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59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42C2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293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4176F4-D833-4581-A345-C689B69C3C2E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AFC78874-10A6-495A-AF09-917EFD83E4DD}">
      <dgm:prSet phldrT="[Текст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GB" b="1" dirty="0" smtClean="0"/>
            <a:t>Introduction</a:t>
          </a:r>
          <a:endParaRPr lang="ru-RU" dirty="0"/>
        </a:p>
      </dgm:t>
    </dgm:pt>
    <dgm:pt modelId="{F9CE3384-6D5E-4A81-B446-3550BC9F264D}" type="parTrans" cxnId="{7AA9DDD9-801E-454B-8775-C37247881BAE}">
      <dgm:prSet/>
      <dgm:spPr/>
      <dgm:t>
        <a:bodyPr/>
        <a:lstStyle/>
        <a:p>
          <a:endParaRPr lang="ru-RU"/>
        </a:p>
      </dgm:t>
    </dgm:pt>
    <dgm:pt modelId="{2C6A0D61-5E45-4862-90F2-AC5A79C00E73}" type="sibTrans" cxnId="{7AA9DDD9-801E-454B-8775-C37247881BAE}">
      <dgm:prSet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ru-RU"/>
        </a:p>
      </dgm:t>
    </dgm:pt>
    <dgm:pt modelId="{212E7A8C-DE90-4F73-873C-72858EA4AC96}">
      <dgm:prSet phldrT="[Текст]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en-GB" b="1" dirty="0" smtClean="0"/>
            <a:t>Main Body</a:t>
          </a:r>
          <a:endParaRPr lang="ru-RU" dirty="0"/>
        </a:p>
      </dgm:t>
    </dgm:pt>
    <dgm:pt modelId="{5659ED38-CD2A-4DC3-A552-8A764E1C30F5}" type="parTrans" cxnId="{60769B89-4187-4C01-8336-3C033F482E2D}">
      <dgm:prSet/>
      <dgm:spPr/>
      <dgm:t>
        <a:bodyPr/>
        <a:lstStyle/>
        <a:p>
          <a:endParaRPr lang="ru-RU"/>
        </a:p>
      </dgm:t>
    </dgm:pt>
    <dgm:pt modelId="{77245D3F-272A-40A0-A266-3546647B94A0}" type="sibTrans" cxnId="{60769B89-4187-4C01-8336-3C033F482E2D}">
      <dgm:prSet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ru-RU"/>
        </a:p>
      </dgm:t>
    </dgm:pt>
    <dgm:pt modelId="{65738BB3-0491-4326-BF01-B5A3B8846395}">
      <dgm:prSet phldrT="[Текст]"/>
      <dgm:spPr>
        <a:solidFill>
          <a:srgbClr val="742C2A"/>
        </a:solidFill>
      </dgm:spPr>
      <dgm:t>
        <a:bodyPr/>
        <a:lstStyle/>
        <a:p>
          <a:r>
            <a:rPr lang="en-GB" b="1" dirty="0" smtClean="0"/>
            <a:t>Conclusion</a:t>
          </a:r>
          <a:endParaRPr lang="ru-RU" dirty="0"/>
        </a:p>
      </dgm:t>
    </dgm:pt>
    <dgm:pt modelId="{96797DA7-AEE8-46F1-98EA-E481FEED13E6}" type="parTrans" cxnId="{30BAAD4E-3494-4B8C-BBBE-39E8400A126C}">
      <dgm:prSet/>
      <dgm:spPr/>
      <dgm:t>
        <a:bodyPr/>
        <a:lstStyle/>
        <a:p>
          <a:endParaRPr lang="ru-RU"/>
        </a:p>
      </dgm:t>
    </dgm:pt>
    <dgm:pt modelId="{2E97ED2E-DE90-4B47-9D8F-9AB9B1F53193}" type="sibTrans" cxnId="{30BAAD4E-3494-4B8C-BBBE-39E8400A126C}">
      <dgm:prSet/>
      <dgm:spPr/>
      <dgm:t>
        <a:bodyPr/>
        <a:lstStyle/>
        <a:p>
          <a:endParaRPr lang="ru-RU"/>
        </a:p>
      </dgm:t>
    </dgm:pt>
    <dgm:pt modelId="{C0A4D7B1-AF75-47A0-B54E-F0739F1D05A2}" type="pres">
      <dgm:prSet presAssocID="{994176F4-D833-4581-A345-C689B69C3C2E}" presName="linearFlow" presStyleCnt="0">
        <dgm:presLayoutVars>
          <dgm:resizeHandles val="exact"/>
        </dgm:presLayoutVars>
      </dgm:prSet>
      <dgm:spPr/>
    </dgm:pt>
    <dgm:pt modelId="{C235629A-1AD3-4940-B2B4-8E2973A81A21}" type="pres">
      <dgm:prSet presAssocID="{AFC78874-10A6-495A-AF09-917EFD83E4DD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8BB852-8F07-44B5-8E31-CB00DB363956}" type="pres">
      <dgm:prSet presAssocID="{2C6A0D61-5E45-4862-90F2-AC5A79C00E73}" presName="sibTrans" presStyleLbl="sibTrans2D1" presStyleIdx="0" presStyleCnt="2" custLinFactNeighborX="3750" custLinFactNeighborY="-10418"/>
      <dgm:spPr/>
    </dgm:pt>
    <dgm:pt modelId="{9888EB8D-E640-4BD3-8F0C-29D3FB734CA3}" type="pres">
      <dgm:prSet presAssocID="{2C6A0D61-5E45-4862-90F2-AC5A79C00E73}" presName="connectorText" presStyleLbl="sibTrans2D1" presStyleIdx="0" presStyleCnt="2"/>
      <dgm:spPr/>
    </dgm:pt>
    <dgm:pt modelId="{4D77854D-C57D-4552-94CD-5048DCCD5C03}" type="pres">
      <dgm:prSet presAssocID="{212E7A8C-DE90-4F73-873C-72858EA4AC96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799B62-035A-4097-A2CB-65D8C53A7F5C}" type="pres">
      <dgm:prSet presAssocID="{77245D3F-272A-40A0-A266-3546647B94A0}" presName="sibTrans" presStyleLbl="sibTrans2D1" presStyleIdx="1" presStyleCnt="2"/>
      <dgm:spPr/>
    </dgm:pt>
    <dgm:pt modelId="{554D5111-3BA9-42DD-BEDA-1C1DA408B47B}" type="pres">
      <dgm:prSet presAssocID="{77245D3F-272A-40A0-A266-3546647B94A0}" presName="connectorText" presStyleLbl="sibTrans2D1" presStyleIdx="1" presStyleCnt="2"/>
      <dgm:spPr/>
    </dgm:pt>
    <dgm:pt modelId="{69E6ADF4-9DAA-42E1-ADC7-D6CA10CB0A4A}" type="pres">
      <dgm:prSet presAssocID="{65738BB3-0491-4326-BF01-B5A3B8846395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1015FEC-505A-4059-891F-072CFB4D3472}" type="presOf" srcId="{2C6A0D61-5E45-4862-90F2-AC5A79C00E73}" destId="{9888EB8D-E640-4BD3-8F0C-29D3FB734CA3}" srcOrd="1" destOrd="0" presId="urn:microsoft.com/office/officeart/2005/8/layout/process2"/>
    <dgm:cxn modelId="{608BE083-9C0C-49F7-A721-2227536D4AF5}" type="presOf" srcId="{AFC78874-10A6-495A-AF09-917EFD83E4DD}" destId="{C235629A-1AD3-4940-B2B4-8E2973A81A21}" srcOrd="0" destOrd="0" presId="urn:microsoft.com/office/officeart/2005/8/layout/process2"/>
    <dgm:cxn modelId="{60769B89-4187-4C01-8336-3C033F482E2D}" srcId="{994176F4-D833-4581-A345-C689B69C3C2E}" destId="{212E7A8C-DE90-4F73-873C-72858EA4AC96}" srcOrd="1" destOrd="0" parTransId="{5659ED38-CD2A-4DC3-A552-8A764E1C30F5}" sibTransId="{77245D3F-272A-40A0-A266-3546647B94A0}"/>
    <dgm:cxn modelId="{30BAAD4E-3494-4B8C-BBBE-39E8400A126C}" srcId="{994176F4-D833-4581-A345-C689B69C3C2E}" destId="{65738BB3-0491-4326-BF01-B5A3B8846395}" srcOrd="2" destOrd="0" parTransId="{96797DA7-AEE8-46F1-98EA-E481FEED13E6}" sibTransId="{2E97ED2E-DE90-4B47-9D8F-9AB9B1F53193}"/>
    <dgm:cxn modelId="{3C30386D-ACF2-4248-A717-891F8680075D}" type="presOf" srcId="{77245D3F-272A-40A0-A266-3546647B94A0}" destId="{FF799B62-035A-4097-A2CB-65D8C53A7F5C}" srcOrd="0" destOrd="0" presId="urn:microsoft.com/office/officeart/2005/8/layout/process2"/>
    <dgm:cxn modelId="{18C36007-6982-4985-AB94-F6B26E3E446E}" type="presOf" srcId="{212E7A8C-DE90-4F73-873C-72858EA4AC96}" destId="{4D77854D-C57D-4552-94CD-5048DCCD5C03}" srcOrd="0" destOrd="0" presId="urn:microsoft.com/office/officeart/2005/8/layout/process2"/>
    <dgm:cxn modelId="{11789433-F546-495C-9EB3-3C74AFA4FD07}" type="presOf" srcId="{77245D3F-272A-40A0-A266-3546647B94A0}" destId="{554D5111-3BA9-42DD-BEDA-1C1DA408B47B}" srcOrd="1" destOrd="0" presId="urn:microsoft.com/office/officeart/2005/8/layout/process2"/>
    <dgm:cxn modelId="{7AA9DDD9-801E-454B-8775-C37247881BAE}" srcId="{994176F4-D833-4581-A345-C689B69C3C2E}" destId="{AFC78874-10A6-495A-AF09-917EFD83E4DD}" srcOrd="0" destOrd="0" parTransId="{F9CE3384-6D5E-4A81-B446-3550BC9F264D}" sibTransId="{2C6A0D61-5E45-4862-90F2-AC5A79C00E73}"/>
    <dgm:cxn modelId="{0577B4FC-92C1-426E-BF39-72E5A8EAC3B8}" type="presOf" srcId="{2C6A0D61-5E45-4862-90F2-AC5A79C00E73}" destId="{9C8BB852-8F07-44B5-8E31-CB00DB363956}" srcOrd="0" destOrd="0" presId="urn:microsoft.com/office/officeart/2005/8/layout/process2"/>
    <dgm:cxn modelId="{CDB0990A-C31B-48C0-B578-5E2287A864C0}" type="presOf" srcId="{994176F4-D833-4581-A345-C689B69C3C2E}" destId="{C0A4D7B1-AF75-47A0-B54E-F0739F1D05A2}" srcOrd="0" destOrd="0" presId="urn:microsoft.com/office/officeart/2005/8/layout/process2"/>
    <dgm:cxn modelId="{7645EA2C-1CD8-412A-91CB-19FC0D9854EB}" type="presOf" srcId="{65738BB3-0491-4326-BF01-B5A3B8846395}" destId="{69E6ADF4-9DAA-42E1-ADC7-D6CA10CB0A4A}" srcOrd="0" destOrd="0" presId="urn:microsoft.com/office/officeart/2005/8/layout/process2"/>
    <dgm:cxn modelId="{CB553824-B592-4C07-B12F-922E6AD65EC3}" type="presParOf" srcId="{C0A4D7B1-AF75-47A0-B54E-F0739F1D05A2}" destId="{C235629A-1AD3-4940-B2B4-8E2973A81A21}" srcOrd="0" destOrd="0" presId="urn:microsoft.com/office/officeart/2005/8/layout/process2"/>
    <dgm:cxn modelId="{B2784D40-8903-44B9-92F1-45AE7198AAF7}" type="presParOf" srcId="{C0A4D7B1-AF75-47A0-B54E-F0739F1D05A2}" destId="{9C8BB852-8F07-44B5-8E31-CB00DB363956}" srcOrd="1" destOrd="0" presId="urn:microsoft.com/office/officeart/2005/8/layout/process2"/>
    <dgm:cxn modelId="{70EFFEBF-4002-474C-9417-7CF367E0B632}" type="presParOf" srcId="{9C8BB852-8F07-44B5-8E31-CB00DB363956}" destId="{9888EB8D-E640-4BD3-8F0C-29D3FB734CA3}" srcOrd="0" destOrd="0" presId="urn:microsoft.com/office/officeart/2005/8/layout/process2"/>
    <dgm:cxn modelId="{646CEFD3-753F-4684-AA5B-11526070D1E0}" type="presParOf" srcId="{C0A4D7B1-AF75-47A0-B54E-F0739F1D05A2}" destId="{4D77854D-C57D-4552-94CD-5048DCCD5C03}" srcOrd="2" destOrd="0" presId="urn:microsoft.com/office/officeart/2005/8/layout/process2"/>
    <dgm:cxn modelId="{3155478F-7A1D-480E-8916-61C9AB9CA6D4}" type="presParOf" srcId="{C0A4D7B1-AF75-47A0-B54E-F0739F1D05A2}" destId="{FF799B62-035A-4097-A2CB-65D8C53A7F5C}" srcOrd="3" destOrd="0" presId="urn:microsoft.com/office/officeart/2005/8/layout/process2"/>
    <dgm:cxn modelId="{8887EAEA-03BC-4F9C-A67D-E401D9F76825}" type="presParOf" srcId="{FF799B62-035A-4097-A2CB-65D8C53A7F5C}" destId="{554D5111-3BA9-42DD-BEDA-1C1DA408B47B}" srcOrd="0" destOrd="0" presId="urn:microsoft.com/office/officeart/2005/8/layout/process2"/>
    <dgm:cxn modelId="{D91713FF-62DE-4B6E-8A58-F003FEA0B131}" type="presParOf" srcId="{C0A4D7B1-AF75-47A0-B54E-F0739F1D05A2}" destId="{69E6ADF4-9DAA-42E1-ADC7-D6CA10CB0A4A}" srcOrd="4" destOrd="0" presId="urn:microsoft.com/office/officeart/2005/8/layout/process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5000"/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2">
                    <a:lumMod val="50000"/>
                  </a:schemeClr>
                </a:solidFill>
                <a:latin typeface="Broadway" pitchFamily="82" charset="0"/>
              </a:rPr>
              <a:t>ESSAY WRITING</a:t>
            </a:r>
            <a:endParaRPr lang="ru-RU" sz="5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500562" y="4071942"/>
            <a:ext cx="4271970" cy="2571768"/>
          </a:xfrm>
        </p:spPr>
        <p:txBody>
          <a:bodyPr/>
          <a:lstStyle/>
          <a:p>
            <a:pPr algn="l"/>
            <a:r>
              <a:rPr lang="en-US" b="1" dirty="0" err="1" smtClean="0">
                <a:solidFill>
                  <a:schemeClr val="accent2">
                    <a:lumMod val="50000"/>
                  </a:schemeClr>
                </a:solidFill>
              </a:rPr>
              <a:t>Novikova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 N.M.</a:t>
            </a:r>
          </a:p>
          <a:p>
            <a:pPr algn="l"/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The teacher of English</a:t>
            </a:r>
          </a:p>
          <a:p>
            <a:pPr algn="l"/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School #63</a:t>
            </a:r>
          </a:p>
          <a:p>
            <a:pPr algn="l"/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Ryazan</a:t>
            </a:r>
          </a:p>
          <a:p>
            <a:pPr algn="l"/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28662" y="357166"/>
            <a:ext cx="7143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accent2">
                    <a:lumMod val="50000"/>
                  </a:schemeClr>
                </a:solidFill>
                <a:latin typeface="Broadway" pitchFamily="82" charset="0"/>
              </a:rPr>
              <a:t>The structure:</a:t>
            </a:r>
            <a:endParaRPr lang="ru-RU" sz="4400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857356" y="357166"/>
            <a:ext cx="5143536" cy="1057680"/>
            <a:chOff x="2159000" y="-71438"/>
            <a:chExt cx="1828800" cy="1057680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2159000" y="-71438"/>
              <a:ext cx="1828800" cy="1016000"/>
            </a:xfrm>
            <a:prstGeom prst="roundRect">
              <a:avLst>
                <a:gd name="adj" fmla="val 10000"/>
              </a:avLst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" name="Скругленный прямоугольник 4"/>
            <p:cNvSpPr/>
            <p:nvPr/>
          </p:nvSpPr>
          <p:spPr>
            <a:xfrm>
              <a:off x="2163358" y="29758"/>
              <a:ext cx="1769284" cy="95648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4000" b="1" kern="1200" dirty="0" smtClean="0"/>
                <a:t>Introduction</a:t>
              </a:r>
              <a:endParaRPr lang="ru-RU" sz="4000" kern="1200" dirty="0"/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928662" y="1571612"/>
            <a:ext cx="7215238" cy="1857388"/>
            <a:chOff x="2133600" y="0"/>
            <a:chExt cx="1828800" cy="1016000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133600" y="0"/>
              <a:ext cx="1828800" cy="1016000"/>
            </a:xfrm>
            <a:prstGeom prst="roundRect">
              <a:avLst>
                <a:gd name="adj" fmla="val 10000"/>
              </a:avLst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Скругленный прямоугольник 4"/>
            <p:cNvSpPr/>
            <p:nvPr/>
          </p:nvSpPr>
          <p:spPr>
            <a:xfrm>
              <a:off x="2163358" y="29758"/>
              <a:ext cx="1769284" cy="95648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/>
              <a:r>
                <a:rPr lang="en-GB" sz="2400" b="1" dirty="0" smtClean="0"/>
                <a:t>Paragraph 1:</a:t>
              </a:r>
              <a:r>
                <a:rPr lang="en-GB" sz="2400" dirty="0" smtClean="0"/>
                <a:t> you should state the topic without giving your opinion. It's a simple presentation. If you are given a sentence to comment explain what it means. </a:t>
              </a:r>
              <a:endParaRPr lang="ru-RU" sz="2400" dirty="0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357158" y="3643314"/>
            <a:ext cx="4286280" cy="2928958"/>
            <a:chOff x="2133600" y="0"/>
            <a:chExt cx="1828800" cy="1016000"/>
          </a:xfrm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2133600" y="0"/>
              <a:ext cx="1828800" cy="1016000"/>
            </a:xfrm>
            <a:prstGeom prst="roundRect">
              <a:avLst>
                <a:gd name="adj" fmla="val 10000"/>
              </a:avLst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Скругленный прямоугольник 4"/>
            <p:cNvSpPr/>
            <p:nvPr/>
          </p:nvSpPr>
          <p:spPr>
            <a:xfrm>
              <a:off x="2163358" y="29758"/>
              <a:ext cx="1769284" cy="95648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r>
                <a:rPr lang="en-GB" sz="2000" i="1" dirty="0" smtClean="0"/>
                <a:t>First of all, Firstly</a:t>
              </a:r>
              <a:endParaRPr lang="ru-RU" sz="2000" dirty="0" smtClean="0"/>
            </a:p>
            <a:p>
              <a:r>
                <a:rPr lang="en-GB" sz="2000" i="1" dirty="0" smtClean="0"/>
                <a:t>To begin with</a:t>
              </a:r>
              <a:endParaRPr lang="ru-RU" sz="2000" dirty="0" smtClean="0"/>
            </a:p>
            <a:p>
              <a:r>
                <a:rPr lang="en-GB" sz="2000" i="1" dirty="0" smtClean="0"/>
                <a:t>The fact is…</a:t>
              </a:r>
              <a:endParaRPr lang="ru-RU" sz="2000" dirty="0" smtClean="0"/>
            </a:p>
            <a:p>
              <a:r>
                <a:rPr lang="en-GB" sz="2000" i="1" dirty="0" smtClean="0"/>
                <a:t>The point is…</a:t>
              </a:r>
              <a:endParaRPr lang="ru-RU" sz="2000" dirty="0" smtClean="0"/>
            </a:p>
            <a:p>
              <a:r>
                <a:rPr lang="en-GB" sz="2000" i="1" dirty="0" smtClean="0"/>
                <a:t>It is often believed/stated/reported/ held that….</a:t>
              </a:r>
              <a:endParaRPr lang="ru-RU" sz="2000" dirty="0" smtClean="0"/>
            </a:p>
            <a:p>
              <a:r>
                <a:rPr lang="en-GB" sz="2000" i="1" dirty="0" smtClean="0"/>
                <a:t>Beginning by…</a:t>
              </a:r>
              <a:endParaRPr lang="ru-RU" sz="2000" dirty="0" smtClean="0"/>
            </a:p>
            <a:p>
              <a:r>
                <a:rPr lang="en-GB" sz="2000" i="1" dirty="0" smtClean="0"/>
                <a:t>Many people say that</a:t>
              </a:r>
              <a:r>
                <a:rPr lang="en-GB" sz="2000" i="1" dirty="0" smtClean="0"/>
                <a:t>...</a:t>
              </a:r>
              <a:endParaRPr lang="ru-RU" sz="2000" dirty="0" smtClean="0"/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4857752" y="3571876"/>
            <a:ext cx="4071966" cy="2928958"/>
            <a:chOff x="2133600" y="0"/>
            <a:chExt cx="1828800" cy="1016000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2133600" y="0"/>
              <a:ext cx="1828800" cy="1016000"/>
            </a:xfrm>
            <a:prstGeom prst="roundRect">
              <a:avLst>
                <a:gd name="adj" fmla="val 10000"/>
              </a:avLst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Скругленный прямоугольник 4"/>
            <p:cNvSpPr/>
            <p:nvPr/>
          </p:nvSpPr>
          <p:spPr>
            <a:xfrm>
              <a:off x="2163358" y="29758"/>
              <a:ext cx="1769284" cy="95648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r>
                <a:rPr lang="en-GB" sz="2000" i="1" dirty="0" smtClean="0"/>
                <a:t>It </a:t>
              </a:r>
              <a:r>
                <a:rPr lang="en-GB" sz="2000" i="1" dirty="0" smtClean="0"/>
                <a:t>is often believed/ said that....             </a:t>
              </a:r>
              <a:endParaRPr lang="en-GB" sz="2000" i="1" dirty="0" smtClean="0"/>
            </a:p>
            <a:p>
              <a:r>
                <a:rPr lang="en-GB" sz="2000" i="1" dirty="0" smtClean="0"/>
                <a:t>It </a:t>
              </a:r>
              <a:r>
                <a:rPr lang="en-GB" sz="2000" i="1" dirty="0" smtClean="0"/>
                <a:t>is common knowledge that...</a:t>
              </a:r>
              <a:endParaRPr lang="ru-RU" sz="2000" dirty="0" smtClean="0"/>
            </a:p>
            <a:p>
              <a:r>
                <a:rPr lang="en-GB" sz="2000" i="1" dirty="0" smtClean="0"/>
                <a:t>It is true that ....                                                                                        </a:t>
              </a:r>
              <a:endParaRPr lang="en-GB" sz="2000" i="1" dirty="0" smtClean="0"/>
            </a:p>
            <a:p>
              <a:r>
                <a:rPr lang="en-GB" sz="2000" i="1" dirty="0" smtClean="0"/>
                <a:t>It </a:t>
              </a:r>
              <a:r>
                <a:rPr lang="en-GB" sz="2000" i="1" dirty="0" smtClean="0"/>
                <a:t>mustn’t be forgotten that...</a:t>
              </a:r>
              <a:endParaRPr lang="ru-RU" sz="2000" dirty="0" smtClean="0"/>
            </a:p>
            <a:p>
              <a:r>
                <a:rPr lang="en-GB" sz="2000" i="1" dirty="0" smtClean="0"/>
                <a:t>One </a:t>
              </a:r>
              <a:r>
                <a:rPr lang="en-GB" sz="2000" i="1" dirty="0" smtClean="0"/>
                <a:t>should bear in mind that....</a:t>
              </a:r>
              <a:endParaRPr lang="ru-RU" sz="2000" dirty="0" smtClean="0"/>
            </a:p>
            <a:p>
              <a:r>
                <a:rPr lang="en-GB" sz="2000" i="1" dirty="0" smtClean="0"/>
                <a:t>Nowadays there are...</a:t>
              </a:r>
              <a:endParaRPr lang="ru-RU" sz="2000" dirty="0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857356" y="142852"/>
            <a:ext cx="5143536" cy="1057680"/>
            <a:chOff x="2159000" y="-71438"/>
            <a:chExt cx="1828800" cy="1057680"/>
          </a:xfrm>
          <a:solidFill>
            <a:schemeClr val="accent6">
              <a:lumMod val="50000"/>
            </a:schemeClr>
          </a:solidFill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2159000" y="-71438"/>
              <a:ext cx="1828800" cy="1016000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" name="Скругленный прямоугольник 4"/>
            <p:cNvSpPr/>
            <p:nvPr/>
          </p:nvSpPr>
          <p:spPr>
            <a:xfrm>
              <a:off x="2163358" y="29758"/>
              <a:ext cx="1769284" cy="95648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4000" b="1" kern="1200" dirty="0" smtClean="0"/>
                <a:t>Main Body</a:t>
              </a:r>
              <a:endParaRPr lang="ru-RU" sz="4000" kern="1200" dirty="0"/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928662" y="1285860"/>
            <a:ext cx="7215238" cy="1071570"/>
            <a:chOff x="2133600" y="0"/>
            <a:chExt cx="1828800" cy="1016000"/>
          </a:xfrm>
          <a:solidFill>
            <a:schemeClr val="accent6">
              <a:lumMod val="50000"/>
            </a:schemeClr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133600" y="0"/>
              <a:ext cx="1828800" cy="1016000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Скругленный прямоугольник 4"/>
            <p:cNvSpPr/>
            <p:nvPr/>
          </p:nvSpPr>
          <p:spPr>
            <a:xfrm>
              <a:off x="2169814" y="135467"/>
              <a:ext cx="1769284" cy="55639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just"/>
              <a:r>
                <a:rPr lang="en-GB" sz="2400" b="1" dirty="0" smtClean="0"/>
                <a:t>Paragraph 2:</a:t>
              </a:r>
              <a:r>
                <a:rPr lang="en-GB" sz="2400" dirty="0" smtClean="0"/>
                <a:t> you should present the </a:t>
              </a:r>
              <a:r>
                <a:rPr lang="en-GB" sz="2400" u="sng" dirty="0" smtClean="0"/>
                <a:t>arguments in favour</a:t>
              </a:r>
              <a:r>
                <a:rPr lang="en-GB" sz="2400" dirty="0" smtClean="0"/>
                <a:t> of the topic.</a:t>
              </a:r>
              <a:endParaRPr lang="ru-RU" sz="2400" dirty="0"/>
            </a:p>
          </p:txBody>
        </p:sp>
      </p:grpSp>
      <p:grpSp>
        <p:nvGrpSpPr>
          <p:cNvPr id="8" name="Группа 13"/>
          <p:cNvGrpSpPr/>
          <p:nvPr/>
        </p:nvGrpSpPr>
        <p:grpSpPr>
          <a:xfrm>
            <a:off x="357158" y="3643314"/>
            <a:ext cx="4286280" cy="2928958"/>
            <a:chOff x="2133600" y="0"/>
            <a:chExt cx="1828800" cy="1016000"/>
          </a:xfrm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2133600" y="0"/>
              <a:ext cx="1828800" cy="1016000"/>
            </a:xfrm>
            <a:prstGeom prst="roundRect">
              <a:avLst>
                <a:gd name="adj" fmla="val 10000"/>
              </a:avLst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Скругленный прямоугольник 4"/>
            <p:cNvSpPr/>
            <p:nvPr/>
          </p:nvSpPr>
          <p:spPr>
            <a:xfrm>
              <a:off x="2163358" y="29758"/>
              <a:ext cx="1769284" cy="956484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r>
                <a:rPr lang="en-GB" sz="2000" i="1" dirty="0" smtClean="0"/>
                <a:t>Instead/ contrary to/ On the contrary/ On the one hand on the other hand/ In comparison/ In contrast/ whereas.../</a:t>
              </a:r>
              <a:endParaRPr lang="ru-RU" sz="2000" dirty="0" smtClean="0"/>
            </a:p>
            <a:p>
              <a:r>
                <a:rPr lang="en-GB" sz="2000" i="1" dirty="0" smtClean="0"/>
                <a:t>On the one hand.../ On the other hand.../In contrast.../ Although/ Despite/ However/ In spite of</a:t>
              </a:r>
              <a:endParaRPr lang="ru-RU" sz="2000" dirty="0" smtClean="0"/>
            </a:p>
            <a:p>
              <a:r>
                <a:rPr lang="en-GB" sz="2000" i="1" dirty="0" smtClean="0"/>
                <a:t>But/ Yet</a:t>
              </a:r>
              <a:endParaRPr lang="ru-RU" sz="2000" dirty="0" smtClean="0"/>
            </a:p>
          </p:txBody>
        </p:sp>
      </p:grpSp>
      <p:grpSp>
        <p:nvGrpSpPr>
          <p:cNvPr id="9" name="Группа 16"/>
          <p:cNvGrpSpPr/>
          <p:nvPr/>
        </p:nvGrpSpPr>
        <p:grpSpPr>
          <a:xfrm>
            <a:off x="4857752" y="3571876"/>
            <a:ext cx="4071966" cy="2928958"/>
            <a:chOff x="2133600" y="0"/>
            <a:chExt cx="1828800" cy="1016000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2133600" y="0"/>
              <a:ext cx="1828800" cy="1016000"/>
            </a:xfrm>
            <a:prstGeom prst="roundRect">
              <a:avLst>
                <a:gd name="adj" fmla="val 10000"/>
              </a:avLst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Скругленный прямоугольник 4"/>
            <p:cNvSpPr/>
            <p:nvPr/>
          </p:nvSpPr>
          <p:spPr>
            <a:xfrm>
              <a:off x="2163358" y="29758"/>
              <a:ext cx="1769284" cy="95648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r>
                <a:rPr lang="en-GB" sz="2000" i="1" dirty="0" smtClean="0"/>
                <a:t>In the first place / Firstly</a:t>
              </a:r>
              <a:endParaRPr lang="ru-RU" sz="2000" dirty="0" smtClean="0"/>
            </a:p>
            <a:p>
              <a:r>
                <a:rPr lang="en-GB" sz="2000" i="1" dirty="0" smtClean="0"/>
                <a:t>Secondly First/ First of all/ In the first place / First and foremost/ To begin with/Secondly/ then/ Next/ furthermore/ Besides.../Thus.../ Thirdly/ In the third place/</a:t>
              </a:r>
              <a:endParaRPr lang="ru-RU" sz="2000" dirty="0" smtClean="0"/>
            </a:p>
            <a:p>
              <a:r>
                <a:rPr lang="en-GB" sz="2000" i="1" dirty="0" smtClean="0"/>
                <a:t>Lastly/ finally</a:t>
              </a:r>
              <a:endParaRPr lang="ru-RU" sz="2000" dirty="0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928662" y="2428868"/>
            <a:ext cx="7215238" cy="1071570"/>
            <a:chOff x="2133600" y="0"/>
            <a:chExt cx="1828800" cy="1016000"/>
          </a:xfrm>
          <a:solidFill>
            <a:schemeClr val="accent6">
              <a:lumMod val="50000"/>
            </a:schemeClr>
          </a:solidFill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2133600" y="0"/>
              <a:ext cx="1828800" cy="1016000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Скругленный прямоугольник 4"/>
            <p:cNvSpPr/>
            <p:nvPr/>
          </p:nvSpPr>
          <p:spPr>
            <a:xfrm>
              <a:off x="2169814" y="135467"/>
              <a:ext cx="1769284" cy="81280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algn="just"/>
              <a:r>
                <a:rPr lang="en-GB" sz="2400" b="1" dirty="0" smtClean="0"/>
                <a:t>Paragraph 3</a:t>
              </a:r>
              <a:r>
                <a:rPr lang="en-GB" sz="2400" dirty="0" smtClean="0"/>
                <a:t>: you should </a:t>
              </a:r>
              <a:r>
                <a:rPr lang="en-GB" sz="2400" dirty="0" smtClean="0"/>
                <a:t>present </a:t>
              </a:r>
              <a:r>
                <a:rPr lang="en-GB" sz="2400" dirty="0" smtClean="0"/>
                <a:t>the </a:t>
              </a:r>
              <a:r>
                <a:rPr lang="en-GB" sz="2400" u="sng" dirty="0" smtClean="0"/>
                <a:t>arguments against</a:t>
              </a:r>
              <a:r>
                <a:rPr lang="en-GB" sz="2400" dirty="0" smtClean="0"/>
                <a:t> the topic.</a:t>
              </a:r>
              <a:endParaRPr lang="ru-RU" sz="2400" dirty="0" smtClean="0"/>
            </a:p>
            <a:p>
              <a:pPr lvl="0"/>
              <a:endParaRPr lang="ru-RU" sz="2400" dirty="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857356" y="357166"/>
            <a:ext cx="5143536" cy="1057680"/>
            <a:chOff x="2159000" y="-71438"/>
            <a:chExt cx="1828800" cy="1057680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2159000" y="-71438"/>
              <a:ext cx="1828800" cy="1016000"/>
            </a:xfrm>
            <a:prstGeom prst="roundRect">
              <a:avLst>
                <a:gd name="adj" fmla="val 10000"/>
              </a:avLst>
            </a:prstGeom>
            <a:solidFill>
              <a:srgbClr val="742C2A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" name="Скругленный прямоугольник 4"/>
            <p:cNvSpPr/>
            <p:nvPr/>
          </p:nvSpPr>
          <p:spPr>
            <a:xfrm>
              <a:off x="2163358" y="29758"/>
              <a:ext cx="1769284" cy="956484"/>
            </a:xfrm>
            <a:prstGeom prst="rect">
              <a:avLst/>
            </a:prstGeom>
            <a:solidFill>
              <a:srgbClr val="742C2A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4000" b="1" kern="1200" dirty="0" smtClean="0"/>
                <a:t>Conclusion</a:t>
              </a:r>
              <a:endParaRPr lang="ru-RU" sz="4000" kern="1200" dirty="0"/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928662" y="1571612"/>
            <a:ext cx="7215238" cy="1857388"/>
            <a:chOff x="2133600" y="0"/>
            <a:chExt cx="1828800" cy="1016000"/>
          </a:xfrm>
          <a:solidFill>
            <a:srgbClr val="742C2A"/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133600" y="0"/>
              <a:ext cx="1828800" cy="1016000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Скругленный прямоугольник 4"/>
            <p:cNvSpPr/>
            <p:nvPr/>
          </p:nvSpPr>
          <p:spPr>
            <a:xfrm>
              <a:off x="2163358" y="29758"/>
              <a:ext cx="1769284" cy="95648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just"/>
              <a:r>
                <a:rPr lang="en-GB" sz="2400" b="1" dirty="0" smtClean="0"/>
                <a:t>Final paragraph</a:t>
              </a:r>
              <a:r>
                <a:rPr lang="en-GB" sz="2400" dirty="0" smtClean="0"/>
                <a:t>: in this paragraph you can </a:t>
              </a:r>
              <a:r>
                <a:rPr lang="en-GB" sz="2400" u="sng" dirty="0" smtClean="0"/>
                <a:t>sum up what you said</a:t>
              </a:r>
              <a:r>
                <a:rPr lang="en-GB" sz="2400" dirty="0" smtClean="0"/>
                <a:t> before in a balanced approach and/or </a:t>
              </a:r>
              <a:r>
                <a:rPr lang="en-GB" sz="2400" u="sng" dirty="0" smtClean="0"/>
                <a:t>give your opinion</a:t>
              </a:r>
              <a:r>
                <a:rPr lang="en-GB" sz="2400" dirty="0" smtClean="0"/>
                <a:t> on the topic.</a:t>
              </a:r>
              <a:endParaRPr lang="ru-RU" sz="2400" dirty="0"/>
            </a:p>
          </p:txBody>
        </p:sp>
      </p:grpSp>
      <p:grpSp>
        <p:nvGrpSpPr>
          <p:cNvPr id="8" name="Группа 13"/>
          <p:cNvGrpSpPr/>
          <p:nvPr/>
        </p:nvGrpSpPr>
        <p:grpSpPr>
          <a:xfrm>
            <a:off x="357158" y="3643314"/>
            <a:ext cx="4286280" cy="2928958"/>
            <a:chOff x="2133600" y="0"/>
            <a:chExt cx="1828800" cy="1016000"/>
          </a:xfrm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2133600" y="0"/>
              <a:ext cx="1828800" cy="1016000"/>
            </a:xfrm>
            <a:prstGeom prst="roundRect">
              <a:avLst>
                <a:gd name="adj" fmla="val 10000"/>
              </a:avLst>
            </a:prstGeom>
            <a:solidFill>
              <a:srgbClr val="742C2A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Скругленный прямоугольник 4"/>
            <p:cNvSpPr/>
            <p:nvPr/>
          </p:nvSpPr>
          <p:spPr>
            <a:xfrm>
              <a:off x="2163358" y="29758"/>
              <a:ext cx="1769284" cy="95648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r>
                <a:rPr lang="en-GB" sz="2000" i="1" dirty="0" smtClean="0"/>
                <a:t>In conclusion, To sum up, In short, In brief, On the whole, To summarize, To conclude, A</a:t>
              </a:r>
              <a:r>
                <a:rPr lang="en-US" sz="2000" i="1" dirty="0" err="1" smtClean="0"/>
                <a:t>ll</a:t>
              </a:r>
              <a:r>
                <a:rPr lang="en-US" sz="2000" i="1" dirty="0" smtClean="0"/>
                <a:t> in all, All things considered, Taking everything into account, As was previously stated, Weighting the pros and cons I can conclude that...</a:t>
              </a:r>
              <a:endParaRPr lang="ru-RU" sz="2000" dirty="0" smtClean="0"/>
            </a:p>
            <a:p>
              <a:endParaRPr lang="ru-RU" sz="2000" dirty="0" smtClean="0"/>
            </a:p>
          </p:txBody>
        </p:sp>
      </p:grpSp>
      <p:grpSp>
        <p:nvGrpSpPr>
          <p:cNvPr id="9" name="Группа 16"/>
          <p:cNvGrpSpPr/>
          <p:nvPr/>
        </p:nvGrpSpPr>
        <p:grpSpPr>
          <a:xfrm>
            <a:off x="4857752" y="3571876"/>
            <a:ext cx="4071966" cy="2928958"/>
            <a:chOff x="2133600" y="0"/>
            <a:chExt cx="1828800" cy="1016000"/>
          </a:xfrm>
          <a:solidFill>
            <a:srgbClr val="742C2A"/>
          </a:solidFill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2133600" y="0"/>
              <a:ext cx="1828800" cy="1016000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Скругленный прямоугольник 4"/>
            <p:cNvSpPr/>
            <p:nvPr/>
          </p:nvSpPr>
          <p:spPr>
            <a:xfrm>
              <a:off x="2163358" y="29758"/>
              <a:ext cx="1769284" cy="95648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r>
                <a:rPr lang="en-GB" sz="2000" i="1" dirty="0" smtClean="0"/>
                <a:t>In my opinion.../ To my mind.../ I think/believe/feel that.../As far as I am concerned.../ In my opinion.../ My views on the question are..../ I cannot help thinking that.../ I’m strongly opposed to .../  I am a firm believer in .../ Contrary to usual belief..../  I am fully convinced that.../ From my point of view...</a:t>
              </a:r>
              <a:endParaRPr lang="ru-RU" sz="2000" dirty="0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714356"/>
            <a:ext cx="7643866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You have 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completed 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all of the paragraphs of your essay. </a:t>
            </a:r>
            <a:endParaRPr lang="en-US" sz="2800" b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Before 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you can consider this a finished 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product: </a:t>
            </a:r>
            <a:endParaRPr lang="en-US" sz="2400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check </a:t>
            </a: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the order of your </a:t>
            </a: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paragraphs,</a:t>
            </a:r>
            <a:endParaRPr lang="en-US" sz="2400" b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check </a:t>
            </a: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the instructions for the </a:t>
            </a: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assignment,</a:t>
            </a:r>
            <a:endParaRPr lang="en-US" sz="2400" b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check </a:t>
            </a: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your writing.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00166" y="2500306"/>
            <a:ext cx="62151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chemeClr val="accent2">
                    <a:lumMod val="50000"/>
                  </a:schemeClr>
                </a:solidFill>
                <a:latin typeface="Broadway" pitchFamily="82" charset="0"/>
              </a:rPr>
              <a:t>Good Luck!</a:t>
            </a:r>
            <a:endParaRPr lang="ru-RU" sz="54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430</Words>
  <PresentationFormat>Экран (4:3)</PresentationFormat>
  <Paragraphs>43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ESSAY WRITING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ESSAY WRITING</dc:title>
  <cp:lastModifiedBy>Наташа</cp:lastModifiedBy>
  <cp:revision>5</cp:revision>
  <dcterms:modified xsi:type="dcterms:W3CDTF">2011-09-19T19:07:30Z</dcterms:modified>
</cp:coreProperties>
</file>