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0" r:id="rId5"/>
    <p:sldId id="262" r:id="rId6"/>
    <p:sldId id="264" r:id="rId7"/>
    <p:sldId id="263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67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tea4er.ru/forum/82-------------lr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71472" y="1857364"/>
            <a:ext cx="7743845" cy="1843074"/>
            <a:chOff x="642910" y="285728"/>
            <a:chExt cx="7743845" cy="1843074"/>
          </a:xfrm>
        </p:grpSpPr>
        <p:pic>
          <p:nvPicPr>
            <p:cNvPr id="3" name="Picture 2" descr="alphabet_001_01_tns copy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428604"/>
              <a:ext cx="1828784" cy="1700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3071801" y="285728"/>
              <a:ext cx="5314951" cy="1790704"/>
              <a:chOff x="3600" y="414"/>
              <a:chExt cx="7695" cy="1920"/>
            </a:xfrm>
          </p:grpSpPr>
          <p:pic>
            <p:nvPicPr>
              <p:cNvPr id="5" name="Picture 4" descr="alphabet_012_01_tns copy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600" y="414"/>
                <a:ext cx="1335" cy="1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" name="Picture 5" descr="alphabet_005_01_tns copy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860" y="414"/>
                <a:ext cx="1260" cy="1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Picture 6" descr="alphabet_020_01_tns copy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940" y="414"/>
                <a:ext cx="1410" cy="1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7" descr="alphabet_020_01_tns copy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380" y="414"/>
                <a:ext cx="1410" cy="1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8" descr="alphabet_005_01_tns copy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8820" y="414"/>
                <a:ext cx="1260" cy="1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9" descr="alphabet_018_01_tns copy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9900" y="414"/>
                <a:ext cx="1395" cy="1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1" name="TextBox 10"/>
          <p:cNvSpPr txBox="1"/>
          <p:nvPr/>
        </p:nvSpPr>
        <p:spPr>
          <a:xfrm>
            <a:off x="1428728" y="357166"/>
            <a:ext cx="628654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School #63, Ryazan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286512" y="5572140"/>
            <a:ext cx="242889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Novikova</a:t>
            </a:r>
            <a:r>
              <a:rPr lang="en-US" sz="2400" b="1" dirty="0" smtClean="0"/>
              <a:t> N.M.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2. 17</a:t>
              </a:r>
              <a:r>
                <a:rPr kumimoji="0" lang="en-US" sz="1400" b="1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th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October, 2010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Dear </a:t>
              </a:r>
              <a:r>
                <a:rPr lang="en-US" sz="1400" dirty="0" smtClean="0"/>
                <a:t>Jane,</a:t>
              </a:r>
              <a:endParaRPr lang="ru-RU" sz="1400" dirty="0" smtClean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Thanks for your letter. I received it about a week ago. </a:t>
              </a:r>
              <a:endParaRPr lang="ru-RU" sz="1400" dirty="0" smtClean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5814"/>
              <a:ext cx="5760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00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7.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14282" y="428604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4. Introduction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>
            <a:endCxn id="9" idx="1"/>
          </p:cNvCxnSpPr>
          <p:nvPr/>
        </p:nvCxnSpPr>
        <p:spPr>
          <a:xfrm rot="16200000" flipH="1">
            <a:off x="3028145" y="972326"/>
            <a:ext cx="1500198" cy="1127133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28596" y="1357298"/>
            <a:ext cx="3214710" cy="3857652"/>
          </a:xfrm>
          <a:prstGeom prst="rect">
            <a:avLst/>
          </a:prstGeom>
          <a:solidFill>
            <a:schemeClr val="bg2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 smtClean="0"/>
              <a:t>You usually</a:t>
            </a:r>
            <a:r>
              <a:rPr lang="en-US" sz="2400" dirty="0" smtClean="0"/>
              <a:t>:</a:t>
            </a:r>
            <a:endParaRPr lang="ru-RU" sz="2400" dirty="0" smtClean="0"/>
          </a:p>
          <a:p>
            <a:r>
              <a:rPr lang="en-US" sz="2400" dirty="0" smtClean="0"/>
              <a:t>a) </a:t>
            </a:r>
            <a:r>
              <a:rPr lang="en-US" sz="2400" b="1" i="1" dirty="0" smtClean="0"/>
              <a:t>thank</a:t>
            </a:r>
            <a:r>
              <a:rPr lang="en-US" sz="2400" dirty="0" smtClean="0"/>
              <a:t> your friend  </a:t>
            </a:r>
            <a:r>
              <a:rPr lang="en-US" sz="2400" dirty="0" smtClean="0"/>
              <a:t>for the received </a:t>
            </a:r>
            <a:r>
              <a:rPr lang="en-US" sz="2400" dirty="0" smtClean="0"/>
              <a:t>letter</a:t>
            </a:r>
            <a:r>
              <a:rPr lang="en-US" sz="2400" dirty="0" smtClean="0"/>
              <a:t>:</a:t>
            </a:r>
            <a:endParaRPr lang="ru-RU" sz="2400" dirty="0" smtClean="0"/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Thanks </a:t>
            </a:r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for …,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Many </a:t>
            </a:r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thanks for …,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How </a:t>
            </a:r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nice of you to …,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was awfully glad to get your letter</a:t>
            </a:r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…</a:t>
            </a:r>
          </a:p>
          <a:p>
            <a:endParaRPr lang="en-US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en-US" sz="3200" b="1" i="1" dirty="0" smtClean="0">
                <a:solidFill>
                  <a:schemeClr val="tx2">
                    <a:lumMod val="75000"/>
                  </a:schemeClr>
                </a:solidFill>
              </a:rPr>
              <a:t>or</a:t>
            </a:r>
            <a:endParaRPr lang="ru-RU" sz="32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2. 17</a:t>
              </a:r>
              <a:r>
                <a:rPr kumimoji="0" lang="en-US" sz="1400" b="1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th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October, 2010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Dear </a:t>
              </a:r>
              <a:r>
                <a:rPr lang="en-US" sz="1400" dirty="0" smtClean="0"/>
                <a:t>Jane,</a:t>
              </a:r>
              <a:endParaRPr lang="ru-RU" sz="1400" dirty="0" smtClean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72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Thanks for your letter. </a:t>
              </a:r>
              <a:r>
                <a:rPr lang="en-US" sz="1400" dirty="0" smtClean="0"/>
                <a:t>I received it about a week ago</a:t>
              </a:r>
              <a:r>
                <a:rPr lang="en-US" sz="1400" dirty="0" smtClean="0"/>
                <a:t>. </a:t>
              </a:r>
              <a:r>
                <a:rPr lang="en-US" sz="1400" b="1" dirty="0" smtClean="0"/>
                <a:t>Sorry I couldn’t write earlier. How is everyone?</a:t>
              </a:r>
              <a:endParaRPr lang="ru-RU" sz="1400" b="1" dirty="0" smtClean="0"/>
            </a:p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sz="1400" dirty="0" smtClean="0"/>
                <a:t> </a:t>
              </a:r>
              <a:endParaRPr lang="ru-RU" sz="1400" dirty="0" smtClean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6264"/>
              <a:ext cx="5760" cy="22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00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7.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14282" y="428604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4. Introduction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H="1">
            <a:off x="2893206" y="1107264"/>
            <a:ext cx="1785950" cy="1143009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428596" y="1357298"/>
            <a:ext cx="3214710" cy="2571768"/>
          </a:xfrm>
          <a:prstGeom prst="rect">
            <a:avLst/>
          </a:prstGeom>
          <a:solidFill>
            <a:schemeClr val="bg2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 smtClean="0"/>
              <a:t>b</a:t>
            </a:r>
            <a:r>
              <a:rPr lang="en-US" sz="2400" dirty="0" smtClean="0"/>
              <a:t>) </a:t>
            </a:r>
            <a:r>
              <a:rPr lang="en-US" sz="2400" b="1" i="1" dirty="0" smtClean="0"/>
              <a:t>apologize</a:t>
            </a:r>
            <a:r>
              <a:rPr lang="en-US" sz="2400" dirty="0" smtClean="0"/>
              <a:t> </a:t>
            </a:r>
            <a:r>
              <a:rPr lang="en-US" sz="2400" dirty="0" smtClean="0"/>
              <a:t>for not writing earlier:</a:t>
            </a:r>
            <a:endParaRPr lang="ru-RU" sz="2400" dirty="0" smtClean="0"/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must apologize for not writing …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</a:rPr>
              <a:t>really should have written sooner…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2. 17</a:t>
              </a:r>
              <a:r>
                <a:rPr kumimoji="0" lang="en-US" sz="1400" b="1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th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October, 2010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Dear </a:t>
              </a:r>
              <a:r>
                <a:rPr lang="en-US" sz="1400" dirty="0" smtClean="0"/>
                <a:t>Jane,</a:t>
              </a:r>
              <a:endParaRPr lang="ru-RU" sz="1400" dirty="0" smtClean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72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Thanks for your letter. </a:t>
              </a:r>
              <a:r>
                <a:rPr lang="en-US" sz="1400" dirty="0" smtClean="0"/>
                <a:t>I received it about a week ago</a:t>
              </a:r>
              <a:r>
                <a:rPr lang="en-US" sz="1400" dirty="0" smtClean="0"/>
                <a:t>. </a:t>
              </a:r>
              <a:r>
                <a:rPr lang="en-US" sz="1400" b="1" dirty="0" smtClean="0"/>
                <a:t>Sorry I couldn’t write earlier. How is everyone?</a:t>
              </a:r>
              <a:endParaRPr lang="ru-RU" sz="1400" b="1" dirty="0" smtClean="0"/>
            </a:p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sz="1400" dirty="0" smtClean="0"/>
                <a:t> </a:t>
              </a:r>
              <a:endParaRPr lang="ru-RU" sz="1400" dirty="0" smtClean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6264"/>
              <a:ext cx="5760" cy="22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00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7.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5720" y="1428736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5. Main body: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H="1">
            <a:off x="2821768" y="1964522"/>
            <a:ext cx="1500200" cy="1285884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85720" y="2857496"/>
            <a:ext cx="3357586" cy="2214578"/>
          </a:xfrm>
          <a:prstGeom prst="rect">
            <a:avLst/>
          </a:prstGeom>
          <a:solidFill>
            <a:schemeClr val="bg2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en-US" sz="2400" dirty="0" smtClean="0"/>
              <a:t>write </a:t>
            </a:r>
            <a:r>
              <a:rPr lang="en-US" sz="2400" dirty="0" smtClean="0"/>
              <a:t>about the main topic of the letter in detail. </a:t>
            </a:r>
            <a:endParaRPr lang="en-US" sz="2400" dirty="0" smtClean="0"/>
          </a:p>
          <a:p>
            <a:pPr algn="ctr">
              <a:spcAft>
                <a:spcPts val="0"/>
              </a:spcAft>
            </a:pPr>
            <a:r>
              <a:rPr lang="en-US" sz="2400" dirty="0" smtClean="0"/>
              <a:t>- d</a:t>
            </a:r>
            <a:r>
              <a:rPr lang="en-GB" sz="2400" dirty="0" err="1" smtClean="0"/>
              <a:t>evelop</a:t>
            </a:r>
            <a:r>
              <a:rPr lang="en-GB" sz="2400" dirty="0" smtClean="0"/>
              <a:t> </a:t>
            </a:r>
            <a:r>
              <a:rPr lang="en-GB" sz="2400" dirty="0" smtClean="0"/>
              <a:t>the topic in paragraphs (using links!)</a:t>
            </a:r>
            <a:endParaRPr lang="ru-RU" sz="2400" dirty="0" smtClean="0"/>
          </a:p>
          <a:p>
            <a:pPr algn="just">
              <a:buFontTx/>
              <a:buChar char="-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2. 17</a:t>
              </a:r>
              <a:r>
                <a:rPr kumimoji="0" lang="en-US" sz="1400" b="1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th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October, 2010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Dear </a:t>
              </a:r>
              <a:r>
                <a:rPr lang="en-US" sz="1400" dirty="0" smtClean="0"/>
                <a:t>Jane,</a:t>
              </a:r>
              <a:endParaRPr lang="ru-RU" sz="1400" dirty="0" smtClean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72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Thanks for your letter. </a:t>
              </a:r>
              <a:r>
                <a:rPr lang="en-US" sz="1400" dirty="0" smtClean="0"/>
                <a:t>I received it about a week ago</a:t>
              </a:r>
              <a:r>
                <a:rPr lang="en-US" sz="1400" dirty="0" smtClean="0"/>
                <a:t>. </a:t>
              </a:r>
              <a:r>
                <a:rPr lang="en-US" sz="1400" b="1" dirty="0" smtClean="0"/>
                <a:t>Sorry I couldn’t write earlier. How is everyone?</a:t>
              </a:r>
              <a:endParaRPr lang="ru-RU" sz="1400" b="1" dirty="0" smtClean="0"/>
            </a:p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sz="1400" dirty="0" smtClean="0"/>
                <a:t> </a:t>
              </a:r>
              <a:endParaRPr lang="ru-RU" sz="1400" dirty="0" smtClean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6264"/>
              <a:ext cx="5760" cy="22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63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</a:t>
              </a:r>
              <a:r>
                <a:rPr lang="en-US" sz="1400" b="1" dirty="0" smtClean="0">
                  <a:latin typeface="Calibri" pitchFamily="34" charset="0"/>
                </a:rPr>
                <a:t>. Well, that’s all for this letter. Hope to hear from you soon. Bye!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00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7.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5720" y="1428736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. Conclusion: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H="1">
            <a:off x="2178827" y="2893215"/>
            <a:ext cx="3071834" cy="1143008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85720" y="2857496"/>
            <a:ext cx="3357586" cy="1285884"/>
          </a:xfrm>
          <a:prstGeom prst="rect">
            <a:avLst/>
          </a:prstGeom>
          <a:solidFill>
            <a:schemeClr val="bg2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- w</a:t>
            </a:r>
            <a:r>
              <a:rPr lang="en-GB" sz="2400" dirty="0" smtClean="0"/>
              <a:t>rite </a:t>
            </a:r>
            <a:r>
              <a:rPr lang="en-GB" sz="2400" dirty="0" smtClean="0"/>
              <a:t>something that sums up your previous details.</a:t>
            </a:r>
            <a:endParaRPr lang="ru-RU" sz="2400" dirty="0" smtClean="0"/>
          </a:p>
          <a:p>
            <a:pPr algn="just">
              <a:buFontTx/>
              <a:buChar char="-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14290"/>
            <a:ext cx="91440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Examples of </a:t>
            </a:r>
            <a:r>
              <a:rPr lang="en-US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ENDing</a:t>
            </a:r>
            <a:r>
              <a:rPr lang="en-US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PHRASES / CONCLUSION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0034" y="1142984"/>
            <a:ext cx="8286808" cy="5509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Write </a:t>
            </a: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soon.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 See you soon Goodbye.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 Please drop me a line when you are free.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 Well, that’s all for this letter. Hope to hear from you soon. Bye!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 Well, I guess I have to end here. Send my regards to everyone at home.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6. Please convey my warmest regards to 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your family.</a:t>
            </a:r>
          </a:p>
          <a:p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7. That’s all for now.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8. I must sign off now.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9. Give my regards to…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10. I can’t wait to hear from you.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11. Looking forward to seeing you.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12. Please, write soon.</a:t>
            </a:r>
            <a:endParaRPr lang="ru-RU" sz="22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13. </a:t>
            </a:r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Best </a:t>
            </a:r>
            <a:r>
              <a:rPr lang="en-GB" sz="22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wishes.</a:t>
            </a:r>
            <a:endParaRPr lang="ru-RU" sz="28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2. 17</a:t>
              </a:r>
              <a:r>
                <a:rPr kumimoji="0" lang="en-US" sz="1400" b="1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th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October, 2010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Dear </a:t>
              </a:r>
              <a:r>
                <a:rPr lang="en-US" sz="1400" dirty="0" smtClean="0"/>
                <a:t>Jane,</a:t>
              </a:r>
              <a:endParaRPr lang="ru-RU" sz="1400" dirty="0" smtClean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72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Thanks for your letter. </a:t>
              </a:r>
              <a:r>
                <a:rPr lang="en-US" sz="1400" dirty="0" smtClean="0"/>
                <a:t>I received it about a week ago</a:t>
              </a:r>
              <a:r>
                <a:rPr lang="en-US" sz="1400" dirty="0" smtClean="0"/>
                <a:t>. </a:t>
              </a:r>
              <a:r>
                <a:rPr lang="en-US" sz="1400" b="1" dirty="0" smtClean="0"/>
                <a:t>Sorry I couldn’t write earlier. How is everyone?</a:t>
              </a:r>
              <a:endParaRPr lang="ru-RU" sz="1400" b="1" dirty="0" smtClean="0"/>
            </a:p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sz="1400" dirty="0" smtClean="0"/>
                <a:t> </a:t>
              </a:r>
              <a:endParaRPr lang="ru-RU" sz="1400" dirty="0" smtClean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6264"/>
              <a:ext cx="5760" cy="22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63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b="1" dirty="0" smtClean="0">
                  <a:latin typeface="Calibri" pitchFamily="34" charset="0"/>
                </a:rPr>
                <a:t>Well, that’s all for this letter. Hope to hear from you soon. Bye!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21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7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. </a:t>
              </a:r>
              <a:r>
                <a:rPr lang="en-US" sz="14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Best </a:t>
              </a:r>
              <a:r>
                <a:rPr lang="en-US" sz="14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wishes,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5720" y="1428736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. Ending: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H="1">
            <a:off x="1393010" y="2750340"/>
            <a:ext cx="3857652" cy="1928828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85720" y="2857496"/>
            <a:ext cx="3357586" cy="1285884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>
              <a:buFontTx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Best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wishes, </a:t>
            </a:r>
          </a:p>
          <a:p>
            <a:pPr lvl="0" algn="just">
              <a:buFontTx/>
              <a:buChar char="-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All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the best,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 algn="just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- Yours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Tx/>
              <a:buChar char="-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285720" y="5072074"/>
            <a:ext cx="3571900" cy="928694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Do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not forget about the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comma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after the phrase!)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Tx/>
              <a:buChar char="-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2. 17</a:t>
              </a:r>
              <a:r>
                <a:rPr kumimoji="0" lang="en-US" sz="1400" b="1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th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October, 2010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Dear </a:t>
              </a:r>
              <a:r>
                <a:rPr lang="en-US" sz="1400" dirty="0" smtClean="0"/>
                <a:t>Jane,</a:t>
              </a:r>
              <a:endParaRPr lang="ru-RU" sz="1400" dirty="0" smtClean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72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Thanks for your letter. </a:t>
              </a:r>
              <a:r>
                <a:rPr lang="en-US" sz="1400" dirty="0" smtClean="0"/>
                <a:t>I received it about a week ago</a:t>
              </a:r>
              <a:r>
                <a:rPr lang="en-US" sz="1400" dirty="0" smtClean="0"/>
                <a:t>. </a:t>
              </a:r>
              <a:r>
                <a:rPr lang="en-US" sz="1400" b="1" dirty="0" smtClean="0"/>
                <a:t>Sorry I couldn’t write earlier. How is everyone?</a:t>
              </a:r>
              <a:endParaRPr lang="ru-RU" sz="1400" b="1" dirty="0" smtClean="0"/>
            </a:p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lang="en-US" sz="1400" dirty="0" smtClean="0"/>
                <a:t> </a:t>
              </a:r>
              <a:endParaRPr lang="ru-RU" sz="1400" dirty="0" smtClean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6264"/>
              <a:ext cx="5760" cy="22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63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b="1" dirty="0" smtClean="0">
                  <a:latin typeface="Calibri" pitchFamily="34" charset="0"/>
                </a:rPr>
                <a:t>Well, that’s all for this letter. Hope to hear from you soon. Bye!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00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7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>
                  <a:solidFill>
                    <a:schemeClr val="tx2">
                      <a:lumMod val="75000"/>
                    </a:schemeClr>
                  </a:solidFill>
                </a:rPr>
                <a:t>Best </a:t>
              </a:r>
              <a:r>
                <a:rPr lang="en-US" sz="1400" dirty="0" smtClean="0">
                  <a:solidFill>
                    <a:schemeClr val="tx2">
                      <a:lumMod val="75000"/>
                    </a:schemeClr>
                  </a:solidFill>
                </a:rPr>
                <a:t>wishes,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</a:t>
              </a:r>
              <a:r>
                <a:rPr kumimoji="0" lang="en-US" sz="1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 Kate</a:t>
              </a:r>
              <a:endPara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5720" y="3429000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8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. Signature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>
            <a:endCxn id="13" idx="1"/>
          </p:cNvCxnSpPr>
          <p:nvPr/>
        </p:nvCxnSpPr>
        <p:spPr>
          <a:xfrm rot="16200000" flipH="1">
            <a:off x="2278048" y="4222757"/>
            <a:ext cx="2500328" cy="1627198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85720" y="4857760"/>
            <a:ext cx="3571900" cy="785818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/>
            <a:r>
              <a:rPr lang="en-US" sz="2400" dirty="0" smtClean="0"/>
              <a:t>Personal letters are signed without the surname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>
              <a:buFontTx/>
              <a:buChar char="-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24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28596" y="214290"/>
            <a:ext cx="8217313" cy="83099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Answer the questions about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how to write  informal letters in English:</a:t>
            </a:r>
            <a:r>
              <a:rPr kumimoji="0" lang="en-US" sz="2400" b="1" strike="noStrike" cap="all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2400" b="1" strike="noStrike" cap="all" normalizeH="0" baseline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00034" y="1785926"/>
            <a:ext cx="8072494" cy="267765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indent="-342900">
              <a:buAutoNum type="arabicPeriod"/>
            </a:pP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Where do you write your address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lang="ru-RU" sz="24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indent="-342900">
              <a:buAutoNum type="arabicPeriod"/>
            </a:pP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Do you write the address of the person you are writing to in the letter? </a:t>
            </a:r>
            <a:endParaRPr lang="ru-RU" sz="24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   Where do you write your name?</a:t>
            </a:r>
            <a:endParaRPr lang="ru-RU" sz="24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4.   Where do you write the date?</a:t>
            </a:r>
            <a:endParaRPr lang="ru-RU" sz="24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5.   How do you usually begin an informal letter? </a:t>
            </a:r>
            <a:endParaRPr lang="ru-RU" sz="24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457200" indent="-457200">
              <a:buAutoNum type="arabicPeriod" startAt="6"/>
            </a:pP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How 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ca you finish an informal letter</a:t>
            </a:r>
            <a:r>
              <a:rPr lang="en-US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lang="ru-RU" sz="24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9704" name="Picture 8" descr="D:\Program Files\Microsoft Office\Media\CntCD1\ClipArt3\j02375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214818"/>
            <a:ext cx="2189430" cy="2210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7158" y="500042"/>
            <a:ext cx="8429684" cy="51706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rite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an informal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letter.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(80-100 words).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have recently got back from a holiday. You decide to write back to an English friend who wrote to you some time ago. Apologize for the delay in replying and tell him/her about your holiday.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sz="2400" i="1" u="sng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Your letter should follow this order:</a:t>
            </a:r>
            <a:endParaRPr lang="ru-RU" sz="2400" i="1" u="sng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1. Apologize for not writing sooner and explain why.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2. Say where you went on holiday and who with.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3. Say why you enjoyed/didn’t enjoy your holiday and describe any special things you did.</a:t>
            </a:r>
            <a:endParaRPr lang="ru-RU" sz="24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4. Say when you hope to see or contact your friend</a:t>
            </a:r>
            <a:r>
              <a:rPr lang="en-US" sz="24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214290"/>
            <a:ext cx="542928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References: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928670"/>
            <a:ext cx="864399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«Английский язык.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ЕГЭ.Практикум.Письмо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Соловова Е.Н.,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Парсонс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Джон.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ЕГЭ, Английский язык. Письмо \ Л.И. Романова. – М.: Айрис-пресс, 2009.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Английский язык: задания с развернутым ответом: С1-С4: темы «Письмо», «Говорение»: базовый и высокий уровни сложности \ Е.С.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Музланова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– М.: АСТ: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Астрель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 Владимир: ВКТ, 2011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 по английскому языку: письмо, 11 класс / Н.Ю. Колесник, Е.А. Рыбина. – М.: Издательство «Экзамен», 2011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Биболетова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М.З., Денисенко О.А.,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Трубанева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Н.Н. Английский язык: Английский язык с удовольствием (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Enjoy English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): Учебник англ. яз. для 3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общеобраз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учрежд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– Обнинск: Титул, 2007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Биболетова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М.З., Добрынина Н.В.,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Трубанева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Н.Н. Английский язык: Английский язык с удовольствием /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Enjoy English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Учебник для 5 - 6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общеобраз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учрежд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– Обнинск: Титул, 2008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Биболетова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М.З.,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Бабушис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Е.Е.,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Снежко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Н.Д. Английский язык: Английский язык с удовольствием (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Enjoy English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): Учебник для 10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общеобраз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учрежд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– Обнинск: Титул, 2009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Киреева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Т.В. «ДК Стратегия и тактика подготовки учащихся к успешной сдаче экзамена по английскому языку, раздел «Письмо»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http://tea4er.ru/forum/82-------------lr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Elena 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Klekovkina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Malcolm Mann, Steve 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Taylore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-Knowles    Practice Tests for the Russian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State Exam 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Maximiser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Английский язык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Подготовка к экзаменам. / Е.Н. Соловова, И.Е.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Солокова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Pearson Longman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2007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2143116"/>
            <a:ext cx="785818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19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Constantia" pitchFamily="18" charset="0"/>
              </a:rPr>
              <a:t>Informal letters are written to people that we know very well. We can write about our holiday, new experiences, personal problems, etc. Informal letters are written in a personal tone and in an informal style.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Constantia" pitchFamily="18" charset="0"/>
              </a:rPr>
              <a:t>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tantia" pitchFamily="18" charset="0"/>
              </a:rPr>
              <a:t> 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772400" cy="171451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МОУ «Средняя общеобразовательная школа №63» г. Рязань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учитель английского языка Новикова Наталия Михайловна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2011 год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142852"/>
            <a:ext cx="3857652" cy="923330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STRUCTURE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: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428860" y="1071546"/>
            <a:ext cx="3877216" cy="5281048"/>
            <a:chOff x="428596" y="1285860"/>
            <a:chExt cx="3877216" cy="528104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428596" y="3357562"/>
              <a:ext cx="3857652" cy="9233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introduction</a:t>
              </a:r>
              <a:endPara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28596" y="2643182"/>
              <a:ext cx="3857652" cy="9233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greeting</a:t>
              </a:r>
              <a:endPara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28596" y="2000240"/>
              <a:ext cx="3857652" cy="9233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date</a:t>
              </a:r>
              <a:endPara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28596" y="4857760"/>
              <a:ext cx="3857652" cy="9233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conclusion</a:t>
              </a:r>
              <a:endPara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28596" y="5643578"/>
              <a:ext cx="3857652" cy="9233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ending</a:t>
              </a:r>
              <a:endPara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428596" y="1285860"/>
              <a:ext cx="3877216" cy="9233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your address</a:t>
              </a:r>
              <a:endPara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28596" y="4143380"/>
              <a:ext cx="3857652" cy="92333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main body</a:t>
              </a:r>
              <a:endPara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3.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4.</a:t>
              </a: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5814"/>
              <a:ext cx="5760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00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7.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14282" y="500042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. Your address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3286116" y="428604"/>
            <a:ext cx="3214710" cy="428628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472" y="1357298"/>
            <a:ext cx="3071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the number of the house, </a:t>
            </a:r>
          </a:p>
          <a:p>
            <a:r>
              <a:rPr lang="en-US" sz="2000" b="1" dirty="0" smtClean="0"/>
              <a:t>Street’s name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1472" y="2000240"/>
            <a:ext cx="3071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city’s (town’s) name and post code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1472" y="2714620"/>
            <a:ext cx="3071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- country’s name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2910" y="3500438"/>
            <a:ext cx="2714644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45 Main Street</a:t>
            </a:r>
          </a:p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Ryazan 390048</a:t>
            </a:r>
          </a:p>
          <a:p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Russia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21" grpId="0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4" y="1500174"/>
          <a:ext cx="6753569" cy="3429024"/>
        </p:xfrm>
        <a:graphic>
          <a:graphicData uri="http://schemas.openxmlformats.org/drawingml/2006/table">
            <a:tbl>
              <a:tblPr/>
              <a:tblGrid>
                <a:gridCol w="6753569"/>
              </a:tblGrid>
              <a:tr h="34290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/>
                          <a:ea typeface="Times New Roman"/>
                        </a:rPr>
                        <a:t>From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______________________              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To: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__________________________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</a:rPr>
                        <a:t>________________________________                        </a:t>
                      </a:r>
                      <a:r>
                        <a:rPr lang="en-US" sz="1200" dirty="0">
                          <a:latin typeface="Times New Roman"/>
                          <a:ea typeface="Times New Roman"/>
                        </a:rPr>
                        <a:t>_______________________________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</a:rPr>
                        <a:t>_______________________________                         </a:t>
                      </a:r>
                      <a:r>
                        <a:rPr lang="en-US" sz="1200" dirty="0">
                          <a:latin typeface="Times New Roman"/>
                          <a:ea typeface="Times New Roman"/>
                        </a:rPr>
                        <a:t>_______________________________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</a:rPr>
                        <a:t>_________________________________                      ______________________________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097" name="Picture 1" descr="j0215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1131887" cy="9620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142852"/>
            <a:ext cx="7643866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Let’s  practice! </a:t>
            </a:r>
          </a:p>
          <a:p>
            <a:pPr algn="ctr"/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Write your address!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2. 17</a:t>
              </a:r>
              <a:r>
                <a:rPr kumimoji="0" lang="en-US" sz="1400" b="1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th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October 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2010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3.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4.</a:t>
              </a: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5814"/>
              <a:ext cx="5760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00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7.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5720" y="500042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2. Date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1785918" y="857232"/>
            <a:ext cx="4786346" cy="571504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1071546"/>
          <a:ext cx="7429552" cy="2302104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714644"/>
                <a:gridCol w="2143140"/>
                <a:gridCol w="2571768"/>
              </a:tblGrid>
              <a:tr h="4231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Date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 marL="47625"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British English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American English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</a:tr>
              <a:tr h="423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января</a:t>
                      </a: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  <a:r>
                        <a:rPr lang="ru-RU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 marL="47625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1st </a:t>
                      </a: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January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January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1st</a:t>
                      </a: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</a:tr>
              <a:tr h="423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ноября</a:t>
                      </a: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2010 </a:t>
                      </a: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 marL="47625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2nd November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November 2nd,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2010 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</a:tr>
              <a:tr h="423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 </a:t>
                      </a: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августа</a:t>
                      </a: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2011 </a:t>
                      </a: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 marL="47625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18th August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August 18th,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</a:tr>
              <a:tr h="4231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 </a:t>
                      </a: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марта</a:t>
                      </a: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2011 </a:t>
                      </a:r>
                      <a:r>
                        <a:rPr lang="ru-RU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года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 marL="47625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11th March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March 11th, </a:t>
                      </a:r>
                      <a:r>
                        <a:rPr lang="en-US" sz="2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lang="ru-RU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0757" marR="60757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4429132"/>
            <a:ext cx="7215206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Примечание: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Обратите внимание, что названия месяцев пишутся с большой буквы и что в британском варианте нет запятой, а в американском есть.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071934" y="142852"/>
            <a:ext cx="4857784" cy="6572296"/>
            <a:chOff x="5040" y="2574"/>
            <a:chExt cx="6480" cy="8280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5040" y="2574"/>
              <a:ext cx="6480" cy="8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8460" y="2754"/>
              <a:ext cx="2700" cy="10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1.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460" y="401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2. 17</a:t>
              </a:r>
              <a:r>
                <a:rPr kumimoji="0" lang="en-US" sz="1400" b="1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th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October, 2010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5400" y="4554"/>
              <a:ext cx="270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ts val="1000"/>
                </a:spcAft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3</a:t>
              </a: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. </a:t>
              </a:r>
              <a:r>
                <a:rPr lang="en-US" sz="1400" dirty="0" smtClean="0"/>
                <a:t>Dear </a:t>
              </a:r>
              <a:r>
                <a:rPr lang="en-US" sz="1400" dirty="0" smtClean="0"/>
                <a:t>Jane,</a:t>
              </a:r>
              <a:endParaRPr lang="ru-RU" sz="1400" dirty="0" smtClean="0"/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400" y="50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4.</a:t>
              </a: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5400" y="5814"/>
              <a:ext cx="5760" cy="270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400" y="8694"/>
              <a:ext cx="576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6.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5400" y="941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7.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5400" y="10134"/>
              <a:ext cx="2880" cy="36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808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8.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5720" y="1643050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3.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Greeting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7" name="Прямая со стрелкой 16"/>
          <p:cNvCxnSpPr>
            <a:endCxn id="8" idx="1"/>
          </p:cNvCxnSpPr>
          <p:nvPr/>
        </p:nvCxnSpPr>
        <p:spPr>
          <a:xfrm flipV="1">
            <a:off x="2571736" y="1857364"/>
            <a:ext cx="1770075" cy="71438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58016" y="285728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45 Main Street</a:t>
            </a:r>
          </a:p>
          <a:p>
            <a:r>
              <a:rPr lang="en-US" sz="1400" dirty="0" smtClean="0"/>
              <a:t>Ryazan 390048</a:t>
            </a:r>
          </a:p>
          <a:p>
            <a:r>
              <a:rPr lang="en-US" sz="1400" dirty="0" smtClean="0"/>
              <a:t>Russia</a:t>
            </a:r>
            <a:endParaRPr lang="ru-RU" sz="14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642910" y="2571744"/>
            <a:ext cx="2143140" cy="500066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en-US" sz="2400" b="1" dirty="0" smtClean="0"/>
              <a:t>Dear Jane,</a:t>
            </a:r>
            <a:endParaRPr lang="ru-RU" sz="2400" b="1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928662" y="4000504"/>
            <a:ext cx="2643206" cy="8572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808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en-US" sz="2400" b="1" dirty="0" smtClean="0"/>
              <a:t>Don’t forget to write the comma! </a:t>
            </a:r>
            <a:endParaRPr lang="ru-RU" sz="2400" b="1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2" name="Прямая со стрелкой 21"/>
          <p:cNvCxnSpPr>
            <a:endCxn id="8" idx="2"/>
          </p:cNvCxnSpPr>
          <p:nvPr/>
        </p:nvCxnSpPr>
        <p:spPr>
          <a:xfrm rot="5400000" flipH="1" flipV="1">
            <a:off x="3462727" y="2109381"/>
            <a:ext cx="2000264" cy="1781982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10" y="1285860"/>
            <a:ext cx="3500462" cy="3970318"/>
          </a:xfrm>
          <a:prstGeom prst="rect">
            <a:avLst/>
          </a:prstGeom>
          <a:ln>
            <a:headEnd/>
            <a:tailEnd/>
          </a:ln>
          <a:scene3d>
            <a:camera prst="perspectiveRigh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 friends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Dear Paul,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Dear Sara,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 Tom,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Hi Mary,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My dear Sandra,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Dearest Friend,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14290"/>
            <a:ext cx="535785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Examples of Greetings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429256" y="214290"/>
            <a:ext cx="3500462" cy="6232475"/>
          </a:xfrm>
          <a:prstGeom prst="rect">
            <a:avLst/>
          </a:prstGeom>
          <a:ln>
            <a:headEnd/>
            <a:tailEnd/>
          </a:ln>
          <a:scene3d>
            <a:camera prst="perspectiveRigh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to 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relatives or members of the family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Dad,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Mom,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Uncle,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Aunt,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Grandfather,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Grandmother,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Sister,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Cousin,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Dear Brother,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My dear niece,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My dear cousin,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My dear sister,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7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My dear brother,</a:t>
            </a:r>
            <a:endParaRPr lang="ru-RU" sz="2700" b="1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1403</Words>
  <PresentationFormat>Экран (4:3)</PresentationFormat>
  <Paragraphs>261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МОУ «Средняя общеобразовательная школа №63» г. Рязань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25</cp:revision>
  <dcterms:modified xsi:type="dcterms:W3CDTF">2011-09-13T19:13:40Z</dcterms:modified>
</cp:coreProperties>
</file>