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  <p:sldMasterId id="2147483954" r:id="rId2"/>
    <p:sldMasterId id="2147483966" r:id="rId3"/>
    <p:sldMasterId id="2147484002" r:id="rId4"/>
  </p:sldMasterIdLst>
  <p:notesMasterIdLst>
    <p:notesMasterId r:id="rId44"/>
  </p:notesMasterIdLst>
  <p:handoutMasterIdLst>
    <p:handoutMasterId r:id="rId45"/>
  </p:handoutMasterIdLst>
  <p:sldIdLst>
    <p:sldId id="256" r:id="rId5"/>
    <p:sldId id="312" r:id="rId6"/>
    <p:sldId id="354" r:id="rId7"/>
    <p:sldId id="342" r:id="rId8"/>
    <p:sldId id="343" r:id="rId9"/>
    <p:sldId id="337" r:id="rId10"/>
    <p:sldId id="338" r:id="rId11"/>
    <p:sldId id="339" r:id="rId12"/>
    <p:sldId id="344" r:id="rId13"/>
    <p:sldId id="291" r:id="rId14"/>
    <p:sldId id="292" r:id="rId15"/>
    <p:sldId id="308" r:id="rId16"/>
    <p:sldId id="274" r:id="rId17"/>
    <p:sldId id="336" r:id="rId18"/>
    <p:sldId id="331" r:id="rId19"/>
    <p:sldId id="340" r:id="rId20"/>
    <p:sldId id="329" r:id="rId21"/>
    <p:sldId id="347" r:id="rId22"/>
    <p:sldId id="348" r:id="rId23"/>
    <p:sldId id="350" r:id="rId24"/>
    <p:sldId id="351" r:id="rId25"/>
    <p:sldId id="352" r:id="rId26"/>
    <p:sldId id="341" r:id="rId27"/>
    <p:sldId id="334" r:id="rId28"/>
    <p:sldId id="280" r:id="rId29"/>
    <p:sldId id="281" r:id="rId30"/>
    <p:sldId id="282" r:id="rId31"/>
    <p:sldId id="283" r:id="rId32"/>
    <p:sldId id="335" r:id="rId33"/>
    <p:sldId id="345" r:id="rId34"/>
    <p:sldId id="319" r:id="rId35"/>
    <p:sldId id="320" r:id="rId36"/>
    <p:sldId id="321" r:id="rId37"/>
    <p:sldId id="322" r:id="rId38"/>
    <p:sldId id="323" r:id="rId39"/>
    <p:sldId id="353" r:id="rId40"/>
    <p:sldId id="318" r:id="rId41"/>
    <p:sldId id="346" r:id="rId42"/>
    <p:sldId id="27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14" autoAdjust="0"/>
    <p:restoredTop sz="85863" autoAdjust="0"/>
  </p:normalViewPr>
  <p:slideViewPr>
    <p:cSldViewPr>
      <p:cViewPr varScale="1">
        <p:scale>
          <a:sx n="87" d="100"/>
          <a:sy n="87" d="100"/>
        </p:scale>
        <p:origin x="-22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37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797EF-826E-4AE5-BB03-7FA83AE597AA}" type="datetimeFigureOut">
              <a:rPr lang="ru-RU" smtClean="0"/>
              <a:t>09.12.2013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C4F93C-D6F8-4690-B6C8-87A0156C507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029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32662-EB7E-44B7-9DD8-4F84335B9937}" type="datetimeFigureOut">
              <a:rPr lang="ru-RU" smtClean="0"/>
              <a:t>09.12.2013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C2F4C-2127-4F12-B562-6CEDD1C46D4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496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160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133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9741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031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474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127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4068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993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501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747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C2F4C-2127-4F12-B562-6CEDD1C46D45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785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21500-67F1-4500-83FA-7E76B1A70F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07807"/>
      </p:ext>
    </p:extLst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468BC-3617-416C-95A4-DD87FD69487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1707"/>
      </p:ext>
    </p:extLst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D0B952-1C0E-4D80-9578-F2C2A6945E0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565757"/>
      </p:ext>
    </p:extLst>
  </p:cSld>
  <p:clrMapOvr>
    <a:masterClrMapping/>
  </p:clrMapOvr>
  <p:transition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1DC253F-9B39-4164-84B9-8DDB98694C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184131"/>
      </p:ext>
    </p:extLst>
  </p:cSld>
  <p:clrMapOvr>
    <a:masterClrMapping/>
  </p:clrMapOvr>
  <p:transition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C7B748B-115F-440C-8DEF-C40028B1F1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947874"/>
      </p:ext>
    </p:extLst>
  </p:cSld>
  <p:clrMapOvr>
    <a:masterClrMapping/>
  </p:clrMapOvr>
  <p:transition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529A8-C880-4199-86E3-772E6C4D7A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4568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13315-D0DA-4E50-B974-4E58C845BD9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946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7350F-C352-47AB-866F-22EB548213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57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ACA88-3E8A-42EC-A178-84A6E35CB6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602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B437C-6179-4BC1-B21A-136096B4340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019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A33C4-3926-4EF9-A1E0-6E45A31B1B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428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56D70-00E2-4ACB-B47F-16B0497E0C2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024736"/>
      </p:ext>
    </p:extLst>
  </p:cSld>
  <p:clrMapOvr>
    <a:masterClrMapping/>
  </p:clrMapOvr>
  <p:transition>
    <p:wheel spokes="8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16C25-FE44-4B2F-AE45-4599448EF90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884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7C3D-CBF8-4A27-82DB-7979887863B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119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1A07A-1468-409B-BD64-9F8EEF3DE5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4044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3E9B5-0775-44EB-ACD9-81B50E1179C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7255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B9458-AC0C-4889-B130-9462D248E7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64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529A8-C880-4199-86E3-772E6C4D7A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195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13315-D0DA-4E50-B974-4E58C845BD9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8018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7350F-C352-47AB-866F-22EB548213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992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ACA88-3E8A-42EC-A178-84A6E35CB6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792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B437C-6179-4BC1-B21A-136096B4340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769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7FD95-7851-4643-91C3-2FDDCE40D14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32152"/>
      </p:ext>
    </p:extLst>
  </p:cSld>
  <p:clrMapOvr>
    <a:masterClrMapping/>
  </p:clrMapOvr>
  <p:transition>
    <p:wheel spokes="8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A33C4-3926-4EF9-A1E0-6E45A31B1B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3367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16C25-FE44-4B2F-AE45-4599448EF90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056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7C3D-CBF8-4A27-82DB-7979887863B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970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1A07A-1468-409B-BD64-9F8EEF3DE5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6963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3E9B5-0775-44EB-ACD9-81B50E1179C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4566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B9458-AC0C-4889-B130-9462D248E7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26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6" y="5052547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29A8-C880-4199-86E3-772E6C4D7AA3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2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13315-D0DA-4E50-B974-4E58C845BD9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6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2"/>
            <a:ext cx="5970495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350F-C352-47AB-866F-22EB5482135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CA88-3E8A-42EC-A178-84A6E35CB61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FA193-80A9-4172-8C4A-DEBA9DDDBDB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822824"/>
      </p:ext>
    </p:extLst>
  </p:cSld>
  <p:clrMapOvr>
    <a:masterClrMapping/>
  </p:clrMapOvr>
  <p:transition>
    <p:wheel spokes="8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3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B437C-6179-4BC1-B21A-136096B4340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33C4-3926-4EF9-A1E0-6E45A31B1B4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6C25-FE44-4B2F-AE45-4599448EF90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2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7C3D-CBF8-4A27-82DB-7979887863B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8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1A07A-1468-409B-BD64-9F8EEF3DE5A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9" y="4464421"/>
            <a:ext cx="6383539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E9B5-0775-44EB-ACD9-81B50E1179C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1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B9458-AC0C-4889-B130-9462D248E78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3ADAD-3E13-42F7-A237-40FEF2B19D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76116"/>
      </p:ext>
    </p:extLst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5171B-7326-419F-A381-D636051E634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062403"/>
      </p:ext>
    </p:extLst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FECAD-594C-4DC2-AF6D-0834036CDD5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27686"/>
      </p:ext>
    </p:extLst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5517F-891E-4618-8C25-0D3237CC373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62480"/>
      </p:ext>
    </p:extLst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F4CE4-EC41-4248-8A7C-931BD4D3241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326322"/>
      </p:ext>
    </p:extLst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074561-0764-4F28-A6A3-EE99801B1187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6071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</p:sldLayoutIdLst>
  <p:transition>
    <p:wheel spokes="8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FF53E1-6571-40D7-BB44-C392422CB26F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FF53E1-6571-40D7-BB44-C392422CB26F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8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D8B703B-3A9B-42B1-961C-A9643B62203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2" y="617220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642DC3E-2601-40BC-B15F-FA3867AD12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grani.ru/files/24060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wizv.ru/images/photos/big/20071206211210_1-malchik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1.jpeg"/><Relationship Id="rId5" Type="http://schemas.openxmlformats.org/officeDocument/2006/relationships/hyperlink" Target="http://www.gazetachel.ru/upload/iblock/956/25.09.2008_12_vn.jpg" TargetMode="Externa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vestnik.maryno.net/f061209n22/IMG_6862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hyperlink" Target="http://www.segodnya.ua/img/forall/a/100514/37.jpg" TargetMode="External"/><Relationship Id="rId7" Type="http://schemas.openxmlformats.org/officeDocument/2006/relationships/hyperlink" Target="http://www.arhcity.ru/data/0/Ravin1_b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5.jpeg"/><Relationship Id="rId5" Type="http://schemas.openxmlformats.org/officeDocument/2006/relationships/hyperlink" Target="http://podrobnosti.ua/photo/2002/07/05/29721_2.jpg" TargetMode="Externa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rota.ru/forum/images/90/90695.jpe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3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www.milli-firka.org/storage/sections/mf-inform/250509/_6.jpg" TargetMode="External"/><Relationship Id="rId5" Type="http://schemas.openxmlformats.org/officeDocument/2006/relationships/image" Target="../media/image39.jpeg"/><Relationship Id="rId4" Type="http://schemas.openxmlformats.org/officeDocument/2006/relationships/hyperlink" Target="http://www.yabloko.ru/Press/2008/spb_021108_4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gazeta.ua/dphoto/200706/070626213833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3.jpeg"/><Relationship Id="rId5" Type="http://schemas.openxmlformats.org/officeDocument/2006/relationships/hyperlink" Target="http://s57.radikal.ru/i157/0810/1c/7a5350c26873.jpg" TargetMode="Externa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hyperlink" Target="http://s60.radikal.ru/i167/0904/f2/3ba4064e2e4e.jpg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fc_Education01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8" y="0"/>
            <a:ext cx="3355975" cy="484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21r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27717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21r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0"/>
            <a:ext cx="3059112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WordArt 11"/>
          <p:cNvSpPr>
            <a:spLocks noChangeArrowheads="1" noChangeShapeType="1" noTextEdit="1"/>
          </p:cNvSpPr>
          <p:nvPr/>
        </p:nvSpPr>
        <p:spPr bwMode="auto">
          <a:xfrm>
            <a:off x="251520" y="5085184"/>
            <a:ext cx="8712968" cy="11526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ТОЛЕРАНТНОСТЬ И МЫ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1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0"/>
            <a:ext cx="7848872" cy="14401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ЧТО ТЫ ЗНАЕШЬ ПРО ТОЛЕРАНТНОСТЬ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?</a:t>
            </a:r>
            <a:endParaRPr lang="ru-RU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42885" y="1362946"/>
            <a:ext cx="8901115" cy="547260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1.Терпимое, уважительное отношение к окружающим людям, осознание того, что все мы разные, признание универсальных прав и свобод человека - это…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гуманность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толерантность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воспитанность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2.Дата празднования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Международного дня 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толерантности.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12 декабря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01 июня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16 ноября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 descr="C:\Program Files\Microsoft Office\MEDIA\CAGCAT10\j02849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5" y="2564905"/>
            <a:ext cx="4680519" cy="389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55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4271" y="476672"/>
            <a:ext cx="79928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3.Какая организация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ввела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ООН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ЮНЕСКО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НАТО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4.Выход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конфликтной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ситуации путем  взаимовыгодных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уступок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это…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угодничество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слабоволие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компромисс</a:t>
            </a:r>
          </a:p>
        </p:txBody>
      </p:sp>
      <p:pic>
        <p:nvPicPr>
          <p:cNvPr id="2050" name="Picture 2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716" y="260649"/>
            <a:ext cx="415574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9992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467544" y="188642"/>
            <a:ext cx="8229600" cy="54726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В каком году был провозглашен Международный день толерантности?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в 1993г.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в 1996г.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в 2003г.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Благодаря кому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планете появилось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понятие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«толерантность»?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Наполеону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Людовику Х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</a:t>
            </a:r>
            <a:endParaRPr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Талейрану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629" y="1338635"/>
            <a:ext cx="4540371" cy="4334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21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20" name="Picture 4" descr="GE011_350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6" descr="200px-Talleyrand-perigo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5176"/>
            <a:ext cx="4357687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716016" y="170249"/>
            <a:ext cx="4248472" cy="6863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ТОЛЕРАНТНОСТИ</a:t>
            </a:r>
            <a:r>
              <a:rPr lang="ru-RU" sz="4400" dirty="0" smtClean="0">
                <a:solidFill>
                  <a:srgbClr val="000000"/>
                </a:solidFill>
              </a:rPr>
              <a:t/>
            </a:r>
            <a:br>
              <a:rPr lang="ru-RU" sz="4400" dirty="0" smtClean="0">
                <a:solidFill>
                  <a:srgbClr val="000000"/>
                </a:solidFill>
              </a:rPr>
            </a:b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Шарль Талейран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французский политический и государственный деятель, дипломат, министр иностранных дел в 1797-1799.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Один из самых выдающихся дипломатов, мастер тонкой дипломатической интриги.</a:t>
            </a:r>
            <a:b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40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89" y="-1412778"/>
            <a:ext cx="8712968" cy="1412778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3573018"/>
            <a:ext cx="6597352" cy="27363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0784" y="11088"/>
            <a:ext cx="870289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Более 70 лет назад по фашистской Германии прокатилась </a:t>
            </a: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олна еврейских погромов,</a:t>
            </a: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получивших название</a:t>
            </a: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"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Хрустальная ночь". </a:t>
            </a: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Те страшные события положили начало</a:t>
            </a: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Холокосту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 -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одному из 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самых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кошмарных преступлений 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против толерантности</a:t>
            </a: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истории 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человечества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. </a:t>
            </a: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память об 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этом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 1996 </a:t>
            </a: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оду ООН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провозгласила </a:t>
            </a: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16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ноября </a:t>
            </a: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Международным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днем 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терпимости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...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482" y="597361"/>
            <a:ext cx="290496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67" y="3933056"/>
            <a:ext cx="2839799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544" y="260650"/>
            <a:ext cx="97930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16 </a:t>
            </a: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ноября во всём мире отмечается </a:t>
            </a:r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Международный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день </a:t>
            </a: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толерантности</a:t>
            </a:r>
          </a:p>
        </p:txBody>
      </p:sp>
      <p:pic>
        <p:nvPicPr>
          <p:cNvPr id="4" name="Рисунок 3" descr="http://ts4.mm.bing.net/th?id=H.5066370366571223&amp;w=207&amp;h=142&amp;c=7&amp;rs=1&amp;pid=1.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2348880"/>
            <a:ext cx="5472608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31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42493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Толерантность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(от лат. 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tolerantia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терпение) — 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терпимость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к чужому образу жизни, поведению, обычаям, чувствам, мнениям, идеям, верованиям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Проявлять толерантность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– это значит признавать то, что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различаются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внешнему виду, положению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интересам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поведению,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ценностям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обладают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правом жить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мире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сохраняя при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этом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свою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индивидуальность.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6119689"/>
              </p:ext>
            </p:extLst>
          </p:nvPr>
        </p:nvGraphicFramePr>
        <p:xfrm>
          <a:off x="5652120" y="3861047"/>
          <a:ext cx="3240360" cy="2893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Изображение" r:id="rId3" imgW="0" imgH="0" progId="StaticMetafile">
                  <p:embed/>
                </p:oleObj>
              </mc:Choice>
              <mc:Fallback>
                <p:oleObj name="Изображение" r:id="rId3" imgW="0" imgH="0" progId="StaticMetafile">
                  <p:embed/>
                  <p:pic>
                    <p:nvPicPr>
                      <p:cNvPr id="0" name="rectole000000001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3861047"/>
                        <a:ext cx="3240360" cy="289368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0132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712968" cy="648072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Tolerancia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(испанский)- способность признавать, отличные от своих собственных, идеи и мнении.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Tolerance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(французский)-отношение, при котором допускается, что другие могут думать или действовать иначе, нежели ты сам.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Tolerance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(английский)-готовность быть терпимым, снисходительным.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Kuan rong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(китайский)-позволять, принимать, быть по отношению к другим великодушным.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asamul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(арабский)-прощение, снисходительность, мягкость, милосердие, сострадание, благосклонность, терпение, расположенность к друг другу.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Толерантность (русский)–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терпеть что-то или кого-то (быть выдержанным, выносливым, стойким, уметь мириться с существованием чего-либо, кого-либо).</a:t>
            </a:r>
          </a:p>
        </p:txBody>
      </p:sp>
    </p:spTree>
    <p:extLst>
      <p:ext uri="{BB962C8B-B14F-4D97-AF65-F5344CB8AC3E}">
        <p14:creationId xmlns:p14="http://schemas.microsoft.com/office/powerpoint/2010/main" val="173656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GE011_350A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95290" y="94090"/>
            <a:ext cx="81010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Критерии </a:t>
            </a: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толерантности </a:t>
            </a:r>
            <a:endParaRPr lang="ru-RU" sz="4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1336011"/>
            <a:ext cx="5003800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180975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Равноправие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(равный доступ к социальным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благам,к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управленческим, образовательным и экономическим возможностям для всех людей, независимо от их пола, расы, национальности, религии, принадлежности к какой-либо другой группе); </a:t>
            </a:r>
          </a:p>
        </p:txBody>
      </p:sp>
      <p:pic>
        <p:nvPicPr>
          <p:cNvPr id="4104" name="Picture 8" descr="Картинка 22 из 454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40" y="1268415"/>
            <a:ext cx="4537075" cy="361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32785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4" name="Picture 4" descr="GE011_350A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644008" y="188915"/>
            <a:ext cx="4248472" cy="655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   2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. Взаимоуважение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членов группы или общества, доброжелательность и терпимое отношение к различным группам (инвалидам,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беженцам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и др.);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   3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. Равные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возможности для участия в политической жизни всех членов общества; </a:t>
            </a:r>
          </a:p>
        </p:txBody>
      </p:sp>
      <p:pic>
        <p:nvPicPr>
          <p:cNvPr id="15367" name="Picture 7" descr="Картинка 160 из 454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429000"/>
            <a:ext cx="4033837" cy="330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Картинка 259 из 454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91" y="188913"/>
            <a:ext cx="3671887" cy="312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3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ts1.mm.bing.net/th?id=H.4874007406512623&amp;pid=1.9&amp;m=&amp;w=300&amp;h=300&amp;p=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9"/>
            <a:ext cx="7128792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249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GE011_350A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71" y="731840"/>
            <a:ext cx="4648260" cy="34750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23849" y="476251"/>
            <a:ext cx="3600451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Сохранение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развитие культурной самобытности и языков национальных меньшинств;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Охват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событиями общественного характера, праздниками как можно большего количества людей, если это не противоречит их культурным традициям и религиозным верованиям; </a:t>
            </a:r>
          </a:p>
        </p:txBody>
      </p:sp>
      <p:pic>
        <p:nvPicPr>
          <p:cNvPr id="5127" name="Picture 7" descr="Картинка 229 из 454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1" y="333375"/>
            <a:ext cx="4144963" cy="619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87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GE011_350A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285458" y="120418"/>
            <a:ext cx="485933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6. Возможность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следовать своим традициям для всех культур, представленных в данном обществе;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7. Свобода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вероисповедания при условии, что это не ущемляет права и возможности других членов общества;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8. Сотрудничество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и солидарность в решение общих проблем. </a:t>
            </a:r>
          </a:p>
        </p:txBody>
      </p:sp>
      <p:pic>
        <p:nvPicPr>
          <p:cNvPr id="6151" name="Picture 7" descr="Картинка 248 из 454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7" y="549277"/>
            <a:ext cx="3960813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Картинка 248 из 454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1" y="3860800"/>
            <a:ext cx="3816351" cy="259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Картинка 262 из 4544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6" y="4221164"/>
            <a:ext cx="3276600" cy="245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8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 descr="GE011_350A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50828" y="3702279"/>
            <a:ext cx="835342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Основой толерантности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как качества личности является признание права на отличие.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Она проявляется в принятии другого человека таким, каков он есть, уважении другой точки зрения, сдержанности к тому, что не разделяешь, понимании и принятии традиций, ценностей и культуры представителей другой национальности и веры.</a:t>
            </a:r>
          </a:p>
        </p:txBody>
      </p:sp>
      <p:pic>
        <p:nvPicPr>
          <p:cNvPr id="11272" name="Picture 8" descr="Картинка 289 из 454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41" y="188915"/>
            <a:ext cx="507682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18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828600" y="21771"/>
            <a:ext cx="10873208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понятия </a:t>
            </a:r>
            <a:b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толерантности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7504" y="1340770"/>
            <a:ext cx="8568952" cy="504056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политике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используется как уважение других политических движений, идей, государственных устройств.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культуре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используется 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восприятие произведений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разных по религиозным, 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историческим свойствам, 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 же уважение к культуре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других народов.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социуме </a:t>
            </a: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используется как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взаимодополняющее своеобразие различных народов и других социальных групп, уважение к чужим обычаям и нравам.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http://ts4.mm.bing.net/th?id=H.4905047106257067&amp;w=197&amp;h=154&amp;c=7&amp;rs=1&amp;pid=1.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5"/>
            <a:ext cx="3960440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8427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669360"/>
            <a:ext cx="6512511" cy="11430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856984" cy="648072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терпение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ответственность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любовь, любезность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единство, единомыслие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равенство, развитие, радость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альтруизм (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бескорыстно жертвовать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собственными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интересами в пользу интересов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другого человека.)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независимость, надежность, нравственность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товарищество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неравнодушие, нетребовательность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оптимизм, общение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справедливость, свобода, счастье, сострадание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терпимость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чуткость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27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2" name="Picture 4" descr="GE011_350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863600" y="404815"/>
            <a:ext cx="8280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Проявление  не 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толерантности</a:t>
            </a:r>
            <a:endParaRPr lang="ru-RU" sz="36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323851" y="1219788"/>
            <a:ext cx="8820151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180975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Игнорирование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(отказ в беседе, в признании); 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О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скорбления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, насмешки, выражение пренебрежения; 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Негативные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стереотипы, предубеждения, предрассудки (составление обобщенного мнения о человеке, принадлежащем к иной культуре, полу, расе, этнической группе, как правило, на основе отрицательных характеристик); </a:t>
            </a:r>
          </a:p>
          <a:p>
            <a:pPr indent="180975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Этноцентризм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(понимание и оценка жизненных явлений сквозь призму ценностей и традиций собственной группы как эталонной и лучшей по сравнению с другими группами); </a:t>
            </a:r>
          </a:p>
        </p:txBody>
      </p:sp>
    </p:spTree>
    <p:extLst>
      <p:ext uri="{BB962C8B-B14F-4D97-AF65-F5344CB8AC3E}">
        <p14:creationId xmlns:p14="http://schemas.microsoft.com/office/powerpoint/2010/main" val="221720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6" name="Picture 4" descr="GE011_350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99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39751" y="836712"/>
            <a:ext cx="47879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. Поиск 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врага (перенос вины за несчастья, неблагополучие и социальные проблемы на ту или иную группу);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6. Преследования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, запугивания, угрозы; </a:t>
            </a:r>
          </a:p>
        </p:txBody>
      </p:sp>
      <p:pic>
        <p:nvPicPr>
          <p:cNvPr id="13323" name="Picture 11" descr="Картинка 20 из 4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4183064"/>
            <a:ext cx="3600451" cy="236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 descr="Картинка 35 из 4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4" y="3861048"/>
            <a:ext cx="3600451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Rot="1"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399" y="260648"/>
            <a:ext cx="2868836" cy="3419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31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расизм (дискриминация представителей определенной расы на основе предпосылки, что одни расы превосходят другие); 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•  ксенофобия в форме этнофобий (антисемитизм, кавказофобия и др.), религиозных фобий, мигрантофобии (неприязнь к представителям других культур и групп, убеждение в том, что "чужаки" вредны для общества, преследование "чужаков"); 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•  национализм (убеждение в превосходстве своей нации над другими и в том, что своя нация обладает большим объемом прав); 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•  фашизм (реакционный антидемократический режим, для которого характерны крайние формы насилия и массовый террор); </a:t>
            </a:r>
          </a:p>
          <a:p>
            <a:pPr>
              <a:lnSpc>
                <a:spcPct val="80000"/>
              </a:lnSpc>
            </a:pPr>
            <a:endParaRPr lang="ru-RU" sz="2400" dirty="0"/>
          </a:p>
        </p:txBody>
      </p:sp>
      <p:pic>
        <p:nvPicPr>
          <p:cNvPr id="16388" name="Picture 4" descr="GE011_350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79390" y="2"/>
            <a:ext cx="5256212" cy="679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Расизм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(дискриминация представителей определенной расы на основе предпосылки, что одни расы превосходят другие);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Ксенофобия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форме этнофобий (антисемитизм, кавказофобия и др.), религиозных фобий, мигрантофобии (неприязнь к представителям других культур и групп, убеждение в том, что "чужаки" вредны для общества, преследование "чужаков");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Национализм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(убеждение в превосходстве своей нации над другими и в том, что своя нация обладает большим объемом прав);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Фашизм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(реакционный антидемократический режим, для которого характерны крайние формы насилия и массовый террор); </a:t>
            </a:r>
          </a:p>
        </p:txBody>
      </p:sp>
      <p:pic>
        <p:nvPicPr>
          <p:cNvPr id="16390" name="Picture 6" descr="Картинка 14 из 48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7" y="620713"/>
            <a:ext cx="3638551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Картинка 68 из 8769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90" y="3716338"/>
            <a:ext cx="3833812" cy="286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02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2" name="Picture 4" descr="GE011_350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50827" y="333375"/>
            <a:ext cx="871378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Эксплуатация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(использование чужого времени и труда без справедливого вознаграждения, безрассудное использование ресурсов и природных богатств);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Осквернение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религиозных или культурных символов;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 Религиозное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преследование (насаждение конкретной веры, ее ценностей и обрядов);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 Изгнание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(официальное или насильственное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  <a:endParaRPr lang="ru-RU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5" name="Picture 7" descr="Картинка 24 из 284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7" y="3487692"/>
            <a:ext cx="4068169" cy="305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3"/>
          <p:cNvPicPr>
            <a:picLocks noRot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501"/>
            <a:ext cx="4104456" cy="316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02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"/>
            <a:ext cx="9144000" cy="6480719"/>
          </a:xfrm>
        </p:spPr>
        <p:txBody>
          <a:bodyPr>
            <a:noAutofit/>
          </a:bodyPr>
          <a:lstStyle/>
          <a:p>
            <a:pPr marL="45720" indent="0">
              <a:lnSpc>
                <a:spcPts val="2880"/>
              </a:lnSpc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горах на севере Албании в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45720" indent="0">
              <a:lnSpc>
                <a:spcPts val="2880"/>
              </a:lnSpc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городе Patok был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пойман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45720" indent="0">
              <a:lnSpc>
                <a:spcPts val="2880"/>
              </a:lnSpc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волк и помещен в загон. Для </a:t>
            </a:r>
          </a:p>
          <a:p>
            <a:pPr marL="45720" indent="0">
              <a:lnSpc>
                <a:spcPts val="2880"/>
              </a:lnSpc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прокорма люди решили дать</a:t>
            </a:r>
          </a:p>
          <a:p>
            <a:pPr marL="45720" indent="0">
              <a:lnSpc>
                <a:spcPts val="2880"/>
              </a:lnSpc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ему старого осла, который </a:t>
            </a:r>
          </a:p>
          <a:p>
            <a:pPr marL="45720" indent="0">
              <a:lnSpc>
                <a:spcPts val="2880"/>
              </a:lnSpc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был использован в течение</a:t>
            </a:r>
          </a:p>
          <a:p>
            <a:pPr marL="45720" indent="0">
              <a:lnSpc>
                <a:spcPts val="2880"/>
              </a:lnSpc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многих лет его владельцами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 стал ненужным. И тогда животные, заключенные в один загон, сделали неожиданное… Волк посмотрел в глаза ослу, и бедный старый осел сделал то же самое, и они стали друзьями. Потому что в мире, где господствуют жестокость, алчность и эгоизм людей, понятия «жертва» и «хищник» становятся бессмысленными, и прекрасная дружба может возникнуть между двумя душами, жертвами одного и того же зла — человека, которому всё труднее понять утраченные благородные чувства. Нет на Земле более жестокого животного, чем человек…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Лена\Desktop\get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"/>
            <a:ext cx="4608512" cy="3068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02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858000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Выберите, с  кем из этих людей ты меньше всего хотел бы оказаться в одном купе поезда?</a:t>
            </a:r>
          </a:p>
          <a:p>
            <a:pPr marL="45720" indent="0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Цыганка.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Явный гомосексуалист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Скинхед.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Молодой человек, больной СПИДом.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Неаккуратно одетая женщина с маленьким ребёнком.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Кавказец-мусульманин.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Человек из деревни с большим мешком.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Грязный дурно пахнущий БОМЖ.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Африканский студент.</a:t>
            </a:r>
          </a:p>
          <a:p>
            <a:pPr marL="45720" indent="0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Подросток, похожий на наркомана.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Бывший заключённый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Таджик в национальной одежде.</a:t>
            </a:r>
          </a:p>
          <a:p>
            <a:pPr marL="45720" indent="0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Милиционер.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 Инвалид со складной коляской.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15. Кришнаит.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16. Китаец, который ест, странно пахнущую еду.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17. Человек, говорящий на непонятном языке.</a:t>
            </a:r>
          </a:p>
          <a:p>
            <a:pPr marL="4572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18. Пожилой человек явно неадекватного поведения.</a:t>
            </a:r>
          </a:p>
          <a:p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89674"/>
            <a:ext cx="3816424" cy="34771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832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-99392"/>
            <a:ext cx="8496944" cy="576064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– </a:t>
            </a:r>
            <a:endPara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сочувствие, </a:t>
            </a:r>
            <a:endParaRPr lang="ru-RU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на </a:t>
            </a:r>
            <a:r>
              <a:rPr lang="ru-RU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деле, </a:t>
            </a:r>
            <a:endParaRPr lang="ru-RU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готовность </a:t>
            </a:r>
          </a:p>
          <a:p>
            <a:pPr marL="45720" indent="0">
              <a:buNone/>
            </a:pP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делать добро </a:t>
            </a:r>
          </a:p>
          <a:p>
            <a:pPr marL="45720" indent="0">
              <a:buNone/>
            </a:pP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каждому</a:t>
            </a:r>
            <a:r>
              <a:rPr lang="ru-RU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мягкосердечность</a:t>
            </a:r>
            <a:r>
              <a:rPr lang="ru-RU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3" descr="C:\Users\Master\Desktop\6a012876c0da12970c0120a91be1f0970b-800wi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5550"/>
            <a:ext cx="3131294" cy="393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7" name="Picture 5" descr="C:\Users\Master\Desktop\muloserdia.jpg"/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80219"/>
            <a:ext cx="3240360" cy="243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491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38776" y="732479"/>
            <a:ext cx="8280921" cy="5328591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7963" y="188641"/>
            <a:ext cx="878497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Задание по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толерантности поможет определить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степень терпимости,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уважения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к чужому мнению.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Отвечать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быстро, не задумываясь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1. 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Предстоит ролевая игра. Что вас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устраивает?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чтобы играли те, кто не знает правил.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чтобы участвовали те, кто признает и знает правила.</a:t>
            </a: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2. 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Вы спокойно встречаете жизненные неудачи?</a:t>
            </a: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да.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нет.</a:t>
            </a:r>
          </a:p>
        </p:txBody>
      </p:sp>
    </p:spTree>
    <p:extLst>
      <p:ext uri="{BB962C8B-B14F-4D97-AF65-F5344CB8AC3E}">
        <p14:creationId xmlns:p14="http://schemas.microsoft.com/office/powerpoint/2010/main" val="396742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6634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3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. 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Болезненна ли для вас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ситуация,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когда приходится отказываться от своего проекта, потому что аналогичный проект предложили ваши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однокурсники?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да.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нет.</a:t>
            </a: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4. 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Вызывают ли у вас неприязнь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однокурсники,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которые нарушают правила общественного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поведения?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вас это вообще не интересует, если они не переступают допустимых границ.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они вам не приятны, потому что не умеют себя контролировать.</a:t>
            </a:r>
          </a:p>
        </p:txBody>
      </p:sp>
    </p:spTree>
    <p:extLst>
      <p:ext uri="{BB962C8B-B14F-4D97-AF65-F5344CB8AC3E}">
        <p14:creationId xmlns:p14="http://schemas.microsoft.com/office/powerpoint/2010/main" val="238547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2625472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2269" y="404666"/>
            <a:ext cx="79208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5. 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Можете ли вы легко найти контакт с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однокурсниками,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которые имеют иные, чем у вас верования, обычаи, намерения?</a:t>
            </a: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вам всегда это трудно сделать.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сравнительно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легко.</a:t>
            </a: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6. 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Как вы реагируете на шутку, объектом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которой становитесь?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вы не переносите ни шуток, ни самих шутников.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пытаетесь найти ответ в такой же шутливой форме.</a:t>
            </a:r>
          </a:p>
        </p:txBody>
      </p:sp>
    </p:spTree>
    <p:extLst>
      <p:ext uri="{BB962C8B-B14F-4D97-AF65-F5344CB8AC3E}">
        <p14:creationId xmlns:p14="http://schemas.microsoft.com/office/powerpoint/2010/main" val="257954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6634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7. 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Согласны ли вы с бытующим в обиходе мнением, что многие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однокурсники  пытаются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делать “не своё дело”, стремятся казаться “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лучше,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чем есть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”?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да.</a:t>
            </a:r>
            <a:b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нет.</a:t>
            </a:r>
          </a:p>
          <a:p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8. 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Вы приводите в компанию знакомого, который становится объектом общего внимания. Ваша реакция:</a:t>
            </a:r>
          </a:p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А) вам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не приятно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, что внимание уделено ему, а не вам.</a:t>
            </a:r>
            <a:b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Б) вы рады за знакомого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.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68191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Подсчитайте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баллы. Запишите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 2 балла за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ответы:</a:t>
            </a: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 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Б,2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Б,3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Б,4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А,5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Б,6– Б,7– А,8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Б.</a:t>
            </a:r>
          </a:p>
        </p:txBody>
      </p:sp>
    </p:spTree>
    <p:extLst>
      <p:ext uri="{BB962C8B-B14F-4D97-AF65-F5344CB8AC3E}">
        <p14:creationId xmlns:p14="http://schemas.microsoft.com/office/powerpoint/2010/main" val="41825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95739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9664" y="2639819"/>
            <a:ext cx="8424933" cy="47770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От 6 – до 12 баллов.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                                                           Вы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способны твердо отстаивать свои убеждения,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можете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вести диалог. Если считаете нужным, то меняете свои убеждения. Но порой вы способны и на неуважение к собеседнику, который думает иначе чем вы. Вы не умеете выдвигать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убедительные аргументы. </a:t>
            </a:r>
          </a:p>
          <a:p>
            <a:pPr marL="45720" indent="0"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9" y="-99392"/>
            <a:ext cx="8589703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РЕЗУЛЬТАТЫ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От 0 до 4 баллов. </a:t>
            </a:r>
            <a:endPara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Вы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обладаете высокой степенью упрямства и нетерпимости, часто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стараетесь навязать своё мнение другим. С вашим характером трудно поддерживать нормальные отношения с людьми, которые думают иначе, чем вы, не соглашаются с тем, что вы говорите и делаете.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9" y="4721699"/>
            <a:ext cx="79928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От 14 до 16 баллов. </a:t>
            </a:r>
          </a:p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У вас твёрдые убеждения, сочетающиеся с гибкостью вашего ума. Вы можете принять любую идею с пониманием. Вы критичны к себе, не считаете своё мнение “истиной в последней инстанции”. Вы способны отказаться от своих ошибочных взглядов.</a:t>
            </a:r>
          </a:p>
        </p:txBody>
      </p:sp>
    </p:spTree>
    <p:extLst>
      <p:ext uri="{BB962C8B-B14F-4D97-AF65-F5344CB8AC3E}">
        <p14:creationId xmlns:p14="http://schemas.microsoft.com/office/powerpoint/2010/main" val="21694213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229201"/>
            <a:ext cx="8064896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cs typeface="Times New Roman" panose="02020603050405020304" pitchFamily="18" charset="0"/>
              </a:rPr>
              <a:t>РАЗВИВАЙТЕ В СЕБЕ И ДРУГИХ ЧУВСТВО ТОЛЕРАНТНОСТИ!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5" y="260649"/>
            <a:ext cx="676075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87659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99595" y="5877271"/>
            <a:ext cx="7344815" cy="720079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  </a:t>
            </a:r>
            <a:endParaRPr lang="ru-RU" sz="60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477" y="116632"/>
            <a:ext cx="4248475" cy="274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Прямоугольник 3"/>
          <p:cNvPicPr>
            <a:picLocks noGrp="1" noRot="1" noChangeArrowheads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98" y="18874"/>
            <a:ext cx="4180953" cy="185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1" name="Прямоугольник 4"/>
          <p:cNvPicPr>
            <a:picLocks noRo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366" y="2420888"/>
            <a:ext cx="5151437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2" name="Прямоугольник 5"/>
          <p:cNvPicPr>
            <a:picLocks noRo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25017"/>
            <a:ext cx="4730750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5" descr="C:\Users\Master\Desktop\6a00e54f8e9d378834010536ee2659970c-800wi.jpg"/>
          <p:cNvPicPr>
            <a:picLocks noRot="1"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72" y="1556792"/>
            <a:ext cx="2825600" cy="3914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://gic1.mycdn.me/getImage?photoId=548804341309&amp;photoType=17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048" y="3644859"/>
            <a:ext cx="4031104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33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7768"/>
            <a:ext cx="777686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ВАМ ПОЖЕЛАНИЯ: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2708920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80728"/>
            <a:ext cx="88569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Поступайте с другими так же, как хотите, чтобы они поступали с вами.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добрыми: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любящими, внимательными, терпеливыми, заботливыми, милосердными, умейте прощать.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надёжными: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честными, правдивыми, имейте чистое сердце, выполняйте свои обещания.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заботливыми: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вежливыми, внимательными, любезными.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щедрыми: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жадными, бескорыстными, великодушными, готовыми помочь.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90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8" name="Picture 6" descr="image44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5" y="765175"/>
            <a:ext cx="3671887" cy="367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80" name="WordArt 8"/>
          <p:cNvSpPr>
            <a:spLocks noChangeArrowheads="1" noChangeShapeType="1" noTextEdit="1"/>
          </p:cNvSpPr>
          <p:nvPr/>
        </p:nvSpPr>
        <p:spPr bwMode="auto">
          <a:xfrm>
            <a:off x="1547666" y="5300664"/>
            <a:ext cx="676850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Всем 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423886428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1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99695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3115666"/>
            <a:ext cx="8424936" cy="1090573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buNone/>
            </a:pPr>
            <a:r>
              <a:rPr lang="ru-RU" sz="7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anose="02020603050405020304" pitchFamily="18" charset="0"/>
              </a:rPr>
              <a:t>Все мы разные: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73" y="4365104"/>
            <a:ext cx="76454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93" y="404664"/>
            <a:ext cx="7681913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Sofiya_Rotaru_i_detskij_hor-Ty_ya_on_ona_-_vmeste_druzhnaya_semya_3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14534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2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195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924944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sz="2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870" y="548680"/>
            <a:ext cx="807249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V="1">
            <a:off x="567618" y="3861048"/>
            <a:ext cx="7850331" cy="264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504" y="2852936"/>
            <a:ext cx="902522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anose="02020603050405020304" pitchFamily="18" charset="0"/>
              </a:rPr>
              <a:t>Люди разных рас и национальностей</a:t>
            </a:r>
          </a:p>
        </p:txBody>
      </p:sp>
    </p:spTree>
    <p:extLst>
      <p:ext uri="{BB962C8B-B14F-4D97-AF65-F5344CB8AC3E}">
        <p14:creationId xmlns:p14="http://schemas.microsoft.com/office/powerpoint/2010/main" val="4024507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00448"/>
            <a:ext cx="60486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«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чем-то на тебя не похож, я этим вовсе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оскорбляю 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тебя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а, напротив,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одариваю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413" y="188640"/>
            <a:ext cx="3111301" cy="3964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49690" y="6097949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Антуан де Сент-Экзюпери </a:t>
            </a:r>
          </a:p>
        </p:txBody>
      </p:sp>
    </p:spTree>
    <p:extLst>
      <p:ext uri="{BB962C8B-B14F-4D97-AF65-F5344CB8AC3E}">
        <p14:creationId xmlns:p14="http://schemas.microsoft.com/office/powerpoint/2010/main" val="3235920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1110"/>
            <a:ext cx="5760640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Прямоугольник 4"/>
          <p:cNvPicPr>
            <a:picLocks noRo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7632848" cy="1942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59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62" y="620688"/>
            <a:ext cx="8825626" cy="547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Прямоугольник 3"/>
          <p:cNvPicPr>
            <a:picLocks noRo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1" y="764704"/>
            <a:ext cx="925252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854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5-tub-ru.yandex.net/i?id=94296890-01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654" y="166894"/>
            <a:ext cx="2937492" cy="2935859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646" y="224073"/>
            <a:ext cx="2863486" cy="287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http://im7-tub-ru.yandex.net/i?id=264770062-61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2177" y="3687211"/>
            <a:ext cx="3081508" cy="267625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851" y="3657438"/>
            <a:ext cx="3289712" cy="273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77202" y="3201228"/>
            <a:ext cx="3076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Петр Иванович Багратион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079" y="3201228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Абрам Петрович Ганнибал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0368" y="6341097"/>
            <a:ext cx="3074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Владимир Иванович Даль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65296" y="6418284"/>
            <a:ext cx="4499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Константин  Эдуардович Циолковский</a:t>
            </a:r>
          </a:p>
        </p:txBody>
      </p:sp>
    </p:spTree>
    <p:extLst>
      <p:ext uri="{BB962C8B-B14F-4D97-AF65-F5344CB8AC3E}">
        <p14:creationId xmlns:p14="http://schemas.microsoft.com/office/powerpoint/2010/main" val="1990832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Оформление по умолчанию">
  <a:themeElements>
    <a:clrScheme name="Оформление по умолчанию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CCCCFF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AEAE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FFFFFF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808080"/>
        </a:dk1>
        <a:lt1>
          <a:srgbClr val="FFFFFF"/>
        </a:lt1>
        <a:dk2>
          <a:srgbClr val="00CCFF"/>
        </a:dk2>
        <a:lt2>
          <a:srgbClr val="FFFFFF"/>
        </a:lt2>
        <a:accent1>
          <a:srgbClr val="BBE0E3"/>
        </a:accent1>
        <a:accent2>
          <a:srgbClr val="333399"/>
        </a:accent2>
        <a:accent3>
          <a:srgbClr val="AAE2FF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</TotalTime>
  <Words>1517</Words>
  <Application>Microsoft Office PowerPoint</Application>
  <PresentationFormat>Экран (4:3)</PresentationFormat>
  <Paragraphs>211</Paragraphs>
  <Slides>39</Slides>
  <Notes>11</Notes>
  <HiddenSlides>0</HiddenSlides>
  <MMClips>1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3_Оформление по умолчанию</vt:lpstr>
      <vt:lpstr>12_Оформление по умолчанию</vt:lpstr>
      <vt:lpstr>13_Оформление по умолчанию</vt:lpstr>
      <vt:lpstr>Воздушный поток</vt:lpstr>
      <vt:lpstr>Изображение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ТЫ ЗНАЕШЬ ПРО ТОЛЕРАНТНОСТЬ?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понятия  толерантности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РАЗВИВАЙТЕ В СЕБЕ И ДРУГИХ ЧУВСТВО ТОЛЕРАНТНОСТИ!</vt:lpstr>
      <vt:lpstr>  </vt:lpstr>
      <vt:lpstr>МОИ ВАМ ПОЖЕЛАНИЯ: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.......</dc:creator>
  <cp:lastModifiedBy>Лена</cp:lastModifiedBy>
  <cp:revision>149</cp:revision>
  <dcterms:created xsi:type="dcterms:W3CDTF">2012-03-24T04:50:00Z</dcterms:created>
  <dcterms:modified xsi:type="dcterms:W3CDTF">2013-12-08T22:17:18Z</dcterms:modified>
</cp:coreProperties>
</file>