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3" r:id="rId4"/>
    <p:sldId id="257" r:id="rId5"/>
    <p:sldId id="258" r:id="rId6"/>
    <p:sldId id="260" r:id="rId7"/>
    <p:sldId id="276" r:id="rId8"/>
    <p:sldId id="274" r:id="rId9"/>
    <p:sldId id="261" r:id="rId10"/>
    <p:sldId id="275" r:id="rId11"/>
    <p:sldId id="277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DD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575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34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2154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827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077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271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111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33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2671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590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2633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FA05E-47C0-4414-85D4-BAD422552B57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33CA0-6DBA-494E-8F48-0D2CE53172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844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786058"/>
            <a:ext cx="7572428" cy="147002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663300"/>
                </a:solidFill>
                <a:latin typeface="Informal Roman" pitchFamily="66" charset="0"/>
              </a:rPr>
              <a:t>Приёмы рефлексии 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1580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вета\Pictures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928671"/>
            <a:ext cx="3214710" cy="240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3200" b="1" i="1" dirty="0" smtClean="0">
              <a:solidFill>
                <a:srgbClr val="663300"/>
              </a:solidFill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663300"/>
                </a:solidFill>
              </a:rPr>
              <a:t>3. Рефлексия содержания учебного материала</a:t>
            </a:r>
            <a:r>
              <a:rPr lang="ru-RU" b="1" i="1" dirty="0" smtClean="0">
                <a:solidFill>
                  <a:srgbClr val="663300"/>
                </a:solidFill>
              </a:rPr>
              <a:t>.</a:t>
            </a:r>
            <a:endParaRPr lang="ru-RU" b="1" i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Света\Pictures\Рисунок4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4" y="1214422"/>
            <a:ext cx="635798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                                               </a:t>
            </a:r>
          </a:p>
          <a:p>
            <a:endParaRPr lang="ru-RU" b="1" i="1" dirty="0" smtClean="0"/>
          </a:p>
          <a:p>
            <a:r>
              <a:rPr lang="ru-RU" b="1" i="1" dirty="0" smtClean="0"/>
              <a:t>                          </a:t>
            </a:r>
            <a:r>
              <a:rPr lang="ru-RU" sz="3200" b="1" i="1" dirty="0" smtClean="0"/>
              <a:t>Закончи предложение</a:t>
            </a:r>
          </a:p>
          <a:p>
            <a:endParaRPr lang="ru-RU" dirty="0" smtClean="0"/>
          </a:p>
          <a:p>
            <a:r>
              <a:rPr lang="ru-RU" sz="2400" dirty="0" smtClean="0"/>
              <a:t>сегодня я узнал…           было интересно…</a:t>
            </a:r>
          </a:p>
          <a:p>
            <a:r>
              <a:rPr lang="ru-RU" sz="2400" dirty="0" smtClean="0"/>
              <a:t>было трудно…                я выполнял задания…</a:t>
            </a:r>
          </a:p>
          <a:p>
            <a:r>
              <a:rPr lang="ru-RU" sz="2400" dirty="0" smtClean="0"/>
              <a:t>я понял, что…                  теперь я могу…</a:t>
            </a:r>
          </a:p>
          <a:p>
            <a:r>
              <a:rPr lang="ru-RU" sz="2400" dirty="0" smtClean="0"/>
              <a:t>я почувствовал, что…    я приобрел…</a:t>
            </a:r>
          </a:p>
          <a:p>
            <a:r>
              <a:rPr lang="ru-RU" sz="2400" dirty="0" smtClean="0"/>
              <a:t>я научился…                    у меня получилось …</a:t>
            </a:r>
          </a:p>
          <a:p>
            <a:r>
              <a:rPr lang="ru-RU" sz="2400" dirty="0" smtClean="0"/>
              <a:t>я смог…                             я попробую…</a:t>
            </a:r>
          </a:p>
          <a:p>
            <a:r>
              <a:rPr lang="ru-RU" sz="2400" dirty="0" smtClean="0"/>
              <a:t>меня удивило…</a:t>
            </a:r>
          </a:p>
          <a:p>
            <a:endParaRPr lang="ru-RU" sz="2400" dirty="0" smtClean="0"/>
          </a:p>
          <a:p>
            <a:r>
              <a:rPr lang="ru-RU" b="1" i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0854496">
            <a:off x="176188" y="1118076"/>
            <a:ext cx="8229600" cy="4525963"/>
          </a:xfrm>
        </p:spPr>
        <p:txBody>
          <a:bodyPr>
            <a:normAutofit lnSpcReduction="10000"/>
          </a:bodyPr>
          <a:lstStyle/>
          <a:p>
            <a:pPr marL="180000" indent="0" algn="ctr">
              <a:lnSpc>
                <a:spcPct val="70000"/>
              </a:lnSpc>
              <a:spcBef>
                <a:spcPct val="50000"/>
              </a:spcBef>
              <a:buNone/>
            </a:pPr>
            <a:r>
              <a:rPr lang="ru-RU" sz="9600" b="1" i="1" dirty="0" smtClean="0">
                <a:latin typeface="Monotype Corsiva" pitchFamily="66" charset="0"/>
              </a:rPr>
              <a:t>Успехов</a:t>
            </a:r>
          </a:p>
          <a:p>
            <a:pPr marL="180000" indent="0" algn="ctr">
              <a:lnSpc>
                <a:spcPct val="70000"/>
              </a:lnSpc>
              <a:spcBef>
                <a:spcPct val="50000"/>
              </a:spcBef>
              <a:buNone/>
            </a:pPr>
            <a:r>
              <a:rPr lang="ru-RU" sz="9600" b="1" i="1" dirty="0" smtClean="0">
                <a:latin typeface="Monotype Corsiva" pitchFamily="66" charset="0"/>
              </a:rPr>
              <a:t>в</a:t>
            </a:r>
          </a:p>
          <a:p>
            <a:pPr marL="180000" indent="0" algn="ctr">
              <a:lnSpc>
                <a:spcPct val="70000"/>
              </a:lnSpc>
              <a:spcBef>
                <a:spcPct val="50000"/>
              </a:spcBef>
              <a:buNone/>
            </a:pPr>
            <a:r>
              <a:rPr lang="ru-RU" sz="9600" b="1" i="1" dirty="0" smtClean="0">
                <a:latin typeface="Monotype Corsiva" pitchFamily="66" charset="0"/>
              </a:rPr>
              <a:t>      работе!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3549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1. Овладение способностью принимать и сохранять цели и задачи учебной деятельности, поиска средств ее осуществления. 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2. Готовность слушать собеседника и вести диалог; готовность признавать возможность существования различных точек зрения и права каждого иметь свою; излагать свое мнение и аргументировать свою точку зрения и оценку событий.</a:t>
            </a:r>
          </a:p>
          <a:p>
            <a:pPr>
              <a:buNone/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							(из ФГОС)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5369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а\Pictures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285720" y="100010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   Человек идентичен самому себе. Задача учителя помочь осознать эту идентичность, обнаружить её, понять, как я сам себя развиваю и воспитываю. Осознание индивидуальности идёт через сравнение с самим собой: что я знаю?, чего не знаю?, чем прирос?. Порождаются знания о способах 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самостроительства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, 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целеполагания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, рефлексии способа: что делаю?, для чего?. Индивидуальная образовательная программа учащихся предполагает: рефлексию, пробы, следующий шаг, снова рефлексия, проба, следующий шаг.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Капля 5"/>
          <p:cNvSpPr/>
          <p:nvPr/>
        </p:nvSpPr>
        <p:spPr>
          <a:xfrm>
            <a:off x="5286380" y="5715016"/>
            <a:ext cx="1214446" cy="1142984"/>
          </a:xfrm>
          <a:prstGeom prst="teardrop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>
            <a:off x="1357290" y="5643578"/>
            <a:ext cx="1214446" cy="1214422"/>
          </a:xfrm>
          <a:prstGeom prst="teardrop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>
            <a:off x="0" y="5715016"/>
            <a:ext cx="1357290" cy="1142984"/>
          </a:xfrm>
          <a:prstGeom prst="teardrop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апля 8"/>
          <p:cNvSpPr/>
          <p:nvPr/>
        </p:nvSpPr>
        <p:spPr>
          <a:xfrm>
            <a:off x="3857620" y="5715016"/>
            <a:ext cx="1357322" cy="1142984"/>
          </a:xfrm>
          <a:prstGeom prst="teardrop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>
            <a:off x="2643174" y="5715016"/>
            <a:ext cx="1214446" cy="1142984"/>
          </a:xfrm>
          <a:prstGeom prst="teardrop">
            <a:avLst/>
          </a:prstGeom>
          <a:solidFill>
            <a:srgbClr val="F38D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>
            <a:off x="6500826" y="5715016"/>
            <a:ext cx="1285884" cy="1142984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апля 11"/>
          <p:cNvSpPr/>
          <p:nvPr/>
        </p:nvSpPr>
        <p:spPr>
          <a:xfrm>
            <a:off x="7786710" y="5715016"/>
            <a:ext cx="1214446" cy="1142984"/>
          </a:xfrm>
          <a:prstGeom prst="teardrop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flipV="1">
            <a:off x="-428660" y="214290"/>
            <a:ext cx="2143140" cy="5500726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1285852" y="285729"/>
            <a:ext cx="7143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u="sng" dirty="0"/>
              <a:t>Красный </a:t>
            </a:r>
            <a:r>
              <a:rPr lang="ru-RU" dirty="0"/>
              <a:t>– вы стремитесь к лидерству, вам не хватает новых завоеваний и побед. Возможно, в данный момент вам недостает ярких эмоциональных впечатлений</a:t>
            </a:r>
            <a:r>
              <a:rPr lang="ru-RU" sz="1000" dirty="0"/>
              <a:t>. </a:t>
            </a: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1285852" y="1142984"/>
            <a:ext cx="6985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u="sng" dirty="0"/>
              <a:t>Оранжевый</a:t>
            </a:r>
            <a:r>
              <a:rPr lang="ru-RU" dirty="0"/>
              <a:t> – знак возбуждения нервной системы. Это значит, что вы созрели для каких-то серьезных перемен в жизни. 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1285852" y="1714488"/>
            <a:ext cx="684053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u="sng" dirty="0" err="1"/>
              <a:t>Розовый</a:t>
            </a:r>
            <a:r>
              <a:rPr lang="ru-RU" dirty="0"/>
              <a:t> – вам не хватает нежности и легкости. Вероятно, вы немного устали от серьезной работы, четких планов, вас тянет к чему-нибудь беззаботному. 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1285852" y="2571744"/>
            <a:ext cx="66976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u="sng" dirty="0" err="1"/>
              <a:t>Голубой</a:t>
            </a:r>
            <a:r>
              <a:rPr lang="ru-RU" dirty="0"/>
              <a:t> – мечтаете о чем-то романтическом, возвышенном, далеком. Вы хотите быть максимально открытым, правдивым и при этом понятым. </a:t>
            </a: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1357290" y="3429000"/>
            <a:ext cx="70009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u="sng" dirty="0"/>
              <a:t>Темно-синий </a:t>
            </a:r>
            <a:r>
              <a:rPr lang="ru-RU" dirty="0"/>
              <a:t>– вам нужна сильная разрядка и полноценный отдых. </a:t>
            </a: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1285852" y="3714752"/>
            <a:ext cx="70723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u="sng" dirty="0"/>
              <a:t>Зеленый </a:t>
            </a:r>
            <a:r>
              <a:rPr lang="ru-RU" dirty="0"/>
              <a:t>– символизирует потребность в самоутверждении, тягу к знаниям или желание карьерного роста. </a:t>
            </a: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785918" y="4429132"/>
            <a:ext cx="65008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u="sng" dirty="0"/>
              <a:t>Коричневый</a:t>
            </a:r>
            <a:r>
              <a:rPr lang="ru-RU" dirty="0"/>
              <a:t> – не хватает физического отдыха, вы ищете покоя. Вам нужен домашний уют, теплота и комфорт. </a:t>
            </a:r>
          </a:p>
        </p:txBody>
      </p:sp>
    </p:spTree>
    <p:extLst>
      <p:ext uri="{BB962C8B-B14F-4D97-AF65-F5344CB8AC3E}">
        <p14:creationId xmlns="" xmlns:p14="http://schemas.microsoft.com/office/powerpoint/2010/main" val="303843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643174" y="642918"/>
            <a:ext cx="5829312" cy="846158"/>
          </a:xfrm>
        </p:spPr>
        <p:txBody>
          <a:bodyPr/>
          <a:lstStyle/>
          <a:p>
            <a:pPr eaLnBrk="1" hangingPunct="1"/>
            <a:r>
              <a:rPr lang="ru-RU" dirty="0" smtClean="0"/>
              <a:t>Что такое рефлексия?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357298"/>
            <a:ext cx="5900750" cy="377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ru-RU" i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Обращение назад</a:t>
            </a:r>
          </a:p>
          <a:p>
            <a:pPr>
              <a:buFontTx/>
              <a:buChar char="•"/>
              <a:defRPr/>
            </a:pPr>
            <a:r>
              <a:rPr lang="ru-RU" i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Размышление о внутреннем </a:t>
            </a:r>
            <a:r>
              <a:rPr lang="ru-RU" i="1" dirty="0" smtClean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состоянии</a:t>
            </a:r>
            <a:endParaRPr lang="ru-RU" i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</a:endParaRPr>
          </a:p>
          <a:p>
            <a:pPr>
              <a:buFontTx/>
              <a:buChar char="•"/>
              <a:defRPr/>
            </a:pPr>
            <a:r>
              <a:rPr lang="ru-RU" i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Самопознание</a:t>
            </a:r>
          </a:p>
          <a:p>
            <a:pPr>
              <a:buFontTx/>
              <a:buChar char="•"/>
              <a:defRPr/>
            </a:pPr>
            <a:r>
              <a:rPr lang="ru-RU" i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</a:rPr>
              <a:t>Самоанализ</a:t>
            </a:r>
          </a:p>
          <a:p>
            <a:pPr>
              <a:spcBef>
                <a:spcPct val="50000"/>
              </a:spcBef>
              <a:defRPr/>
            </a:pPr>
            <a:endParaRPr lang="ru-RU" sz="4000" i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55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5918" y="1600200"/>
            <a:ext cx="3429024" cy="4525963"/>
          </a:xfrm>
        </p:spPr>
        <p:txBody>
          <a:bodyPr/>
          <a:lstStyle/>
          <a:p>
            <a:pPr marL="514350" indent="-514350" algn="ctr">
              <a:lnSpc>
                <a:spcPct val="90000"/>
              </a:lnSpc>
              <a:buAutoNum type="arabicPeriod"/>
              <a:defRPr/>
            </a:pPr>
            <a:r>
              <a:rPr lang="ru-RU" b="1" i="1" dirty="0" smtClean="0">
                <a:solidFill>
                  <a:srgbClr val="663300"/>
                </a:solidFill>
              </a:rPr>
              <a:t>Рефлексия </a:t>
            </a:r>
          </a:p>
          <a:p>
            <a:pPr marL="514350" indent="-514350" algn="ctr"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663300"/>
                </a:solidFill>
              </a:rPr>
              <a:t>настроения и 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663300"/>
                </a:solidFill>
              </a:rPr>
              <a:t>эмоционального 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b="1" i="1" dirty="0" smtClean="0">
                <a:solidFill>
                  <a:srgbClr val="663300"/>
                </a:solidFill>
              </a:rPr>
              <a:t>состояния</a:t>
            </a:r>
          </a:p>
          <a:p>
            <a:endParaRPr lang="ru-RU" dirty="0"/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929322" y="274638"/>
            <a:ext cx="3214678" cy="329723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i="1" dirty="0" smtClean="0">
                <a:latin typeface="Monotype Corsiva" pitchFamily="66" charset="0"/>
              </a:rPr>
              <a:t>Классификация приёмов рефлексии:</a:t>
            </a:r>
          </a:p>
        </p:txBody>
      </p:sp>
    </p:spTree>
    <p:extLst>
      <p:ext uri="{BB962C8B-B14F-4D97-AF65-F5344CB8AC3E}">
        <p14:creationId xmlns="" xmlns:p14="http://schemas.microsoft.com/office/powerpoint/2010/main" val="62288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вета\Pictures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6177" y="0"/>
            <a:ext cx="9180177" cy="6858000"/>
          </a:xfrm>
          <a:prstGeom prst="rect">
            <a:avLst/>
          </a:prstGeom>
          <a:noFill/>
        </p:spPr>
      </p:pic>
      <p:pic>
        <p:nvPicPr>
          <p:cNvPr id="1026" name="Picture 2" descr="C:\Users\Света\Desktop\Sounds\SP_A11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214422"/>
            <a:ext cx="6357982" cy="4661330"/>
          </a:xfrm>
          <a:prstGeom prst="rect">
            <a:avLst/>
          </a:prstGeom>
          <a:noFill/>
        </p:spPr>
      </p:pic>
      <p:pic>
        <p:nvPicPr>
          <p:cNvPr id="1027" name="Picture 3" descr="C:\Users\Света\Desktop\Sounds\SP_A11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1" y="1160844"/>
            <a:ext cx="6357950" cy="4768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вета\Pictures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1142984"/>
            <a:ext cx="3000396" cy="161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3200" b="1" i="1" dirty="0" smtClean="0">
              <a:solidFill>
                <a:srgbClr val="663300"/>
              </a:solidFill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663300"/>
                </a:solidFill>
              </a:rPr>
              <a:t>2. Рефлексия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663300"/>
                </a:solidFill>
              </a:rPr>
              <a:t>деятельности</a:t>
            </a:r>
            <a:endParaRPr lang="ru-RU" sz="3200" b="1" i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Sounds\SP_A11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642918"/>
            <a:ext cx="5286412" cy="5357850"/>
          </a:xfrm>
          <a:prstGeom prst="rect">
            <a:avLst/>
          </a:prstGeom>
          <a:noFill/>
        </p:spPr>
      </p:pic>
      <p:pic>
        <p:nvPicPr>
          <p:cNvPr id="2051" name="Picture 3" descr="C:\Users\Света\Desktop\Sounds\SP_A11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500042"/>
            <a:ext cx="5500726" cy="5643602"/>
          </a:xfrm>
          <a:prstGeom prst="rect">
            <a:avLst/>
          </a:prstGeom>
          <a:noFill/>
        </p:spPr>
      </p:pic>
      <p:pic>
        <p:nvPicPr>
          <p:cNvPr id="2052" name="Picture 4" descr="C:\Users\Света\Desktop\Sounds\SP_A11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428604"/>
            <a:ext cx="5572164" cy="5715040"/>
          </a:xfrm>
          <a:prstGeom prst="rect">
            <a:avLst/>
          </a:prstGeom>
          <a:noFill/>
        </p:spPr>
      </p:pic>
      <p:pic>
        <p:nvPicPr>
          <p:cNvPr id="2053" name="Picture 5" descr="C:\Users\Света\Desktop\Sounds\SP_A112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18" y="428604"/>
            <a:ext cx="5643602" cy="5929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3613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368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Приёмы рефлексии </vt:lpstr>
      <vt:lpstr>Слайд 2</vt:lpstr>
      <vt:lpstr>Слайд 3</vt:lpstr>
      <vt:lpstr>Слайд 4</vt:lpstr>
      <vt:lpstr>Что такое рефлексия?</vt:lpstr>
      <vt:lpstr>Классификация приёмов рефлексии: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Света</cp:lastModifiedBy>
  <cp:revision>9</cp:revision>
  <dcterms:created xsi:type="dcterms:W3CDTF">2012-04-19T12:12:33Z</dcterms:created>
  <dcterms:modified xsi:type="dcterms:W3CDTF">2013-03-21T13:10:22Z</dcterms:modified>
</cp:coreProperties>
</file>