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4" r:id="rId2"/>
    <p:sldId id="273" r:id="rId3"/>
    <p:sldId id="286" r:id="rId4"/>
    <p:sldId id="258" r:id="rId5"/>
    <p:sldId id="276" r:id="rId6"/>
    <p:sldId id="277" r:id="rId7"/>
    <p:sldId id="278" r:id="rId8"/>
    <p:sldId id="279" r:id="rId9"/>
    <p:sldId id="280" r:id="rId10"/>
    <p:sldId id="292" r:id="rId11"/>
    <p:sldId id="272" r:id="rId12"/>
    <p:sldId id="271" r:id="rId13"/>
    <p:sldId id="274" r:id="rId14"/>
    <p:sldId id="267" r:id="rId15"/>
    <p:sldId id="285" r:id="rId16"/>
    <p:sldId id="282" r:id="rId17"/>
    <p:sldId id="283" r:id="rId18"/>
    <p:sldId id="284" r:id="rId19"/>
    <p:sldId id="293" r:id="rId20"/>
    <p:sldId id="289" r:id="rId21"/>
    <p:sldId id="27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0099"/>
    <a:srgbClr val="CC0066"/>
    <a:srgbClr val="66CCFF"/>
    <a:srgbClr val="CC99FF"/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183" autoAdjust="0"/>
    <p:restoredTop sz="94595" autoAdjust="0"/>
  </p:normalViewPr>
  <p:slideViewPr>
    <p:cSldViewPr>
      <p:cViewPr varScale="1">
        <p:scale>
          <a:sx n="82" d="100"/>
          <a:sy n="82" d="100"/>
        </p:scale>
        <p:origin x="-4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CC267-63AC-4EF7-A86B-94C3A9D057F0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A10EF-F73D-4CA1-9DA3-3CBCF5773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320F9-7F53-4ACE-AFA5-A3154C473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516C0-DFF3-48C3-8443-0E8C2ADBF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FA03D-8CA2-4B6F-9109-BE6806A56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5C53-45E9-4F1F-AE74-E3278A75A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7D310-5B4D-4762-95E4-C39AEFEED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97EBC-93C6-4D4E-B2A6-F69682287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EF5E0-4576-46B8-97C3-89A6803F2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F8E3D-6CA5-44D7-9E89-4CC1EFAC7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18A27-59F9-4760-AD1B-F69216CB5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791E0-F4C7-4E6B-A4BF-3E1F6594E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8D3E-0F70-49EE-976C-580848612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D963A13-9683-4046-B399-94A5FBF48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57158" y="1214422"/>
            <a:ext cx="8358246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вы не думаете о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будущем,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 вас его не будет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Джон Голсуорси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428596" y="142852"/>
            <a:ext cx="8143932" cy="11477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Причины </a:t>
            </a:r>
            <a:endParaRPr lang="ru-RU" sz="3600" b="1" kern="10" dirty="0" smtClean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  <a:p>
            <a:pPr algn="ctr"/>
            <a:r>
              <a:rPr lang="ru-RU" sz="36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неравенства доходов</a:t>
            </a:r>
            <a:endParaRPr lang="ru-RU" sz="3600" b="1" kern="10" dirty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</p:txBody>
      </p:sp>
      <p:sp>
        <p:nvSpPr>
          <p:cNvPr id="88069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" y="1714488"/>
            <a:ext cx="4286247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 smtClean="0"/>
              <a:t>Наследственные причины</a:t>
            </a:r>
            <a:endParaRPr lang="ru-RU" sz="2400" b="1" dirty="0"/>
          </a:p>
        </p:txBody>
      </p:sp>
      <p:sp>
        <p:nvSpPr>
          <p:cNvPr id="88071" name="Text 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4357694"/>
            <a:ext cx="4286248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/>
              <a:t>Человеческий капитал</a:t>
            </a:r>
            <a:endParaRPr lang="ru-RU" sz="2400" b="1" dirty="0"/>
          </a:p>
        </p:txBody>
      </p:sp>
      <p:sp>
        <p:nvSpPr>
          <p:cNvPr id="88072" name="Text Box 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0" y="5857892"/>
            <a:ext cx="4286248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/>
              <a:t>Удача и несчастья</a:t>
            </a:r>
          </a:p>
        </p:txBody>
      </p:sp>
      <p:sp>
        <p:nvSpPr>
          <p:cNvPr id="88073" name="Text Box 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0" y="2714620"/>
            <a:ext cx="4286248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/>
              <a:t>Имущественные различия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1643050"/>
            <a:ext cx="4786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интеллектуальные способности 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наличие одаренности</a:t>
            </a:r>
            <a:endParaRPr lang="ru-RU" b="1" i="1" dirty="0" smtClean="0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2500306"/>
            <a:ext cx="47863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земля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, дом или квартира, автомобиль, 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произведения 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искусства и 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драгоценности;</a:t>
            </a:r>
            <a:endParaRPr lang="ru-RU" b="1" i="1" dirty="0" smtClean="0">
              <a:latin typeface="Bookman Old Style" pitchFamily="18" charset="0"/>
            </a:endParaRPr>
          </a:p>
          <a:p>
            <a:pPr lvl="0" algn="just" eaLnBrk="0" hangingPunct="0"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акции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, облигации, </a:t>
            </a:r>
            <a:r>
              <a:rPr lang="ru-RU" b="1" i="1" dirty="0" smtClean="0">
                <a:latin typeface="Bookman Old Style" pitchFamily="18" charset="0"/>
                <a:ea typeface="Times New Roman" pitchFamily="18" charset="0"/>
              </a:rPr>
              <a:t>наличные деньги </a:t>
            </a:r>
            <a:endParaRPr lang="ru-RU" b="1" i="1" dirty="0" smtClean="0"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143380"/>
            <a:ext cx="4714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профессиональные качества, образование и </a:t>
            </a:r>
            <a:r>
              <a:rPr lang="ru-RU" b="1" i="1" dirty="0" smtClean="0">
                <a:latin typeface="Bookman Old Style" pitchFamily="18" charset="0"/>
              </a:rPr>
              <a:t>опыт</a:t>
            </a:r>
            <a:endParaRPr lang="ru-RU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талант, </a:t>
            </a:r>
            <a:r>
              <a:rPr lang="ru-RU" b="1" i="1" dirty="0" smtClean="0">
                <a:latin typeface="Bookman Old Style" pitchFamily="18" charset="0"/>
              </a:rPr>
              <a:t>память</a:t>
            </a:r>
            <a:endParaRPr lang="ru-RU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заинтересованность </a:t>
            </a:r>
            <a:r>
              <a:rPr lang="ru-RU" b="1" i="1" dirty="0" smtClean="0">
                <a:latin typeface="Bookman Old Style" pitchFamily="18" charset="0"/>
              </a:rPr>
              <a:t>в труде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удача 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связи </a:t>
            </a:r>
            <a:endParaRPr lang="ru-RU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несчастья  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Bookman Old Style" pitchFamily="18" charset="0"/>
              </a:rPr>
              <a:t>везение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 descr="03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848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Прямая абсолютного равенства</a:t>
            </a:r>
          </a:p>
        </p:txBody>
      </p:sp>
      <p:sp>
        <p:nvSpPr>
          <p:cNvPr id="10243" name="Line 6"/>
          <p:cNvSpPr>
            <a:spLocks noChangeShapeType="1"/>
          </p:cNvSpPr>
          <p:nvPr/>
        </p:nvSpPr>
        <p:spPr bwMode="auto">
          <a:xfrm flipV="1">
            <a:off x="2151063" y="908050"/>
            <a:ext cx="0" cy="473075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>
            <a:off x="2151063" y="5638800"/>
            <a:ext cx="4157662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245" name="Group 8"/>
          <p:cNvGrpSpPr>
            <a:grpSpLocks/>
          </p:cNvGrpSpPr>
          <p:nvPr/>
        </p:nvGrpSpPr>
        <p:grpSpPr bwMode="auto">
          <a:xfrm rot="-5400000">
            <a:off x="1774031" y="1947069"/>
            <a:ext cx="750888" cy="393700"/>
            <a:chOff x="3878" y="2523"/>
            <a:chExt cx="317" cy="181"/>
          </a:xfrm>
        </p:grpSpPr>
        <p:sp>
          <p:nvSpPr>
            <p:cNvPr id="10311" name="Line 9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12" name="Line 10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13" name="Line 11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6" name="Group 12"/>
          <p:cNvGrpSpPr>
            <a:grpSpLocks/>
          </p:cNvGrpSpPr>
          <p:nvPr/>
        </p:nvGrpSpPr>
        <p:grpSpPr bwMode="auto">
          <a:xfrm>
            <a:off x="2151063" y="5422900"/>
            <a:ext cx="692150" cy="430213"/>
            <a:chOff x="4740" y="3385"/>
            <a:chExt cx="317" cy="181"/>
          </a:xfrm>
        </p:grpSpPr>
        <p:sp>
          <p:nvSpPr>
            <p:cNvPr id="10309" name="Line 13"/>
            <p:cNvSpPr>
              <a:spLocks noChangeShapeType="1"/>
            </p:cNvSpPr>
            <p:nvPr/>
          </p:nvSpPr>
          <p:spPr bwMode="auto">
            <a:xfrm>
              <a:off x="4740" y="3476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10" name="Line 14"/>
            <p:cNvSpPr>
              <a:spLocks noChangeShapeType="1"/>
            </p:cNvSpPr>
            <p:nvPr/>
          </p:nvSpPr>
          <p:spPr bwMode="auto">
            <a:xfrm>
              <a:off x="5057" y="3385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7" name="Group 15"/>
          <p:cNvGrpSpPr>
            <a:grpSpLocks/>
          </p:cNvGrpSpPr>
          <p:nvPr/>
        </p:nvGrpSpPr>
        <p:grpSpPr bwMode="auto">
          <a:xfrm>
            <a:off x="2843213" y="5422900"/>
            <a:ext cx="690562" cy="430213"/>
            <a:chOff x="3878" y="2523"/>
            <a:chExt cx="317" cy="181"/>
          </a:xfrm>
        </p:grpSpPr>
        <p:sp>
          <p:nvSpPr>
            <p:cNvPr id="10306" name="Line 16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7" name="Line 17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Line 18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8" name="Group 19"/>
          <p:cNvGrpSpPr>
            <a:grpSpLocks/>
          </p:cNvGrpSpPr>
          <p:nvPr/>
        </p:nvGrpSpPr>
        <p:grpSpPr bwMode="auto">
          <a:xfrm>
            <a:off x="3536950" y="5422900"/>
            <a:ext cx="692150" cy="430213"/>
            <a:chOff x="3878" y="2523"/>
            <a:chExt cx="317" cy="181"/>
          </a:xfrm>
        </p:grpSpPr>
        <p:sp>
          <p:nvSpPr>
            <p:cNvPr id="10303" name="Line 20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4" name="Line 21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5" name="Line 22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9" name="Group 23"/>
          <p:cNvGrpSpPr>
            <a:grpSpLocks/>
          </p:cNvGrpSpPr>
          <p:nvPr/>
        </p:nvGrpSpPr>
        <p:grpSpPr bwMode="auto">
          <a:xfrm>
            <a:off x="4229100" y="5422900"/>
            <a:ext cx="690563" cy="430213"/>
            <a:chOff x="3878" y="2523"/>
            <a:chExt cx="317" cy="181"/>
          </a:xfrm>
        </p:grpSpPr>
        <p:sp>
          <p:nvSpPr>
            <p:cNvPr id="10300" name="Line 24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1" name="Line 25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2" name="Line 26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0" name="Group 27"/>
          <p:cNvGrpSpPr>
            <a:grpSpLocks/>
          </p:cNvGrpSpPr>
          <p:nvPr/>
        </p:nvGrpSpPr>
        <p:grpSpPr bwMode="auto">
          <a:xfrm>
            <a:off x="4922838" y="5422900"/>
            <a:ext cx="692150" cy="430213"/>
            <a:chOff x="3878" y="2523"/>
            <a:chExt cx="317" cy="181"/>
          </a:xfrm>
        </p:grpSpPr>
        <p:sp>
          <p:nvSpPr>
            <p:cNvPr id="10297" name="Line 28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8" name="Line 29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9" name="Line 30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1" name="Group 31"/>
          <p:cNvGrpSpPr>
            <a:grpSpLocks/>
          </p:cNvGrpSpPr>
          <p:nvPr/>
        </p:nvGrpSpPr>
        <p:grpSpPr bwMode="auto">
          <a:xfrm>
            <a:off x="1952625" y="4778375"/>
            <a:ext cx="393700" cy="752475"/>
            <a:chOff x="4694" y="2659"/>
            <a:chExt cx="181" cy="317"/>
          </a:xfrm>
        </p:grpSpPr>
        <p:sp>
          <p:nvSpPr>
            <p:cNvPr id="10295" name="Line 32"/>
            <p:cNvSpPr>
              <a:spLocks noChangeShapeType="1"/>
            </p:cNvSpPr>
            <p:nvPr/>
          </p:nvSpPr>
          <p:spPr bwMode="auto">
            <a:xfrm rot="-5400000">
              <a:off x="4626" y="2818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6" name="Line 33"/>
            <p:cNvSpPr>
              <a:spLocks noChangeShapeType="1"/>
            </p:cNvSpPr>
            <p:nvPr/>
          </p:nvSpPr>
          <p:spPr bwMode="auto">
            <a:xfrm rot="-5400000">
              <a:off x="4785" y="2569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2" name="Group 34"/>
          <p:cNvGrpSpPr>
            <a:grpSpLocks/>
          </p:cNvGrpSpPr>
          <p:nvPr/>
        </p:nvGrpSpPr>
        <p:grpSpPr bwMode="auto">
          <a:xfrm rot="-5400000">
            <a:off x="1773237" y="4203701"/>
            <a:ext cx="752475" cy="393700"/>
            <a:chOff x="3878" y="2523"/>
            <a:chExt cx="317" cy="181"/>
          </a:xfrm>
        </p:grpSpPr>
        <p:sp>
          <p:nvSpPr>
            <p:cNvPr id="10292" name="Line 35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Line 36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4" name="Line 37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3" name="Group 38"/>
          <p:cNvGrpSpPr>
            <a:grpSpLocks/>
          </p:cNvGrpSpPr>
          <p:nvPr/>
        </p:nvGrpSpPr>
        <p:grpSpPr bwMode="auto">
          <a:xfrm rot="-5400000">
            <a:off x="1774031" y="3452019"/>
            <a:ext cx="750888" cy="393700"/>
            <a:chOff x="3878" y="2523"/>
            <a:chExt cx="317" cy="181"/>
          </a:xfrm>
        </p:grpSpPr>
        <p:sp>
          <p:nvSpPr>
            <p:cNvPr id="10289" name="Line 39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0" name="Line 40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Line 41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4" name="Group 42"/>
          <p:cNvGrpSpPr>
            <a:grpSpLocks/>
          </p:cNvGrpSpPr>
          <p:nvPr/>
        </p:nvGrpSpPr>
        <p:grpSpPr bwMode="auto">
          <a:xfrm rot="-5400000">
            <a:off x="1773237" y="2698751"/>
            <a:ext cx="752475" cy="393700"/>
            <a:chOff x="3878" y="2523"/>
            <a:chExt cx="317" cy="181"/>
          </a:xfrm>
        </p:grpSpPr>
        <p:sp>
          <p:nvSpPr>
            <p:cNvPr id="10286" name="Line 43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Line 44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Line 45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5" name="Line 46"/>
          <p:cNvSpPr>
            <a:spLocks noChangeShapeType="1"/>
          </p:cNvSpPr>
          <p:nvPr/>
        </p:nvSpPr>
        <p:spPr bwMode="auto">
          <a:xfrm>
            <a:off x="2249488" y="1768475"/>
            <a:ext cx="3365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6" name="Line 47"/>
          <p:cNvSpPr>
            <a:spLocks noChangeShapeType="1"/>
          </p:cNvSpPr>
          <p:nvPr/>
        </p:nvSpPr>
        <p:spPr bwMode="auto">
          <a:xfrm flipV="1">
            <a:off x="5614988" y="1768475"/>
            <a:ext cx="0" cy="3654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7" name="Line 48"/>
          <p:cNvSpPr>
            <a:spLocks noChangeShapeType="1"/>
          </p:cNvSpPr>
          <p:nvPr/>
        </p:nvSpPr>
        <p:spPr bwMode="auto">
          <a:xfrm flipV="1">
            <a:off x="2151063" y="1768475"/>
            <a:ext cx="3463925" cy="3870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8" name="Text Box 49"/>
          <p:cNvSpPr txBox="1">
            <a:spLocks noChangeArrowheads="1"/>
          </p:cNvSpPr>
          <p:nvPr/>
        </p:nvSpPr>
        <p:spPr bwMode="auto">
          <a:xfrm rot="-5400000">
            <a:off x="-1467644" y="2951957"/>
            <a:ext cx="451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Процент от совокупного общественного дохода</a:t>
            </a:r>
          </a:p>
        </p:txBody>
      </p:sp>
      <p:sp>
        <p:nvSpPr>
          <p:cNvPr id="10259" name="Text Box 50"/>
          <p:cNvSpPr txBox="1">
            <a:spLocks noChangeArrowheads="1"/>
          </p:cNvSpPr>
          <p:nvPr/>
        </p:nvSpPr>
        <p:spPr bwMode="auto">
          <a:xfrm>
            <a:off x="2268538" y="6165850"/>
            <a:ext cx="3671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Процент семей в обществе</a:t>
            </a:r>
          </a:p>
        </p:txBody>
      </p:sp>
      <p:sp>
        <p:nvSpPr>
          <p:cNvPr id="10260" name="Text Box 51"/>
          <p:cNvSpPr txBox="1">
            <a:spLocks noChangeArrowheads="1"/>
          </p:cNvSpPr>
          <p:nvPr/>
        </p:nvSpPr>
        <p:spPr bwMode="auto">
          <a:xfrm>
            <a:off x="3276600" y="5734050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40</a:t>
            </a:r>
          </a:p>
        </p:txBody>
      </p:sp>
      <p:sp>
        <p:nvSpPr>
          <p:cNvPr id="10261" name="Text Box 52"/>
          <p:cNvSpPr txBox="1">
            <a:spLocks noChangeArrowheads="1"/>
          </p:cNvSpPr>
          <p:nvPr/>
        </p:nvSpPr>
        <p:spPr bwMode="auto">
          <a:xfrm>
            <a:off x="2555875" y="5734050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20</a:t>
            </a:r>
          </a:p>
        </p:txBody>
      </p:sp>
      <p:sp>
        <p:nvSpPr>
          <p:cNvPr id="10262" name="Text Box 53"/>
          <p:cNvSpPr txBox="1">
            <a:spLocks noChangeArrowheads="1"/>
          </p:cNvSpPr>
          <p:nvPr/>
        </p:nvSpPr>
        <p:spPr bwMode="auto">
          <a:xfrm>
            <a:off x="3924300" y="5734050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60</a:t>
            </a:r>
          </a:p>
        </p:txBody>
      </p:sp>
      <p:sp>
        <p:nvSpPr>
          <p:cNvPr id="10263" name="Text Box 54"/>
          <p:cNvSpPr txBox="1">
            <a:spLocks noChangeArrowheads="1"/>
          </p:cNvSpPr>
          <p:nvPr/>
        </p:nvSpPr>
        <p:spPr bwMode="auto">
          <a:xfrm>
            <a:off x="4643438" y="5734050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80</a:t>
            </a:r>
          </a:p>
        </p:txBody>
      </p:sp>
      <p:sp>
        <p:nvSpPr>
          <p:cNvPr id="10264" name="Text Box 55"/>
          <p:cNvSpPr txBox="1">
            <a:spLocks noChangeArrowheads="1"/>
          </p:cNvSpPr>
          <p:nvPr/>
        </p:nvSpPr>
        <p:spPr bwMode="auto">
          <a:xfrm>
            <a:off x="5219700" y="5734050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100</a:t>
            </a:r>
          </a:p>
        </p:txBody>
      </p:sp>
      <p:sp>
        <p:nvSpPr>
          <p:cNvPr id="10265" name="Text Box 56"/>
          <p:cNvSpPr txBox="1">
            <a:spLocks noChangeArrowheads="1"/>
          </p:cNvSpPr>
          <p:nvPr/>
        </p:nvSpPr>
        <p:spPr bwMode="auto">
          <a:xfrm>
            <a:off x="1455738" y="4456113"/>
            <a:ext cx="79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20</a:t>
            </a:r>
          </a:p>
        </p:txBody>
      </p:sp>
      <p:sp>
        <p:nvSpPr>
          <p:cNvPr id="10266" name="Text Box 57"/>
          <p:cNvSpPr txBox="1">
            <a:spLocks noChangeArrowheads="1"/>
          </p:cNvSpPr>
          <p:nvPr/>
        </p:nvSpPr>
        <p:spPr bwMode="auto">
          <a:xfrm>
            <a:off x="1455738" y="3702050"/>
            <a:ext cx="79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40</a:t>
            </a:r>
          </a:p>
        </p:txBody>
      </p:sp>
      <p:sp>
        <p:nvSpPr>
          <p:cNvPr id="10267" name="Text Box 58"/>
          <p:cNvSpPr txBox="1">
            <a:spLocks noChangeArrowheads="1"/>
          </p:cNvSpPr>
          <p:nvPr/>
        </p:nvSpPr>
        <p:spPr bwMode="auto">
          <a:xfrm>
            <a:off x="1455738" y="2951163"/>
            <a:ext cx="79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60</a:t>
            </a:r>
          </a:p>
        </p:txBody>
      </p:sp>
      <p:sp>
        <p:nvSpPr>
          <p:cNvPr id="10268" name="Text Box 59"/>
          <p:cNvSpPr txBox="1">
            <a:spLocks noChangeArrowheads="1"/>
          </p:cNvSpPr>
          <p:nvPr/>
        </p:nvSpPr>
        <p:spPr bwMode="auto">
          <a:xfrm>
            <a:off x="1455738" y="2197100"/>
            <a:ext cx="79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80</a:t>
            </a:r>
          </a:p>
        </p:txBody>
      </p:sp>
      <p:sp>
        <p:nvSpPr>
          <p:cNvPr id="10269" name="Text Box 60"/>
          <p:cNvSpPr txBox="1">
            <a:spLocks noChangeArrowheads="1"/>
          </p:cNvSpPr>
          <p:nvPr/>
        </p:nvSpPr>
        <p:spPr bwMode="auto">
          <a:xfrm>
            <a:off x="1358900" y="1446213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100</a:t>
            </a:r>
          </a:p>
        </p:txBody>
      </p:sp>
      <p:sp>
        <p:nvSpPr>
          <p:cNvPr id="10270" name="Text Box 61"/>
          <p:cNvSpPr txBox="1">
            <a:spLocks noChangeArrowheads="1"/>
          </p:cNvSpPr>
          <p:nvPr/>
        </p:nvSpPr>
        <p:spPr bwMode="auto">
          <a:xfrm>
            <a:off x="6011863" y="5100638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%</a:t>
            </a:r>
          </a:p>
        </p:txBody>
      </p:sp>
      <p:sp>
        <p:nvSpPr>
          <p:cNvPr id="10271" name="Text Box 62"/>
          <p:cNvSpPr txBox="1">
            <a:spLocks noChangeArrowheads="1"/>
          </p:cNvSpPr>
          <p:nvPr/>
        </p:nvSpPr>
        <p:spPr bwMode="auto">
          <a:xfrm>
            <a:off x="2151063" y="1014413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%</a:t>
            </a:r>
          </a:p>
        </p:txBody>
      </p:sp>
      <p:sp>
        <p:nvSpPr>
          <p:cNvPr id="10272" name="Line 63"/>
          <p:cNvSpPr>
            <a:spLocks noChangeShapeType="1"/>
          </p:cNvSpPr>
          <p:nvPr/>
        </p:nvSpPr>
        <p:spPr bwMode="auto">
          <a:xfrm>
            <a:off x="2249488" y="4778375"/>
            <a:ext cx="6937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3" name="Line 64"/>
          <p:cNvSpPr>
            <a:spLocks noChangeShapeType="1"/>
          </p:cNvSpPr>
          <p:nvPr/>
        </p:nvSpPr>
        <p:spPr bwMode="auto">
          <a:xfrm>
            <a:off x="2249488" y="4024313"/>
            <a:ext cx="12874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4" name="Line 65"/>
          <p:cNvSpPr>
            <a:spLocks noChangeShapeType="1"/>
          </p:cNvSpPr>
          <p:nvPr/>
        </p:nvSpPr>
        <p:spPr bwMode="auto">
          <a:xfrm>
            <a:off x="2346325" y="3273425"/>
            <a:ext cx="18827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5" name="Line 66"/>
          <p:cNvSpPr>
            <a:spLocks noChangeShapeType="1"/>
          </p:cNvSpPr>
          <p:nvPr/>
        </p:nvSpPr>
        <p:spPr bwMode="auto">
          <a:xfrm>
            <a:off x="2346325" y="2519363"/>
            <a:ext cx="2476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6" name="Line 67"/>
          <p:cNvSpPr>
            <a:spLocks noChangeShapeType="1"/>
          </p:cNvSpPr>
          <p:nvPr/>
        </p:nvSpPr>
        <p:spPr bwMode="auto">
          <a:xfrm flipV="1">
            <a:off x="2843213" y="4778375"/>
            <a:ext cx="0" cy="644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7" name="Line 68"/>
          <p:cNvSpPr>
            <a:spLocks noChangeShapeType="1"/>
          </p:cNvSpPr>
          <p:nvPr/>
        </p:nvSpPr>
        <p:spPr bwMode="auto">
          <a:xfrm flipV="1">
            <a:off x="3536950" y="4133850"/>
            <a:ext cx="0" cy="11811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8" name="Line 69"/>
          <p:cNvSpPr>
            <a:spLocks noChangeShapeType="1"/>
          </p:cNvSpPr>
          <p:nvPr/>
        </p:nvSpPr>
        <p:spPr bwMode="auto">
          <a:xfrm flipV="1">
            <a:off x="4229100" y="3273425"/>
            <a:ext cx="0" cy="21494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9" name="Line 70"/>
          <p:cNvSpPr>
            <a:spLocks noChangeShapeType="1"/>
          </p:cNvSpPr>
          <p:nvPr/>
        </p:nvSpPr>
        <p:spPr bwMode="auto">
          <a:xfrm flipV="1">
            <a:off x="4922838" y="2628900"/>
            <a:ext cx="0" cy="26860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80" name="Picture 71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6563" y="1658938"/>
            <a:ext cx="24923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1" name="Picture 72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4788" y="4670425"/>
            <a:ext cx="24765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2" name="Picture 73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6938" y="3917950"/>
            <a:ext cx="2476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3" name="Picture 74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0675" y="3163888"/>
            <a:ext cx="2476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4" name="Picture 75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2825" y="2413000"/>
            <a:ext cx="24765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5" name="Text Box 76"/>
          <p:cNvSpPr txBox="1">
            <a:spLocks noChangeArrowheads="1"/>
          </p:cNvSpPr>
          <p:nvPr/>
        </p:nvSpPr>
        <p:spPr bwMode="auto">
          <a:xfrm>
            <a:off x="6407150" y="1412875"/>
            <a:ext cx="27368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Предполагает, что равные группы семей получают равный доход от общего дохода: </a:t>
            </a:r>
            <a:r>
              <a:rPr lang="ru-RU" sz="2400" b="1">
                <a:solidFill>
                  <a:srgbClr val="0000FF"/>
                </a:solidFill>
              </a:rPr>
              <a:t>20% населения – 20% дохода, 40% населения – 40% дохода</a:t>
            </a:r>
            <a:r>
              <a:rPr lang="ru-RU" sz="2400" b="1"/>
              <a:t>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 descr="03"/>
          <p:cNvSpPr>
            <a:spLocks noChangeArrowheads="1" noChangeShapeType="1" noTextEdit="1"/>
          </p:cNvSpPr>
          <p:nvPr/>
        </p:nvSpPr>
        <p:spPr bwMode="auto">
          <a:xfrm>
            <a:off x="2484438" y="188913"/>
            <a:ext cx="37242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Кривая Лоренца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0" y="90805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Позволяет увидеть, насколько реальное распределение доходов страны между семьями отличается от абсолютного равенства.</a:t>
            </a:r>
          </a:p>
        </p:txBody>
      </p:sp>
      <p:sp>
        <p:nvSpPr>
          <p:cNvPr id="11268" name="Text Box 81"/>
          <p:cNvSpPr txBox="1">
            <a:spLocks noChangeArrowheads="1"/>
          </p:cNvSpPr>
          <p:nvPr/>
        </p:nvSpPr>
        <p:spPr bwMode="auto">
          <a:xfrm rot="-2790930">
            <a:off x="1463675" y="3800476"/>
            <a:ext cx="410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Прямая абсолютного равенства</a:t>
            </a:r>
          </a:p>
        </p:txBody>
      </p:sp>
      <p:sp>
        <p:nvSpPr>
          <p:cNvPr id="11269" name="Line 87"/>
          <p:cNvSpPr>
            <a:spLocks noChangeShapeType="1"/>
          </p:cNvSpPr>
          <p:nvPr/>
        </p:nvSpPr>
        <p:spPr bwMode="auto">
          <a:xfrm flipV="1">
            <a:off x="4467225" y="2744788"/>
            <a:ext cx="620713" cy="11985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0" name="Line 7"/>
          <p:cNvSpPr>
            <a:spLocks noChangeShapeType="1"/>
          </p:cNvSpPr>
          <p:nvPr/>
        </p:nvSpPr>
        <p:spPr bwMode="auto">
          <a:xfrm flipV="1">
            <a:off x="1978025" y="2060575"/>
            <a:ext cx="0" cy="376555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1" name="Line 8"/>
          <p:cNvSpPr>
            <a:spLocks noChangeShapeType="1"/>
          </p:cNvSpPr>
          <p:nvPr/>
        </p:nvSpPr>
        <p:spPr bwMode="auto">
          <a:xfrm>
            <a:off x="1978025" y="5826125"/>
            <a:ext cx="373380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1272" name="Group 12"/>
          <p:cNvGrpSpPr>
            <a:grpSpLocks/>
          </p:cNvGrpSpPr>
          <p:nvPr/>
        </p:nvGrpSpPr>
        <p:grpSpPr bwMode="auto">
          <a:xfrm rot="-5400000">
            <a:off x="1677988" y="2867025"/>
            <a:ext cx="598487" cy="354013"/>
            <a:chOff x="3878" y="2523"/>
            <a:chExt cx="317" cy="181"/>
          </a:xfrm>
        </p:grpSpPr>
        <p:sp>
          <p:nvSpPr>
            <p:cNvPr id="11348" name="Line 9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9" name="Line 10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50" name="Line 11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3" name="Group 17"/>
          <p:cNvGrpSpPr>
            <a:grpSpLocks/>
          </p:cNvGrpSpPr>
          <p:nvPr/>
        </p:nvGrpSpPr>
        <p:grpSpPr bwMode="auto">
          <a:xfrm>
            <a:off x="1978025" y="5654675"/>
            <a:ext cx="622300" cy="341313"/>
            <a:chOff x="4740" y="3385"/>
            <a:chExt cx="317" cy="181"/>
          </a:xfrm>
        </p:grpSpPr>
        <p:sp>
          <p:nvSpPr>
            <p:cNvPr id="11346" name="Line 14"/>
            <p:cNvSpPr>
              <a:spLocks noChangeShapeType="1"/>
            </p:cNvSpPr>
            <p:nvPr/>
          </p:nvSpPr>
          <p:spPr bwMode="auto">
            <a:xfrm>
              <a:off x="4740" y="3476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7" name="Line 16"/>
            <p:cNvSpPr>
              <a:spLocks noChangeShapeType="1"/>
            </p:cNvSpPr>
            <p:nvPr/>
          </p:nvSpPr>
          <p:spPr bwMode="auto">
            <a:xfrm>
              <a:off x="5057" y="3385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4" name="Group 18"/>
          <p:cNvGrpSpPr>
            <a:grpSpLocks/>
          </p:cNvGrpSpPr>
          <p:nvPr/>
        </p:nvGrpSpPr>
        <p:grpSpPr bwMode="auto">
          <a:xfrm>
            <a:off x="2600325" y="5654675"/>
            <a:ext cx="620713" cy="341313"/>
            <a:chOff x="3878" y="2523"/>
            <a:chExt cx="317" cy="181"/>
          </a:xfrm>
        </p:grpSpPr>
        <p:sp>
          <p:nvSpPr>
            <p:cNvPr id="11343" name="Line 19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4" name="Line 20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5" name="Line 21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5" name="Group 22"/>
          <p:cNvGrpSpPr>
            <a:grpSpLocks/>
          </p:cNvGrpSpPr>
          <p:nvPr/>
        </p:nvGrpSpPr>
        <p:grpSpPr bwMode="auto">
          <a:xfrm>
            <a:off x="3222625" y="5654675"/>
            <a:ext cx="620713" cy="341313"/>
            <a:chOff x="3878" y="2523"/>
            <a:chExt cx="317" cy="181"/>
          </a:xfrm>
        </p:grpSpPr>
        <p:sp>
          <p:nvSpPr>
            <p:cNvPr id="11340" name="Line 23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1" name="Line 24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2" name="Line 25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6" name="Group 26"/>
          <p:cNvGrpSpPr>
            <a:grpSpLocks/>
          </p:cNvGrpSpPr>
          <p:nvPr/>
        </p:nvGrpSpPr>
        <p:grpSpPr bwMode="auto">
          <a:xfrm>
            <a:off x="3843338" y="5654675"/>
            <a:ext cx="622300" cy="341313"/>
            <a:chOff x="3878" y="2523"/>
            <a:chExt cx="317" cy="181"/>
          </a:xfrm>
        </p:grpSpPr>
        <p:sp>
          <p:nvSpPr>
            <p:cNvPr id="11337" name="Line 27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8" name="Line 28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9" name="Line 29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7" name="Group 30"/>
          <p:cNvGrpSpPr>
            <a:grpSpLocks/>
          </p:cNvGrpSpPr>
          <p:nvPr/>
        </p:nvGrpSpPr>
        <p:grpSpPr bwMode="auto">
          <a:xfrm>
            <a:off x="4467225" y="5654675"/>
            <a:ext cx="620713" cy="341313"/>
            <a:chOff x="3878" y="2523"/>
            <a:chExt cx="317" cy="181"/>
          </a:xfrm>
        </p:grpSpPr>
        <p:sp>
          <p:nvSpPr>
            <p:cNvPr id="11334" name="Line 31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5" name="Line 32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6" name="Line 33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8" name="Group 38"/>
          <p:cNvGrpSpPr>
            <a:grpSpLocks/>
          </p:cNvGrpSpPr>
          <p:nvPr/>
        </p:nvGrpSpPr>
        <p:grpSpPr bwMode="auto">
          <a:xfrm>
            <a:off x="1800225" y="5141913"/>
            <a:ext cx="354013" cy="598487"/>
            <a:chOff x="4694" y="2659"/>
            <a:chExt cx="181" cy="317"/>
          </a:xfrm>
        </p:grpSpPr>
        <p:sp>
          <p:nvSpPr>
            <p:cNvPr id="11332" name="Line 35"/>
            <p:cNvSpPr>
              <a:spLocks noChangeShapeType="1"/>
            </p:cNvSpPr>
            <p:nvPr/>
          </p:nvSpPr>
          <p:spPr bwMode="auto">
            <a:xfrm rot="-5400000">
              <a:off x="4626" y="2818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3" name="Line 37"/>
            <p:cNvSpPr>
              <a:spLocks noChangeShapeType="1"/>
            </p:cNvSpPr>
            <p:nvPr/>
          </p:nvSpPr>
          <p:spPr bwMode="auto">
            <a:xfrm rot="-5400000">
              <a:off x="4785" y="2569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9" name="Group 39"/>
          <p:cNvGrpSpPr>
            <a:grpSpLocks/>
          </p:cNvGrpSpPr>
          <p:nvPr/>
        </p:nvGrpSpPr>
        <p:grpSpPr bwMode="auto">
          <a:xfrm rot="-5400000">
            <a:off x="1677988" y="4664075"/>
            <a:ext cx="598487" cy="354013"/>
            <a:chOff x="3878" y="2523"/>
            <a:chExt cx="317" cy="181"/>
          </a:xfrm>
        </p:grpSpPr>
        <p:sp>
          <p:nvSpPr>
            <p:cNvPr id="11329" name="Line 40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0" name="Line 41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1" name="Line 42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80" name="Group 43"/>
          <p:cNvGrpSpPr>
            <a:grpSpLocks/>
          </p:cNvGrpSpPr>
          <p:nvPr/>
        </p:nvGrpSpPr>
        <p:grpSpPr bwMode="auto">
          <a:xfrm rot="-5400000">
            <a:off x="1677988" y="4065587"/>
            <a:ext cx="598488" cy="354013"/>
            <a:chOff x="3878" y="2523"/>
            <a:chExt cx="317" cy="181"/>
          </a:xfrm>
        </p:grpSpPr>
        <p:sp>
          <p:nvSpPr>
            <p:cNvPr id="11326" name="Line 44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27" name="Line 45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28" name="Line 46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81" name="Group 47"/>
          <p:cNvGrpSpPr>
            <a:grpSpLocks/>
          </p:cNvGrpSpPr>
          <p:nvPr/>
        </p:nvGrpSpPr>
        <p:grpSpPr bwMode="auto">
          <a:xfrm rot="-5400000">
            <a:off x="1677988" y="3465512"/>
            <a:ext cx="598488" cy="354013"/>
            <a:chOff x="3878" y="2523"/>
            <a:chExt cx="317" cy="181"/>
          </a:xfrm>
        </p:grpSpPr>
        <p:sp>
          <p:nvSpPr>
            <p:cNvPr id="11323" name="Line 48"/>
            <p:cNvSpPr>
              <a:spLocks noChangeShapeType="1"/>
            </p:cNvSpPr>
            <p:nvPr/>
          </p:nvSpPr>
          <p:spPr bwMode="auto">
            <a:xfrm>
              <a:off x="3878" y="2614"/>
              <a:ext cx="31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24" name="Line 49"/>
            <p:cNvSpPr>
              <a:spLocks noChangeShapeType="1"/>
            </p:cNvSpPr>
            <p:nvPr/>
          </p:nvSpPr>
          <p:spPr bwMode="auto">
            <a:xfrm>
              <a:off x="3878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25" name="Line 50"/>
            <p:cNvSpPr>
              <a:spLocks noChangeShapeType="1"/>
            </p:cNvSpPr>
            <p:nvPr/>
          </p:nvSpPr>
          <p:spPr bwMode="auto">
            <a:xfrm>
              <a:off x="4195" y="2523"/>
              <a:ext cx="0" cy="18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2" name="Line 51"/>
          <p:cNvSpPr>
            <a:spLocks noChangeShapeType="1"/>
          </p:cNvSpPr>
          <p:nvPr/>
        </p:nvSpPr>
        <p:spPr bwMode="auto">
          <a:xfrm>
            <a:off x="2066925" y="2744788"/>
            <a:ext cx="30210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3" name="Line 52"/>
          <p:cNvSpPr>
            <a:spLocks noChangeShapeType="1"/>
          </p:cNvSpPr>
          <p:nvPr/>
        </p:nvSpPr>
        <p:spPr bwMode="auto">
          <a:xfrm flipV="1">
            <a:off x="5087938" y="2744788"/>
            <a:ext cx="0" cy="29098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4" name="Line 53"/>
          <p:cNvSpPr>
            <a:spLocks noChangeShapeType="1"/>
          </p:cNvSpPr>
          <p:nvPr/>
        </p:nvSpPr>
        <p:spPr bwMode="auto">
          <a:xfrm flipV="1">
            <a:off x="1978025" y="2744788"/>
            <a:ext cx="3109913" cy="3081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5" name="Text Box 54"/>
          <p:cNvSpPr txBox="1">
            <a:spLocks noChangeArrowheads="1"/>
          </p:cNvSpPr>
          <p:nvPr/>
        </p:nvSpPr>
        <p:spPr bwMode="auto">
          <a:xfrm rot="-5400000">
            <a:off x="-1005681" y="3621882"/>
            <a:ext cx="3595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Процент от совокупного общественного дохода</a:t>
            </a:r>
          </a:p>
        </p:txBody>
      </p:sp>
      <p:sp>
        <p:nvSpPr>
          <p:cNvPr id="11286" name="Text Box 55"/>
          <p:cNvSpPr txBox="1">
            <a:spLocks noChangeArrowheads="1"/>
          </p:cNvSpPr>
          <p:nvPr/>
        </p:nvSpPr>
        <p:spPr bwMode="auto">
          <a:xfrm>
            <a:off x="1908175" y="6308725"/>
            <a:ext cx="4087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Процент семей в обществе</a:t>
            </a:r>
          </a:p>
        </p:txBody>
      </p:sp>
      <p:sp>
        <p:nvSpPr>
          <p:cNvPr id="11287" name="Text Box 56"/>
          <p:cNvSpPr txBox="1">
            <a:spLocks noChangeArrowheads="1"/>
          </p:cNvSpPr>
          <p:nvPr/>
        </p:nvSpPr>
        <p:spPr bwMode="auto">
          <a:xfrm>
            <a:off x="2987675" y="594995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40</a:t>
            </a:r>
          </a:p>
        </p:txBody>
      </p:sp>
      <p:sp>
        <p:nvSpPr>
          <p:cNvPr id="11288" name="Text Box 57"/>
          <p:cNvSpPr txBox="1">
            <a:spLocks noChangeArrowheads="1"/>
          </p:cNvSpPr>
          <p:nvPr/>
        </p:nvSpPr>
        <p:spPr bwMode="auto">
          <a:xfrm>
            <a:off x="2339975" y="594995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20</a:t>
            </a:r>
          </a:p>
        </p:txBody>
      </p:sp>
      <p:sp>
        <p:nvSpPr>
          <p:cNvPr id="11289" name="Text Box 58"/>
          <p:cNvSpPr txBox="1">
            <a:spLocks noChangeArrowheads="1"/>
          </p:cNvSpPr>
          <p:nvPr/>
        </p:nvSpPr>
        <p:spPr bwMode="auto">
          <a:xfrm>
            <a:off x="3563938" y="594995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60</a:t>
            </a:r>
          </a:p>
        </p:txBody>
      </p:sp>
      <p:sp>
        <p:nvSpPr>
          <p:cNvPr id="11290" name="Text Box 59"/>
          <p:cNvSpPr txBox="1">
            <a:spLocks noChangeArrowheads="1"/>
          </p:cNvSpPr>
          <p:nvPr/>
        </p:nvSpPr>
        <p:spPr bwMode="auto">
          <a:xfrm>
            <a:off x="4211638" y="594995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80</a:t>
            </a:r>
          </a:p>
        </p:txBody>
      </p:sp>
      <p:sp>
        <p:nvSpPr>
          <p:cNvPr id="11291" name="Text Box 60"/>
          <p:cNvSpPr txBox="1">
            <a:spLocks noChangeArrowheads="1"/>
          </p:cNvSpPr>
          <p:nvPr/>
        </p:nvSpPr>
        <p:spPr bwMode="auto">
          <a:xfrm>
            <a:off x="4716463" y="594995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100</a:t>
            </a:r>
          </a:p>
        </p:txBody>
      </p:sp>
      <p:sp>
        <p:nvSpPr>
          <p:cNvPr id="11292" name="Text Box 61"/>
          <p:cNvSpPr txBox="1">
            <a:spLocks noChangeArrowheads="1"/>
          </p:cNvSpPr>
          <p:nvPr/>
        </p:nvSpPr>
        <p:spPr bwMode="auto">
          <a:xfrm>
            <a:off x="1355725" y="4884738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20</a:t>
            </a:r>
          </a:p>
        </p:txBody>
      </p:sp>
      <p:sp>
        <p:nvSpPr>
          <p:cNvPr id="11293" name="Text Box 62"/>
          <p:cNvSpPr txBox="1">
            <a:spLocks noChangeArrowheads="1"/>
          </p:cNvSpPr>
          <p:nvPr/>
        </p:nvSpPr>
        <p:spPr bwMode="auto">
          <a:xfrm>
            <a:off x="1355725" y="4284663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40</a:t>
            </a:r>
          </a:p>
        </p:txBody>
      </p:sp>
      <p:sp>
        <p:nvSpPr>
          <p:cNvPr id="11294" name="Text Box 63"/>
          <p:cNvSpPr txBox="1">
            <a:spLocks noChangeArrowheads="1"/>
          </p:cNvSpPr>
          <p:nvPr/>
        </p:nvSpPr>
        <p:spPr bwMode="auto">
          <a:xfrm>
            <a:off x="1355725" y="3687763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60</a:t>
            </a:r>
          </a:p>
        </p:txBody>
      </p:sp>
      <p:sp>
        <p:nvSpPr>
          <p:cNvPr id="11295" name="Text Box 64"/>
          <p:cNvSpPr txBox="1">
            <a:spLocks noChangeArrowheads="1"/>
          </p:cNvSpPr>
          <p:nvPr/>
        </p:nvSpPr>
        <p:spPr bwMode="auto">
          <a:xfrm>
            <a:off x="1355725" y="3087688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80</a:t>
            </a:r>
          </a:p>
        </p:txBody>
      </p:sp>
      <p:sp>
        <p:nvSpPr>
          <p:cNvPr id="11296" name="Text Box 65"/>
          <p:cNvSpPr txBox="1">
            <a:spLocks noChangeArrowheads="1"/>
          </p:cNvSpPr>
          <p:nvPr/>
        </p:nvSpPr>
        <p:spPr bwMode="auto">
          <a:xfrm>
            <a:off x="1266825" y="2489200"/>
            <a:ext cx="711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100</a:t>
            </a:r>
          </a:p>
        </p:txBody>
      </p:sp>
      <p:sp>
        <p:nvSpPr>
          <p:cNvPr id="11297" name="Text Box 66"/>
          <p:cNvSpPr txBox="1">
            <a:spLocks noChangeArrowheads="1"/>
          </p:cNvSpPr>
          <p:nvPr/>
        </p:nvSpPr>
        <p:spPr bwMode="auto">
          <a:xfrm>
            <a:off x="5445125" y="5399088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%</a:t>
            </a:r>
          </a:p>
        </p:txBody>
      </p:sp>
      <p:sp>
        <p:nvSpPr>
          <p:cNvPr id="11298" name="Text Box 67"/>
          <p:cNvSpPr txBox="1">
            <a:spLocks noChangeArrowheads="1"/>
          </p:cNvSpPr>
          <p:nvPr/>
        </p:nvSpPr>
        <p:spPr bwMode="auto">
          <a:xfrm>
            <a:off x="1978025" y="2144713"/>
            <a:ext cx="71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%</a:t>
            </a:r>
          </a:p>
        </p:txBody>
      </p:sp>
      <p:sp>
        <p:nvSpPr>
          <p:cNvPr id="11299" name="Line 68"/>
          <p:cNvSpPr>
            <a:spLocks noChangeShapeType="1"/>
          </p:cNvSpPr>
          <p:nvPr/>
        </p:nvSpPr>
        <p:spPr bwMode="auto">
          <a:xfrm>
            <a:off x="2066925" y="5141913"/>
            <a:ext cx="6223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0" name="Line 69"/>
          <p:cNvSpPr>
            <a:spLocks noChangeShapeType="1"/>
          </p:cNvSpPr>
          <p:nvPr/>
        </p:nvSpPr>
        <p:spPr bwMode="auto">
          <a:xfrm>
            <a:off x="2066925" y="4541838"/>
            <a:ext cx="11557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1" name="Line 70"/>
          <p:cNvSpPr>
            <a:spLocks noChangeShapeType="1"/>
          </p:cNvSpPr>
          <p:nvPr/>
        </p:nvSpPr>
        <p:spPr bwMode="auto">
          <a:xfrm>
            <a:off x="2154238" y="3943350"/>
            <a:ext cx="1689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2" name="Line 71"/>
          <p:cNvSpPr>
            <a:spLocks noChangeShapeType="1"/>
          </p:cNvSpPr>
          <p:nvPr/>
        </p:nvSpPr>
        <p:spPr bwMode="auto">
          <a:xfrm>
            <a:off x="2154238" y="3343275"/>
            <a:ext cx="2222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3" name="Line 72"/>
          <p:cNvSpPr>
            <a:spLocks noChangeShapeType="1"/>
          </p:cNvSpPr>
          <p:nvPr/>
        </p:nvSpPr>
        <p:spPr bwMode="auto">
          <a:xfrm flipV="1">
            <a:off x="2600325" y="5141913"/>
            <a:ext cx="0" cy="5127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4" name="Line 73"/>
          <p:cNvSpPr>
            <a:spLocks noChangeShapeType="1"/>
          </p:cNvSpPr>
          <p:nvPr/>
        </p:nvSpPr>
        <p:spPr bwMode="auto">
          <a:xfrm flipV="1">
            <a:off x="3222625" y="4629150"/>
            <a:ext cx="0" cy="9382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5" name="Line 74"/>
          <p:cNvSpPr>
            <a:spLocks noChangeShapeType="1"/>
          </p:cNvSpPr>
          <p:nvPr/>
        </p:nvSpPr>
        <p:spPr bwMode="auto">
          <a:xfrm flipV="1">
            <a:off x="3843338" y="3943350"/>
            <a:ext cx="0" cy="1711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06" name="Line 75"/>
          <p:cNvSpPr>
            <a:spLocks noChangeShapeType="1"/>
          </p:cNvSpPr>
          <p:nvPr/>
        </p:nvSpPr>
        <p:spPr bwMode="auto">
          <a:xfrm flipV="1">
            <a:off x="4467225" y="3430588"/>
            <a:ext cx="0" cy="21367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307" name="Picture 76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2659063"/>
            <a:ext cx="2222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8" name="Picture 77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1425" y="5054600"/>
            <a:ext cx="223838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9" name="Picture 78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456113"/>
            <a:ext cx="223837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10" name="Picture 79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6025" y="3856038"/>
            <a:ext cx="223838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11" name="Picture 80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6738" y="3259138"/>
            <a:ext cx="223837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12" name="Line 83"/>
          <p:cNvSpPr>
            <a:spLocks noChangeShapeType="1"/>
          </p:cNvSpPr>
          <p:nvPr/>
        </p:nvSpPr>
        <p:spPr bwMode="auto">
          <a:xfrm flipV="1">
            <a:off x="1978025" y="5483225"/>
            <a:ext cx="622300" cy="342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13" name="Line 84"/>
          <p:cNvSpPr>
            <a:spLocks noChangeShapeType="1"/>
          </p:cNvSpPr>
          <p:nvPr/>
        </p:nvSpPr>
        <p:spPr bwMode="auto">
          <a:xfrm flipV="1">
            <a:off x="2600325" y="5141913"/>
            <a:ext cx="622300" cy="3413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14" name="Line 85"/>
          <p:cNvSpPr>
            <a:spLocks noChangeShapeType="1"/>
          </p:cNvSpPr>
          <p:nvPr/>
        </p:nvSpPr>
        <p:spPr bwMode="auto">
          <a:xfrm flipV="1">
            <a:off x="3222625" y="4629150"/>
            <a:ext cx="620713" cy="5127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15" name="Line 86"/>
          <p:cNvSpPr>
            <a:spLocks noChangeShapeType="1"/>
          </p:cNvSpPr>
          <p:nvPr/>
        </p:nvSpPr>
        <p:spPr bwMode="auto">
          <a:xfrm flipV="1">
            <a:off x="3843338" y="3943350"/>
            <a:ext cx="623887" cy="685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316" name="Picture 88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1425" y="5399088"/>
            <a:ext cx="22383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17" name="Picture 89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5054600"/>
            <a:ext cx="223837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18" name="Picture 90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6025" y="4541838"/>
            <a:ext cx="22383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19" name="Picture 91" descr="image156455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6738" y="3856038"/>
            <a:ext cx="223837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20" name="Text Box 93"/>
          <p:cNvSpPr txBox="1">
            <a:spLocks noChangeArrowheads="1"/>
          </p:cNvSpPr>
          <p:nvPr/>
        </p:nvSpPr>
        <p:spPr bwMode="auto">
          <a:xfrm>
            <a:off x="4932363" y="4292600"/>
            <a:ext cx="273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Кривая Лоренца</a:t>
            </a:r>
          </a:p>
        </p:txBody>
      </p:sp>
      <p:sp>
        <p:nvSpPr>
          <p:cNvPr id="11321" name="Line 94"/>
          <p:cNvSpPr>
            <a:spLocks noChangeShapeType="1"/>
          </p:cNvSpPr>
          <p:nvPr/>
        </p:nvSpPr>
        <p:spPr bwMode="auto">
          <a:xfrm flipH="1" flipV="1">
            <a:off x="4211638" y="4221163"/>
            <a:ext cx="792162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22" name="Text Box 95"/>
          <p:cNvSpPr txBox="1">
            <a:spLocks noChangeArrowheads="1"/>
          </p:cNvSpPr>
          <p:nvPr/>
        </p:nvSpPr>
        <p:spPr bwMode="auto">
          <a:xfrm>
            <a:off x="5364163" y="2133600"/>
            <a:ext cx="37798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C0066"/>
                </a:solidFill>
              </a:rPr>
              <a:t>Чем ближе кривая Лоренца к прямой абсолютного равенства, тем справедливее распределение доходов в стране.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785918" y="5857892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2714612" y="542926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3357554" y="514351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3929058" y="464344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4572000" y="3929066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5143504" y="292893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40" name="Group 232"/>
          <p:cNvGraphicFramePr>
            <a:graphicFrameLocks noGrp="1"/>
          </p:cNvGraphicFramePr>
          <p:nvPr/>
        </p:nvGraphicFramePr>
        <p:xfrm>
          <a:off x="323850" y="1628775"/>
          <a:ext cx="8462991" cy="4086240"/>
        </p:xfrm>
        <a:graphic>
          <a:graphicData uri="http://schemas.openxmlformats.org/drawingml/2006/table">
            <a:tbl>
              <a:tblPr/>
              <a:tblGrid>
                <a:gridCol w="3742420"/>
                <a:gridCol w="857816"/>
                <a:gridCol w="857817"/>
                <a:gridCol w="1014252"/>
                <a:gridCol w="1012533"/>
                <a:gridCol w="978153"/>
              </a:tblGrid>
              <a:tr h="53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Период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2007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645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Денежные доходы (в совокупности)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645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группа ( с наименьшими доходами)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9,4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7,5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5,8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5,3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5,8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53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группа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12,6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11,1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10,2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10,4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53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III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группа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17,9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17,4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16,7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15,2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15,2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53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IV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группа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22,8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24,8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23,0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22,2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645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группа (с наибольшими доходами)</a:t>
                      </a:r>
                    </a:p>
                  </a:txBody>
                  <a:tcPr marL="36000" marR="0" marT="0" marB="0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35,9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39,1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41,6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46,3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46,4</a:t>
                      </a:r>
                    </a:p>
                  </a:txBody>
                  <a:tcPr marL="36000" marR="0" marT="0" marB="0"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15438" name="Text Box 233"/>
          <p:cNvSpPr txBox="1">
            <a:spLocks noChangeArrowheads="1"/>
          </p:cNvSpPr>
          <p:nvPr/>
        </p:nvSpPr>
        <p:spPr bwMode="auto">
          <a:xfrm>
            <a:off x="6286512" y="6143644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hlinkClick r:id="rId2" action="ppaction://hlinksldjump"/>
              </a:rPr>
              <a:t>РЕШЕНИЕ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290"/>
            <a:ext cx="8715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Распределение общего объема денежных  доходов</a:t>
            </a:r>
          </a:p>
          <a:p>
            <a:pPr algn="ctr"/>
            <a:r>
              <a:rPr lang="ru-RU" sz="2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по группам населения в России (в %)</a:t>
            </a:r>
            <a:r>
              <a:rPr lang="ru-RU" sz="2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 </a:t>
            </a:r>
            <a:endParaRPr lang="ru-RU" sz="2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Line 62"/>
          <p:cNvSpPr>
            <a:spLocks noChangeShapeType="1"/>
          </p:cNvSpPr>
          <p:nvPr/>
        </p:nvSpPr>
        <p:spPr bwMode="auto">
          <a:xfrm flipV="1">
            <a:off x="4356100" y="2420938"/>
            <a:ext cx="1079500" cy="10795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Line 63"/>
          <p:cNvSpPr>
            <a:spLocks noChangeShapeType="1"/>
          </p:cNvSpPr>
          <p:nvPr/>
        </p:nvSpPr>
        <p:spPr bwMode="auto">
          <a:xfrm flipV="1">
            <a:off x="5435600" y="765175"/>
            <a:ext cx="936625" cy="16557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4" name="Line 34"/>
          <p:cNvSpPr>
            <a:spLocks noChangeShapeType="1"/>
          </p:cNvSpPr>
          <p:nvPr/>
        </p:nvSpPr>
        <p:spPr bwMode="auto">
          <a:xfrm flipV="1">
            <a:off x="5435600" y="2420938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5" name="Line 32"/>
          <p:cNvSpPr>
            <a:spLocks noChangeShapeType="1"/>
          </p:cNvSpPr>
          <p:nvPr/>
        </p:nvSpPr>
        <p:spPr bwMode="auto">
          <a:xfrm flipV="1">
            <a:off x="3348038" y="41497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Line 31"/>
          <p:cNvSpPr>
            <a:spLocks noChangeShapeType="1"/>
          </p:cNvSpPr>
          <p:nvPr/>
        </p:nvSpPr>
        <p:spPr bwMode="auto">
          <a:xfrm flipV="1">
            <a:off x="2339974" y="5214950"/>
            <a:ext cx="45719" cy="230176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7" name="Line 19"/>
          <p:cNvSpPr>
            <a:spLocks noChangeShapeType="1"/>
          </p:cNvSpPr>
          <p:nvPr/>
        </p:nvSpPr>
        <p:spPr bwMode="auto">
          <a:xfrm>
            <a:off x="1547813" y="765175"/>
            <a:ext cx="48244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8" name="Line 20"/>
          <p:cNvSpPr>
            <a:spLocks noChangeShapeType="1"/>
          </p:cNvSpPr>
          <p:nvPr/>
        </p:nvSpPr>
        <p:spPr bwMode="auto">
          <a:xfrm>
            <a:off x="6372225" y="765175"/>
            <a:ext cx="0" cy="48244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52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661025"/>
            <a:ext cx="863600" cy="981075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00" name="Line 5"/>
          <p:cNvSpPr>
            <a:spLocks noChangeShapeType="1"/>
          </p:cNvSpPr>
          <p:nvPr/>
        </p:nvSpPr>
        <p:spPr bwMode="auto">
          <a:xfrm flipV="1">
            <a:off x="1331913" y="260350"/>
            <a:ext cx="0" cy="5329238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1" name="Line 6"/>
          <p:cNvSpPr>
            <a:spLocks noChangeShapeType="1"/>
          </p:cNvSpPr>
          <p:nvPr/>
        </p:nvSpPr>
        <p:spPr bwMode="auto">
          <a:xfrm>
            <a:off x="1331913" y="5589588"/>
            <a:ext cx="6192837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7"/>
          <p:cNvSpPr>
            <a:spLocks noChangeShapeType="1"/>
          </p:cNvSpPr>
          <p:nvPr/>
        </p:nvSpPr>
        <p:spPr bwMode="auto">
          <a:xfrm flipV="1">
            <a:off x="1331913" y="765175"/>
            <a:ext cx="5040312" cy="48244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3" name="Line 8"/>
          <p:cNvSpPr>
            <a:spLocks noChangeShapeType="1"/>
          </p:cNvSpPr>
          <p:nvPr/>
        </p:nvSpPr>
        <p:spPr bwMode="auto">
          <a:xfrm>
            <a:off x="2339975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4" name="Line 9"/>
          <p:cNvSpPr>
            <a:spLocks noChangeShapeType="1"/>
          </p:cNvSpPr>
          <p:nvPr/>
        </p:nvSpPr>
        <p:spPr bwMode="auto">
          <a:xfrm>
            <a:off x="3348038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5" name="Line 10"/>
          <p:cNvSpPr>
            <a:spLocks noChangeShapeType="1"/>
          </p:cNvSpPr>
          <p:nvPr/>
        </p:nvSpPr>
        <p:spPr bwMode="auto">
          <a:xfrm>
            <a:off x="4356100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6" name="Line 11"/>
          <p:cNvSpPr>
            <a:spLocks noChangeShapeType="1"/>
          </p:cNvSpPr>
          <p:nvPr/>
        </p:nvSpPr>
        <p:spPr bwMode="auto">
          <a:xfrm>
            <a:off x="5435600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7" name="Line 12"/>
          <p:cNvSpPr>
            <a:spLocks noChangeShapeType="1"/>
          </p:cNvSpPr>
          <p:nvPr/>
        </p:nvSpPr>
        <p:spPr bwMode="auto">
          <a:xfrm>
            <a:off x="6372225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14"/>
          <p:cNvSpPr>
            <a:spLocks noChangeShapeType="1"/>
          </p:cNvSpPr>
          <p:nvPr/>
        </p:nvSpPr>
        <p:spPr bwMode="auto">
          <a:xfrm>
            <a:off x="1187450" y="4581525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9" name="Line 15"/>
          <p:cNvSpPr>
            <a:spLocks noChangeShapeType="1"/>
          </p:cNvSpPr>
          <p:nvPr/>
        </p:nvSpPr>
        <p:spPr bwMode="auto">
          <a:xfrm>
            <a:off x="1187450" y="3644900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0" name="Line 16"/>
          <p:cNvSpPr>
            <a:spLocks noChangeShapeType="1"/>
          </p:cNvSpPr>
          <p:nvPr/>
        </p:nvSpPr>
        <p:spPr bwMode="auto">
          <a:xfrm>
            <a:off x="1187450" y="2636838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1" name="Line 17"/>
          <p:cNvSpPr>
            <a:spLocks noChangeShapeType="1"/>
          </p:cNvSpPr>
          <p:nvPr/>
        </p:nvSpPr>
        <p:spPr bwMode="auto">
          <a:xfrm>
            <a:off x="1187450" y="1700213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2" name="Line 18"/>
          <p:cNvSpPr>
            <a:spLocks noChangeShapeType="1"/>
          </p:cNvSpPr>
          <p:nvPr/>
        </p:nvSpPr>
        <p:spPr bwMode="auto">
          <a:xfrm>
            <a:off x="1116013" y="765175"/>
            <a:ext cx="503237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3" name="Text Box 21"/>
          <p:cNvSpPr txBox="1">
            <a:spLocks noChangeArrowheads="1"/>
          </p:cNvSpPr>
          <p:nvPr/>
        </p:nvSpPr>
        <p:spPr bwMode="auto">
          <a:xfrm>
            <a:off x="2124075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</a:t>
            </a:r>
          </a:p>
        </p:txBody>
      </p:sp>
      <p:sp>
        <p:nvSpPr>
          <p:cNvPr id="16414" name="Text Box 22"/>
          <p:cNvSpPr txBox="1">
            <a:spLocks noChangeArrowheads="1"/>
          </p:cNvSpPr>
          <p:nvPr/>
        </p:nvSpPr>
        <p:spPr bwMode="auto">
          <a:xfrm>
            <a:off x="3059113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</a:t>
            </a:r>
          </a:p>
        </p:txBody>
      </p:sp>
      <p:sp>
        <p:nvSpPr>
          <p:cNvPr id="16415" name="Text Box 23"/>
          <p:cNvSpPr txBox="1">
            <a:spLocks noChangeArrowheads="1"/>
          </p:cNvSpPr>
          <p:nvPr/>
        </p:nvSpPr>
        <p:spPr bwMode="auto">
          <a:xfrm>
            <a:off x="4140200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60</a:t>
            </a:r>
          </a:p>
        </p:txBody>
      </p:sp>
      <p:sp>
        <p:nvSpPr>
          <p:cNvPr id="16416" name="Text Box 24"/>
          <p:cNvSpPr txBox="1">
            <a:spLocks noChangeArrowheads="1"/>
          </p:cNvSpPr>
          <p:nvPr/>
        </p:nvSpPr>
        <p:spPr bwMode="auto">
          <a:xfrm>
            <a:off x="5219700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80</a:t>
            </a:r>
          </a:p>
        </p:txBody>
      </p:sp>
      <p:sp>
        <p:nvSpPr>
          <p:cNvPr id="16417" name="Text Box 25"/>
          <p:cNvSpPr txBox="1">
            <a:spLocks noChangeArrowheads="1"/>
          </p:cNvSpPr>
          <p:nvPr/>
        </p:nvSpPr>
        <p:spPr bwMode="auto">
          <a:xfrm>
            <a:off x="6084888" y="5734050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100</a:t>
            </a:r>
          </a:p>
        </p:txBody>
      </p:sp>
      <p:sp>
        <p:nvSpPr>
          <p:cNvPr id="16418" name="Text Box 26"/>
          <p:cNvSpPr txBox="1">
            <a:spLocks noChangeArrowheads="1"/>
          </p:cNvSpPr>
          <p:nvPr/>
        </p:nvSpPr>
        <p:spPr bwMode="auto">
          <a:xfrm>
            <a:off x="6877050" y="5084763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%</a:t>
            </a:r>
          </a:p>
        </p:txBody>
      </p:sp>
      <p:sp>
        <p:nvSpPr>
          <p:cNvPr id="16419" name="Text Box 27"/>
          <p:cNvSpPr txBox="1">
            <a:spLocks noChangeArrowheads="1"/>
          </p:cNvSpPr>
          <p:nvPr/>
        </p:nvSpPr>
        <p:spPr bwMode="auto">
          <a:xfrm>
            <a:off x="539750" y="549275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100</a:t>
            </a:r>
          </a:p>
        </p:txBody>
      </p:sp>
      <p:sp>
        <p:nvSpPr>
          <p:cNvPr id="16420" name="Text Box 28"/>
          <p:cNvSpPr txBox="1">
            <a:spLocks noChangeArrowheads="1"/>
          </p:cNvSpPr>
          <p:nvPr/>
        </p:nvSpPr>
        <p:spPr bwMode="auto">
          <a:xfrm rot="-5400000">
            <a:off x="-1413669" y="2826544"/>
            <a:ext cx="3529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Процент от совокупного общественного дохода</a:t>
            </a:r>
          </a:p>
        </p:txBody>
      </p:sp>
      <p:sp>
        <p:nvSpPr>
          <p:cNvPr id="16421" name="Text Box 29"/>
          <p:cNvSpPr txBox="1">
            <a:spLocks noChangeArrowheads="1"/>
          </p:cNvSpPr>
          <p:nvPr/>
        </p:nvSpPr>
        <p:spPr bwMode="auto">
          <a:xfrm>
            <a:off x="2771775" y="6165850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Процент семей в обществе</a:t>
            </a:r>
          </a:p>
        </p:txBody>
      </p:sp>
      <p:sp>
        <p:nvSpPr>
          <p:cNvPr id="16422" name="Text Box 30"/>
          <p:cNvSpPr txBox="1">
            <a:spLocks noChangeArrowheads="1"/>
          </p:cNvSpPr>
          <p:nvPr/>
        </p:nvSpPr>
        <p:spPr bwMode="auto">
          <a:xfrm>
            <a:off x="971550" y="54451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0</a:t>
            </a:r>
          </a:p>
        </p:txBody>
      </p:sp>
      <p:sp>
        <p:nvSpPr>
          <p:cNvPr id="16423" name="Line 33"/>
          <p:cNvSpPr>
            <a:spLocks noChangeShapeType="1"/>
          </p:cNvSpPr>
          <p:nvPr/>
        </p:nvSpPr>
        <p:spPr bwMode="auto">
          <a:xfrm flipV="1">
            <a:off x="4356100" y="3500438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4" name="Text Box 35"/>
          <p:cNvSpPr txBox="1">
            <a:spLocks noChangeArrowheads="1"/>
          </p:cNvSpPr>
          <p:nvPr/>
        </p:nvSpPr>
        <p:spPr bwMode="auto">
          <a:xfrm>
            <a:off x="755650" y="3500438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</a:t>
            </a:r>
          </a:p>
        </p:txBody>
      </p:sp>
      <p:sp>
        <p:nvSpPr>
          <p:cNvPr id="16425" name="Text Box 36"/>
          <p:cNvSpPr txBox="1">
            <a:spLocks noChangeArrowheads="1"/>
          </p:cNvSpPr>
          <p:nvPr/>
        </p:nvSpPr>
        <p:spPr bwMode="auto">
          <a:xfrm>
            <a:off x="755650" y="4365625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</a:t>
            </a:r>
          </a:p>
        </p:txBody>
      </p:sp>
      <p:sp>
        <p:nvSpPr>
          <p:cNvPr id="16426" name="Text Box 37"/>
          <p:cNvSpPr txBox="1">
            <a:spLocks noChangeArrowheads="1"/>
          </p:cNvSpPr>
          <p:nvPr/>
        </p:nvSpPr>
        <p:spPr bwMode="auto">
          <a:xfrm>
            <a:off x="755650" y="2420938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60</a:t>
            </a:r>
          </a:p>
        </p:txBody>
      </p:sp>
      <p:sp>
        <p:nvSpPr>
          <p:cNvPr id="16427" name="Text Box 38"/>
          <p:cNvSpPr txBox="1">
            <a:spLocks noChangeArrowheads="1"/>
          </p:cNvSpPr>
          <p:nvPr/>
        </p:nvSpPr>
        <p:spPr bwMode="auto">
          <a:xfrm>
            <a:off x="755650" y="1484313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80</a:t>
            </a:r>
          </a:p>
        </p:txBody>
      </p:sp>
      <p:sp>
        <p:nvSpPr>
          <p:cNvPr id="16428" name="Line 41"/>
          <p:cNvSpPr>
            <a:spLocks noChangeShapeType="1"/>
          </p:cNvSpPr>
          <p:nvPr/>
        </p:nvSpPr>
        <p:spPr bwMode="auto">
          <a:xfrm>
            <a:off x="1331913" y="51577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0" name="Line 43"/>
          <p:cNvSpPr>
            <a:spLocks noChangeShapeType="1"/>
          </p:cNvSpPr>
          <p:nvPr/>
        </p:nvSpPr>
        <p:spPr bwMode="auto">
          <a:xfrm>
            <a:off x="1331913" y="42211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3" name="Line 46"/>
          <p:cNvSpPr>
            <a:spLocks noChangeShapeType="1"/>
          </p:cNvSpPr>
          <p:nvPr/>
        </p:nvSpPr>
        <p:spPr bwMode="auto">
          <a:xfrm>
            <a:off x="1331913" y="3500438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5" name="Line 48"/>
          <p:cNvSpPr>
            <a:spLocks noChangeShapeType="1"/>
          </p:cNvSpPr>
          <p:nvPr/>
        </p:nvSpPr>
        <p:spPr bwMode="auto">
          <a:xfrm>
            <a:off x="1331913" y="2420938"/>
            <a:ext cx="41036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40" name="Picture 57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349500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1" name="Line 58"/>
          <p:cNvSpPr>
            <a:spLocks noChangeShapeType="1"/>
          </p:cNvSpPr>
          <p:nvPr/>
        </p:nvSpPr>
        <p:spPr bwMode="auto">
          <a:xfrm flipV="1">
            <a:off x="1331913" y="5157788"/>
            <a:ext cx="936625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2" name="Line 59"/>
          <p:cNvSpPr>
            <a:spLocks noChangeShapeType="1"/>
          </p:cNvSpPr>
          <p:nvPr/>
        </p:nvSpPr>
        <p:spPr bwMode="auto">
          <a:xfrm flipV="1">
            <a:off x="2339975" y="4221163"/>
            <a:ext cx="1008063" cy="863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43" name="Picture 51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5084763"/>
            <a:ext cx="14446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4" name="Line 61"/>
          <p:cNvSpPr>
            <a:spLocks noChangeShapeType="1"/>
          </p:cNvSpPr>
          <p:nvPr/>
        </p:nvSpPr>
        <p:spPr bwMode="auto">
          <a:xfrm flipV="1">
            <a:off x="3348038" y="3500438"/>
            <a:ext cx="936625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45" name="Picture 53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149725"/>
            <a:ext cx="14446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6" name="Picture 64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692150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7" name="Picture 55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429000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9" name="Text Box 71"/>
          <p:cNvSpPr txBox="1">
            <a:spLocks noChangeArrowheads="1"/>
          </p:cNvSpPr>
          <p:nvPr/>
        </p:nvSpPr>
        <p:spPr bwMode="auto">
          <a:xfrm>
            <a:off x="900113" y="4941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9,4</a:t>
            </a:r>
          </a:p>
        </p:txBody>
      </p:sp>
      <p:sp>
        <p:nvSpPr>
          <p:cNvPr id="16451" name="Text Box 73"/>
          <p:cNvSpPr txBox="1">
            <a:spLocks noChangeArrowheads="1"/>
          </p:cNvSpPr>
          <p:nvPr/>
        </p:nvSpPr>
        <p:spPr bwMode="auto">
          <a:xfrm>
            <a:off x="755650" y="4005263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23,4</a:t>
            </a:r>
          </a:p>
        </p:txBody>
      </p:sp>
      <p:sp>
        <p:nvSpPr>
          <p:cNvPr id="16453" name="Text Box 75"/>
          <p:cNvSpPr txBox="1">
            <a:spLocks noChangeArrowheads="1"/>
          </p:cNvSpPr>
          <p:nvPr/>
        </p:nvSpPr>
        <p:spPr bwMode="auto">
          <a:xfrm>
            <a:off x="827088" y="3284538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41,3</a:t>
            </a:r>
          </a:p>
        </p:txBody>
      </p:sp>
      <p:sp>
        <p:nvSpPr>
          <p:cNvPr id="16455" name="Text Box 77"/>
          <p:cNvSpPr txBox="1">
            <a:spLocks noChangeArrowheads="1"/>
          </p:cNvSpPr>
          <p:nvPr/>
        </p:nvSpPr>
        <p:spPr bwMode="auto">
          <a:xfrm>
            <a:off x="755650" y="2205038"/>
            <a:ext cx="649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64,1</a:t>
            </a:r>
          </a:p>
        </p:txBody>
      </p:sp>
      <p:sp>
        <p:nvSpPr>
          <p:cNvPr id="16456" name="Text Box 78"/>
          <p:cNvSpPr txBox="1">
            <a:spLocks noChangeArrowheads="1"/>
          </p:cNvSpPr>
          <p:nvPr/>
        </p:nvSpPr>
        <p:spPr bwMode="auto">
          <a:xfrm rot="-2536613">
            <a:off x="1763713" y="2492375"/>
            <a:ext cx="4392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Прямая абсолютного равенства</a:t>
            </a:r>
          </a:p>
        </p:txBody>
      </p:sp>
      <p:sp>
        <p:nvSpPr>
          <p:cNvPr id="16457" name="Text Box 79"/>
          <p:cNvSpPr txBox="1">
            <a:spLocks noChangeArrowheads="1"/>
          </p:cNvSpPr>
          <p:nvPr/>
        </p:nvSpPr>
        <p:spPr bwMode="auto">
          <a:xfrm rot="-2564115">
            <a:off x="4140200" y="2492375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2000 </a:t>
            </a:r>
            <a:r>
              <a:rPr lang="ru-RU" sz="2000" b="1" dirty="0"/>
              <a:t>год</a:t>
            </a:r>
          </a:p>
        </p:txBody>
      </p:sp>
      <p:sp>
        <p:nvSpPr>
          <p:cNvPr id="16459" name="Text Box 81"/>
          <p:cNvSpPr txBox="1">
            <a:spLocks noChangeArrowheads="1"/>
          </p:cNvSpPr>
          <p:nvPr/>
        </p:nvSpPr>
        <p:spPr bwMode="auto">
          <a:xfrm>
            <a:off x="6335713" y="2781300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Кривая Лоренца</a:t>
            </a:r>
            <a:endParaRPr lang="ru-RU" sz="2400" b="1" dirty="0"/>
          </a:p>
        </p:txBody>
      </p:sp>
      <p:sp>
        <p:nvSpPr>
          <p:cNvPr id="16460" name="Line 82"/>
          <p:cNvSpPr>
            <a:spLocks noChangeShapeType="1"/>
          </p:cNvSpPr>
          <p:nvPr/>
        </p:nvSpPr>
        <p:spPr bwMode="auto">
          <a:xfrm flipH="1" flipV="1">
            <a:off x="5651500" y="2060575"/>
            <a:ext cx="720725" cy="93662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69"/>
          <p:cNvSpPr>
            <a:spLocks noChangeShapeType="1"/>
          </p:cNvSpPr>
          <p:nvPr/>
        </p:nvSpPr>
        <p:spPr bwMode="auto">
          <a:xfrm flipV="1">
            <a:off x="5435600" y="765175"/>
            <a:ext cx="936625" cy="2159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7" name="Line 68"/>
          <p:cNvSpPr>
            <a:spLocks noChangeShapeType="1"/>
          </p:cNvSpPr>
          <p:nvPr/>
        </p:nvSpPr>
        <p:spPr bwMode="auto">
          <a:xfrm flipV="1">
            <a:off x="4356100" y="2924175"/>
            <a:ext cx="1079500" cy="100965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8" name="Line 67"/>
          <p:cNvSpPr>
            <a:spLocks noChangeShapeType="1"/>
          </p:cNvSpPr>
          <p:nvPr/>
        </p:nvSpPr>
        <p:spPr bwMode="auto">
          <a:xfrm flipV="1">
            <a:off x="3348038" y="3933825"/>
            <a:ext cx="1008062" cy="9350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9" name="Line 66"/>
          <p:cNvSpPr>
            <a:spLocks noChangeShapeType="1"/>
          </p:cNvSpPr>
          <p:nvPr/>
        </p:nvSpPr>
        <p:spPr bwMode="auto">
          <a:xfrm flipV="1">
            <a:off x="2339975" y="4868863"/>
            <a:ext cx="1008063" cy="4318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Line 65"/>
          <p:cNvSpPr>
            <a:spLocks noChangeShapeType="1"/>
          </p:cNvSpPr>
          <p:nvPr/>
        </p:nvSpPr>
        <p:spPr bwMode="auto">
          <a:xfrm flipV="1">
            <a:off x="1331913" y="5300663"/>
            <a:ext cx="1008062" cy="2889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 flipV="1">
            <a:off x="4356100" y="2420938"/>
            <a:ext cx="1079500" cy="10795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Line 63"/>
          <p:cNvSpPr>
            <a:spLocks noChangeShapeType="1"/>
          </p:cNvSpPr>
          <p:nvPr/>
        </p:nvSpPr>
        <p:spPr bwMode="auto">
          <a:xfrm flipV="1">
            <a:off x="5435600" y="765175"/>
            <a:ext cx="936625" cy="16557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3" name="Line 40"/>
          <p:cNvSpPr>
            <a:spLocks noChangeShapeType="1"/>
          </p:cNvSpPr>
          <p:nvPr/>
        </p:nvSpPr>
        <p:spPr bwMode="auto">
          <a:xfrm>
            <a:off x="1331913" y="53006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4" name="Line 34"/>
          <p:cNvSpPr>
            <a:spLocks noChangeShapeType="1"/>
          </p:cNvSpPr>
          <p:nvPr/>
        </p:nvSpPr>
        <p:spPr bwMode="auto">
          <a:xfrm flipV="1">
            <a:off x="5435600" y="2420938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5" name="Line 32"/>
          <p:cNvSpPr>
            <a:spLocks noChangeShapeType="1"/>
          </p:cNvSpPr>
          <p:nvPr/>
        </p:nvSpPr>
        <p:spPr bwMode="auto">
          <a:xfrm flipV="1">
            <a:off x="3348038" y="41497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Line 31"/>
          <p:cNvSpPr>
            <a:spLocks noChangeShapeType="1"/>
          </p:cNvSpPr>
          <p:nvPr/>
        </p:nvSpPr>
        <p:spPr bwMode="auto">
          <a:xfrm flipV="1">
            <a:off x="2339975" y="5157788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7" name="Line 19"/>
          <p:cNvSpPr>
            <a:spLocks noChangeShapeType="1"/>
          </p:cNvSpPr>
          <p:nvPr/>
        </p:nvSpPr>
        <p:spPr bwMode="auto">
          <a:xfrm>
            <a:off x="1547813" y="765175"/>
            <a:ext cx="48244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8" name="Line 20"/>
          <p:cNvSpPr>
            <a:spLocks noChangeShapeType="1"/>
          </p:cNvSpPr>
          <p:nvPr/>
        </p:nvSpPr>
        <p:spPr bwMode="auto">
          <a:xfrm>
            <a:off x="6372225" y="765175"/>
            <a:ext cx="0" cy="48244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52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661025"/>
            <a:ext cx="863600" cy="981075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00" name="Line 5"/>
          <p:cNvSpPr>
            <a:spLocks noChangeShapeType="1"/>
          </p:cNvSpPr>
          <p:nvPr/>
        </p:nvSpPr>
        <p:spPr bwMode="auto">
          <a:xfrm flipV="1">
            <a:off x="1331913" y="260350"/>
            <a:ext cx="0" cy="5329238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1" name="Line 6"/>
          <p:cNvSpPr>
            <a:spLocks noChangeShapeType="1"/>
          </p:cNvSpPr>
          <p:nvPr/>
        </p:nvSpPr>
        <p:spPr bwMode="auto">
          <a:xfrm>
            <a:off x="1331913" y="5589588"/>
            <a:ext cx="6192837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7"/>
          <p:cNvSpPr>
            <a:spLocks noChangeShapeType="1"/>
          </p:cNvSpPr>
          <p:nvPr/>
        </p:nvSpPr>
        <p:spPr bwMode="auto">
          <a:xfrm flipV="1">
            <a:off x="1331913" y="765175"/>
            <a:ext cx="5040312" cy="48244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3" name="Line 8"/>
          <p:cNvSpPr>
            <a:spLocks noChangeShapeType="1"/>
          </p:cNvSpPr>
          <p:nvPr/>
        </p:nvSpPr>
        <p:spPr bwMode="auto">
          <a:xfrm>
            <a:off x="2339975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4" name="Line 9"/>
          <p:cNvSpPr>
            <a:spLocks noChangeShapeType="1"/>
          </p:cNvSpPr>
          <p:nvPr/>
        </p:nvSpPr>
        <p:spPr bwMode="auto">
          <a:xfrm>
            <a:off x="3348038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5" name="Line 10"/>
          <p:cNvSpPr>
            <a:spLocks noChangeShapeType="1"/>
          </p:cNvSpPr>
          <p:nvPr/>
        </p:nvSpPr>
        <p:spPr bwMode="auto">
          <a:xfrm>
            <a:off x="4356100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6" name="Line 11"/>
          <p:cNvSpPr>
            <a:spLocks noChangeShapeType="1"/>
          </p:cNvSpPr>
          <p:nvPr/>
        </p:nvSpPr>
        <p:spPr bwMode="auto">
          <a:xfrm>
            <a:off x="5435600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7" name="Line 12"/>
          <p:cNvSpPr>
            <a:spLocks noChangeShapeType="1"/>
          </p:cNvSpPr>
          <p:nvPr/>
        </p:nvSpPr>
        <p:spPr bwMode="auto">
          <a:xfrm>
            <a:off x="6372225" y="5445125"/>
            <a:ext cx="0" cy="288925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14"/>
          <p:cNvSpPr>
            <a:spLocks noChangeShapeType="1"/>
          </p:cNvSpPr>
          <p:nvPr/>
        </p:nvSpPr>
        <p:spPr bwMode="auto">
          <a:xfrm>
            <a:off x="1187450" y="4581525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9" name="Line 15"/>
          <p:cNvSpPr>
            <a:spLocks noChangeShapeType="1"/>
          </p:cNvSpPr>
          <p:nvPr/>
        </p:nvSpPr>
        <p:spPr bwMode="auto">
          <a:xfrm>
            <a:off x="1187450" y="3644900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0" name="Line 16"/>
          <p:cNvSpPr>
            <a:spLocks noChangeShapeType="1"/>
          </p:cNvSpPr>
          <p:nvPr/>
        </p:nvSpPr>
        <p:spPr bwMode="auto">
          <a:xfrm>
            <a:off x="1187450" y="2636838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1" name="Line 17"/>
          <p:cNvSpPr>
            <a:spLocks noChangeShapeType="1"/>
          </p:cNvSpPr>
          <p:nvPr/>
        </p:nvSpPr>
        <p:spPr bwMode="auto">
          <a:xfrm>
            <a:off x="1187450" y="1700213"/>
            <a:ext cx="28892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2" name="Line 18"/>
          <p:cNvSpPr>
            <a:spLocks noChangeShapeType="1"/>
          </p:cNvSpPr>
          <p:nvPr/>
        </p:nvSpPr>
        <p:spPr bwMode="auto">
          <a:xfrm>
            <a:off x="1116013" y="765175"/>
            <a:ext cx="503237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3" name="Text Box 21"/>
          <p:cNvSpPr txBox="1">
            <a:spLocks noChangeArrowheads="1"/>
          </p:cNvSpPr>
          <p:nvPr/>
        </p:nvSpPr>
        <p:spPr bwMode="auto">
          <a:xfrm>
            <a:off x="2124075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</a:t>
            </a:r>
          </a:p>
        </p:txBody>
      </p:sp>
      <p:sp>
        <p:nvSpPr>
          <p:cNvPr id="16414" name="Text Box 22"/>
          <p:cNvSpPr txBox="1">
            <a:spLocks noChangeArrowheads="1"/>
          </p:cNvSpPr>
          <p:nvPr/>
        </p:nvSpPr>
        <p:spPr bwMode="auto">
          <a:xfrm>
            <a:off x="3059113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</a:t>
            </a:r>
          </a:p>
        </p:txBody>
      </p:sp>
      <p:sp>
        <p:nvSpPr>
          <p:cNvPr id="16415" name="Text Box 23"/>
          <p:cNvSpPr txBox="1">
            <a:spLocks noChangeArrowheads="1"/>
          </p:cNvSpPr>
          <p:nvPr/>
        </p:nvSpPr>
        <p:spPr bwMode="auto">
          <a:xfrm>
            <a:off x="4140200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60</a:t>
            </a:r>
          </a:p>
        </p:txBody>
      </p:sp>
      <p:sp>
        <p:nvSpPr>
          <p:cNvPr id="16416" name="Text Box 24"/>
          <p:cNvSpPr txBox="1">
            <a:spLocks noChangeArrowheads="1"/>
          </p:cNvSpPr>
          <p:nvPr/>
        </p:nvSpPr>
        <p:spPr bwMode="auto">
          <a:xfrm>
            <a:off x="5219700" y="573405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80</a:t>
            </a:r>
          </a:p>
        </p:txBody>
      </p:sp>
      <p:sp>
        <p:nvSpPr>
          <p:cNvPr id="16417" name="Text Box 25"/>
          <p:cNvSpPr txBox="1">
            <a:spLocks noChangeArrowheads="1"/>
          </p:cNvSpPr>
          <p:nvPr/>
        </p:nvSpPr>
        <p:spPr bwMode="auto">
          <a:xfrm>
            <a:off x="6084888" y="5734050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100</a:t>
            </a:r>
          </a:p>
        </p:txBody>
      </p:sp>
      <p:sp>
        <p:nvSpPr>
          <p:cNvPr id="16418" name="Text Box 26"/>
          <p:cNvSpPr txBox="1">
            <a:spLocks noChangeArrowheads="1"/>
          </p:cNvSpPr>
          <p:nvPr/>
        </p:nvSpPr>
        <p:spPr bwMode="auto">
          <a:xfrm>
            <a:off x="6877050" y="5084763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%</a:t>
            </a:r>
          </a:p>
        </p:txBody>
      </p:sp>
      <p:sp>
        <p:nvSpPr>
          <p:cNvPr id="16419" name="Text Box 27"/>
          <p:cNvSpPr txBox="1">
            <a:spLocks noChangeArrowheads="1"/>
          </p:cNvSpPr>
          <p:nvPr/>
        </p:nvSpPr>
        <p:spPr bwMode="auto">
          <a:xfrm>
            <a:off x="539750" y="549275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100</a:t>
            </a:r>
          </a:p>
        </p:txBody>
      </p:sp>
      <p:sp>
        <p:nvSpPr>
          <p:cNvPr id="16420" name="Text Box 28"/>
          <p:cNvSpPr txBox="1">
            <a:spLocks noChangeArrowheads="1"/>
          </p:cNvSpPr>
          <p:nvPr/>
        </p:nvSpPr>
        <p:spPr bwMode="auto">
          <a:xfrm rot="-5400000">
            <a:off x="-1413669" y="2826544"/>
            <a:ext cx="3529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Процент от совокупного общественного дохода</a:t>
            </a:r>
          </a:p>
        </p:txBody>
      </p:sp>
      <p:sp>
        <p:nvSpPr>
          <p:cNvPr id="16421" name="Text Box 29"/>
          <p:cNvSpPr txBox="1">
            <a:spLocks noChangeArrowheads="1"/>
          </p:cNvSpPr>
          <p:nvPr/>
        </p:nvSpPr>
        <p:spPr bwMode="auto">
          <a:xfrm>
            <a:off x="2771775" y="6165850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Процент семей в обществе</a:t>
            </a:r>
          </a:p>
        </p:txBody>
      </p:sp>
      <p:sp>
        <p:nvSpPr>
          <p:cNvPr id="16422" name="Text Box 30"/>
          <p:cNvSpPr txBox="1">
            <a:spLocks noChangeArrowheads="1"/>
          </p:cNvSpPr>
          <p:nvPr/>
        </p:nvSpPr>
        <p:spPr bwMode="auto">
          <a:xfrm>
            <a:off x="971550" y="54451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0</a:t>
            </a:r>
          </a:p>
        </p:txBody>
      </p:sp>
      <p:sp>
        <p:nvSpPr>
          <p:cNvPr id="16423" name="Line 33"/>
          <p:cNvSpPr>
            <a:spLocks noChangeShapeType="1"/>
          </p:cNvSpPr>
          <p:nvPr/>
        </p:nvSpPr>
        <p:spPr bwMode="auto">
          <a:xfrm flipV="1">
            <a:off x="4356100" y="3500438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4" name="Text Box 35"/>
          <p:cNvSpPr txBox="1">
            <a:spLocks noChangeArrowheads="1"/>
          </p:cNvSpPr>
          <p:nvPr/>
        </p:nvSpPr>
        <p:spPr bwMode="auto">
          <a:xfrm>
            <a:off x="755650" y="3500438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</a:t>
            </a:r>
          </a:p>
        </p:txBody>
      </p:sp>
      <p:sp>
        <p:nvSpPr>
          <p:cNvPr id="16425" name="Text Box 36"/>
          <p:cNvSpPr txBox="1">
            <a:spLocks noChangeArrowheads="1"/>
          </p:cNvSpPr>
          <p:nvPr/>
        </p:nvSpPr>
        <p:spPr bwMode="auto">
          <a:xfrm>
            <a:off x="755650" y="4365625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</a:t>
            </a:r>
          </a:p>
        </p:txBody>
      </p:sp>
      <p:sp>
        <p:nvSpPr>
          <p:cNvPr id="16426" name="Text Box 37"/>
          <p:cNvSpPr txBox="1">
            <a:spLocks noChangeArrowheads="1"/>
          </p:cNvSpPr>
          <p:nvPr/>
        </p:nvSpPr>
        <p:spPr bwMode="auto">
          <a:xfrm>
            <a:off x="755650" y="2420938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60</a:t>
            </a:r>
          </a:p>
        </p:txBody>
      </p:sp>
      <p:sp>
        <p:nvSpPr>
          <p:cNvPr id="16427" name="Text Box 38"/>
          <p:cNvSpPr txBox="1">
            <a:spLocks noChangeArrowheads="1"/>
          </p:cNvSpPr>
          <p:nvPr/>
        </p:nvSpPr>
        <p:spPr bwMode="auto">
          <a:xfrm>
            <a:off x="755650" y="1484313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80</a:t>
            </a:r>
          </a:p>
        </p:txBody>
      </p:sp>
      <p:sp>
        <p:nvSpPr>
          <p:cNvPr id="16428" name="Line 41"/>
          <p:cNvSpPr>
            <a:spLocks noChangeShapeType="1"/>
          </p:cNvSpPr>
          <p:nvPr/>
        </p:nvSpPr>
        <p:spPr bwMode="auto">
          <a:xfrm>
            <a:off x="1331913" y="51577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9" name="Line 42"/>
          <p:cNvSpPr>
            <a:spLocks noChangeShapeType="1"/>
          </p:cNvSpPr>
          <p:nvPr/>
        </p:nvSpPr>
        <p:spPr bwMode="auto">
          <a:xfrm>
            <a:off x="1331913" y="48688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0" name="Line 43"/>
          <p:cNvSpPr>
            <a:spLocks noChangeShapeType="1"/>
          </p:cNvSpPr>
          <p:nvPr/>
        </p:nvSpPr>
        <p:spPr bwMode="auto">
          <a:xfrm>
            <a:off x="1331913" y="42211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1" name="Line 44"/>
          <p:cNvSpPr>
            <a:spLocks noChangeShapeType="1"/>
          </p:cNvSpPr>
          <p:nvPr/>
        </p:nvSpPr>
        <p:spPr bwMode="auto">
          <a:xfrm>
            <a:off x="1331913" y="3933825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2" name="Line 45"/>
          <p:cNvSpPr>
            <a:spLocks noChangeShapeType="1"/>
          </p:cNvSpPr>
          <p:nvPr/>
        </p:nvSpPr>
        <p:spPr bwMode="auto">
          <a:xfrm>
            <a:off x="1331913" y="53006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3" name="Line 46"/>
          <p:cNvSpPr>
            <a:spLocks noChangeShapeType="1"/>
          </p:cNvSpPr>
          <p:nvPr/>
        </p:nvSpPr>
        <p:spPr bwMode="auto">
          <a:xfrm>
            <a:off x="1331913" y="3500438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4" name="Line 47"/>
          <p:cNvSpPr>
            <a:spLocks noChangeShapeType="1"/>
          </p:cNvSpPr>
          <p:nvPr/>
        </p:nvSpPr>
        <p:spPr bwMode="auto">
          <a:xfrm>
            <a:off x="1331913" y="2924175"/>
            <a:ext cx="41036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5" name="Line 48"/>
          <p:cNvSpPr>
            <a:spLocks noChangeShapeType="1"/>
          </p:cNvSpPr>
          <p:nvPr/>
        </p:nvSpPr>
        <p:spPr bwMode="auto">
          <a:xfrm>
            <a:off x="1331913" y="2420938"/>
            <a:ext cx="41036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36" name="Picture 50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5229225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7" name="Picture 52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797425"/>
            <a:ext cx="14446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8" name="Picture 54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860800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9" name="Picture 56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852738"/>
            <a:ext cx="14446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0" name="Picture 57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349500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1" name="Line 58"/>
          <p:cNvSpPr>
            <a:spLocks noChangeShapeType="1"/>
          </p:cNvSpPr>
          <p:nvPr/>
        </p:nvSpPr>
        <p:spPr bwMode="auto">
          <a:xfrm flipV="1">
            <a:off x="1331913" y="5157788"/>
            <a:ext cx="936625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2" name="Line 59"/>
          <p:cNvSpPr>
            <a:spLocks noChangeShapeType="1"/>
          </p:cNvSpPr>
          <p:nvPr/>
        </p:nvSpPr>
        <p:spPr bwMode="auto">
          <a:xfrm flipV="1">
            <a:off x="2339975" y="4221163"/>
            <a:ext cx="1008063" cy="863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43" name="Picture 51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5084763"/>
            <a:ext cx="14446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4" name="Line 61"/>
          <p:cNvSpPr>
            <a:spLocks noChangeShapeType="1"/>
          </p:cNvSpPr>
          <p:nvPr/>
        </p:nvSpPr>
        <p:spPr bwMode="auto">
          <a:xfrm flipV="1">
            <a:off x="3348038" y="3500438"/>
            <a:ext cx="936625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445" name="Picture 53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149725"/>
            <a:ext cx="14446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6" name="Picture 64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692150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7" name="Picture 55" descr="image90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429000"/>
            <a:ext cx="1444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8" name="Text Box 70"/>
          <p:cNvSpPr txBox="1">
            <a:spLocks noChangeArrowheads="1"/>
          </p:cNvSpPr>
          <p:nvPr/>
        </p:nvSpPr>
        <p:spPr bwMode="auto">
          <a:xfrm>
            <a:off x="900113" y="51577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5,8</a:t>
            </a:r>
          </a:p>
        </p:txBody>
      </p:sp>
      <p:sp>
        <p:nvSpPr>
          <p:cNvPr id="16449" name="Text Box 71"/>
          <p:cNvSpPr txBox="1">
            <a:spLocks noChangeArrowheads="1"/>
          </p:cNvSpPr>
          <p:nvPr/>
        </p:nvSpPr>
        <p:spPr bwMode="auto">
          <a:xfrm>
            <a:off x="900113" y="4941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9,4</a:t>
            </a:r>
          </a:p>
        </p:txBody>
      </p:sp>
      <p:sp>
        <p:nvSpPr>
          <p:cNvPr id="16450" name="Text Box 72"/>
          <p:cNvSpPr txBox="1">
            <a:spLocks noChangeArrowheads="1"/>
          </p:cNvSpPr>
          <p:nvPr/>
        </p:nvSpPr>
        <p:spPr bwMode="auto">
          <a:xfrm>
            <a:off x="827088" y="4652963"/>
            <a:ext cx="649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16,2</a:t>
            </a:r>
          </a:p>
        </p:txBody>
      </p:sp>
      <p:sp>
        <p:nvSpPr>
          <p:cNvPr id="16451" name="Text Box 73"/>
          <p:cNvSpPr txBox="1">
            <a:spLocks noChangeArrowheads="1"/>
          </p:cNvSpPr>
          <p:nvPr/>
        </p:nvSpPr>
        <p:spPr bwMode="auto">
          <a:xfrm>
            <a:off x="755650" y="4005263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23,4</a:t>
            </a:r>
          </a:p>
        </p:txBody>
      </p:sp>
      <p:sp>
        <p:nvSpPr>
          <p:cNvPr id="16452" name="Text Box 74"/>
          <p:cNvSpPr txBox="1">
            <a:spLocks noChangeArrowheads="1"/>
          </p:cNvSpPr>
          <p:nvPr/>
        </p:nvSpPr>
        <p:spPr bwMode="auto">
          <a:xfrm>
            <a:off x="755650" y="3716338"/>
            <a:ext cx="649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31,4</a:t>
            </a:r>
          </a:p>
        </p:txBody>
      </p:sp>
      <p:sp>
        <p:nvSpPr>
          <p:cNvPr id="16453" name="Text Box 75"/>
          <p:cNvSpPr txBox="1">
            <a:spLocks noChangeArrowheads="1"/>
          </p:cNvSpPr>
          <p:nvPr/>
        </p:nvSpPr>
        <p:spPr bwMode="auto">
          <a:xfrm>
            <a:off x="827088" y="3284538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41,3</a:t>
            </a:r>
          </a:p>
        </p:txBody>
      </p:sp>
      <p:sp>
        <p:nvSpPr>
          <p:cNvPr id="16454" name="Text Box 76"/>
          <p:cNvSpPr txBox="1">
            <a:spLocks noChangeArrowheads="1"/>
          </p:cNvSpPr>
          <p:nvPr/>
        </p:nvSpPr>
        <p:spPr bwMode="auto">
          <a:xfrm>
            <a:off x="827088" y="2781300"/>
            <a:ext cx="649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53,6</a:t>
            </a:r>
          </a:p>
        </p:txBody>
      </p:sp>
      <p:sp>
        <p:nvSpPr>
          <p:cNvPr id="16455" name="Text Box 77"/>
          <p:cNvSpPr txBox="1">
            <a:spLocks noChangeArrowheads="1"/>
          </p:cNvSpPr>
          <p:nvPr/>
        </p:nvSpPr>
        <p:spPr bwMode="auto">
          <a:xfrm>
            <a:off x="755650" y="2205038"/>
            <a:ext cx="649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64,1</a:t>
            </a:r>
          </a:p>
        </p:txBody>
      </p:sp>
      <p:sp>
        <p:nvSpPr>
          <p:cNvPr id="16456" name="Text Box 78"/>
          <p:cNvSpPr txBox="1">
            <a:spLocks noChangeArrowheads="1"/>
          </p:cNvSpPr>
          <p:nvPr/>
        </p:nvSpPr>
        <p:spPr bwMode="auto">
          <a:xfrm rot="-2536613">
            <a:off x="1763713" y="2492375"/>
            <a:ext cx="4392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Прямая абсолютного равенства</a:t>
            </a:r>
          </a:p>
        </p:txBody>
      </p:sp>
      <p:sp>
        <p:nvSpPr>
          <p:cNvPr id="16457" name="Text Box 79"/>
          <p:cNvSpPr txBox="1">
            <a:spLocks noChangeArrowheads="1"/>
          </p:cNvSpPr>
          <p:nvPr/>
        </p:nvSpPr>
        <p:spPr bwMode="auto">
          <a:xfrm rot="-2564115">
            <a:off x="4140200" y="2492375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2000 </a:t>
            </a:r>
            <a:r>
              <a:rPr lang="ru-RU" sz="2000" b="1" dirty="0"/>
              <a:t>год</a:t>
            </a:r>
          </a:p>
        </p:txBody>
      </p:sp>
      <p:sp>
        <p:nvSpPr>
          <p:cNvPr id="16458" name="Text Box 80"/>
          <p:cNvSpPr txBox="1">
            <a:spLocks noChangeArrowheads="1"/>
          </p:cNvSpPr>
          <p:nvPr/>
        </p:nvSpPr>
        <p:spPr bwMode="auto">
          <a:xfrm rot="-2564115">
            <a:off x="4427538" y="2781300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2010 </a:t>
            </a:r>
            <a:r>
              <a:rPr lang="ru-RU" sz="2000" b="1" dirty="0"/>
              <a:t>год</a:t>
            </a:r>
          </a:p>
        </p:txBody>
      </p:sp>
      <p:sp>
        <p:nvSpPr>
          <p:cNvPr id="16459" name="Text Box 81"/>
          <p:cNvSpPr txBox="1">
            <a:spLocks noChangeArrowheads="1"/>
          </p:cNvSpPr>
          <p:nvPr/>
        </p:nvSpPr>
        <p:spPr bwMode="auto">
          <a:xfrm>
            <a:off x="6335713" y="2781300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Кривые Лоренца</a:t>
            </a:r>
          </a:p>
        </p:txBody>
      </p:sp>
      <p:sp>
        <p:nvSpPr>
          <p:cNvPr id="16460" name="Line 82"/>
          <p:cNvSpPr>
            <a:spLocks noChangeShapeType="1"/>
          </p:cNvSpPr>
          <p:nvPr/>
        </p:nvSpPr>
        <p:spPr bwMode="auto">
          <a:xfrm flipH="1" flipV="1">
            <a:off x="5651500" y="2060575"/>
            <a:ext cx="720725" cy="93662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61" name="Line 83"/>
          <p:cNvSpPr>
            <a:spLocks noChangeShapeType="1"/>
          </p:cNvSpPr>
          <p:nvPr/>
        </p:nvSpPr>
        <p:spPr bwMode="auto">
          <a:xfrm flipH="1" flipV="1">
            <a:off x="5580063" y="2636838"/>
            <a:ext cx="792162" cy="36036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57158" y="428605"/>
            <a:ext cx="85693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i="1" dirty="0">
                <a:latin typeface="Bookman Old Style" pitchFamily="18" charset="0"/>
              </a:rPr>
              <a:t>Право наследования и тот факт, что «богатство порождает богатство», </a:t>
            </a:r>
            <a:r>
              <a:rPr lang="ru-RU" sz="2400" b="1" i="1" dirty="0" smtClean="0">
                <a:latin typeface="Bookman Old Style" pitchFamily="18" charset="0"/>
              </a:rPr>
              <a:t>увеличивает неравенство </a:t>
            </a:r>
            <a:r>
              <a:rPr lang="ru-RU" sz="2400" b="1" i="1" dirty="0">
                <a:latin typeface="Bookman Old Style" pitchFamily="18" charset="0"/>
              </a:rPr>
              <a:t>доходов. Как вы думаете, не лучше ли ввести закон, запрещающий передачу по наследству имущества, стоимость которого превышает установленную величину?</a:t>
            </a:r>
            <a:r>
              <a:rPr lang="ru-RU" sz="2400" b="1" dirty="0"/>
              <a:t>   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</a:t>
            </a:r>
            <a:r>
              <a:rPr lang="ru-RU" sz="2400" b="1" dirty="0" smtClean="0"/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429132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b="1" i="1" dirty="0" smtClean="0">
                <a:latin typeface="Bookman Old Style" pitchFamily="18" charset="0"/>
              </a:rPr>
              <a:t>2. «Если всех людей наделить одинаковыми доходами, это вызовет неодинаковые чувства радости и удовлетворения». Объясните это утверждение.   </a:t>
            </a:r>
            <a:r>
              <a:rPr lang="ru-RU" sz="2400" b="1" dirty="0" smtClean="0">
                <a:latin typeface="Bookman Old Style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2400" b="1" dirty="0" smtClean="0">
                <a:latin typeface="Bookman Old Style" pitchFamily="18" charset="0"/>
              </a:rPr>
              <a:t>)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734050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333375"/>
            <a:ext cx="8640763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</a:t>
            </a:r>
            <a:r>
              <a:rPr lang="ru-RU" sz="2400" b="1"/>
              <a:t>Введение такого закона было бы поначалу встречено многими людьми с восторгом. Это привело бы к сглаживанию различий в уровнях благосостояния и снижению социальной напряженности.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    Но нельзя забывать, что мотив накопления богатства для детей и внуков – важнейший стимул активизации трудовых усилий людей и сохранения ими части доходов в виде сбережений.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    Поэтому возведение барьеров на пути наследования имущества ослабит мотивацию людей к труду и сбережению доходов, раз их все равно нельзя будет передать детям.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734050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23850" y="333375"/>
            <a:ext cx="8424863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    Такая ситуация вызовет чувство радости у тех людей, которые не могут получать высокие доходы: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="1" dirty="0"/>
              <a:t>пенсионеры;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="1" dirty="0"/>
              <a:t>люди, не обладающие богатством, талантами, образованием;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="1" dirty="0"/>
              <a:t>не любящие трудиться.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     Талантливый музыкант, кинозвезда, выдающийся шахматист, крупный ученый, уникальный хирург или удачливый предприниматель не испытают чувства радости от введения принципа абсолютного равенства.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57158" y="1214422"/>
            <a:ext cx="8358246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вы не думаете о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будущем,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 вас его не будет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Джон Голсуорси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13"/>
          <p:cNvSpPr>
            <a:spLocks noChangeArrowheads="1" noChangeShapeType="1" noTextEdit="1"/>
          </p:cNvSpPr>
          <p:nvPr/>
        </p:nvSpPr>
        <p:spPr bwMode="auto">
          <a:xfrm>
            <a:off x="357158" y="2786058"/>
            <a:ext cx="8278814" cy="13700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НЕРАВЕНСТВО   ДОХОДОВ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0826" y="357166"/>
            <a:ext cx="2419352" cy="476250"/>
          </a:xfrm>
        </p:spPr>
        <p:txBody>
          <a:bodyPr/>
          <a:lstStyle/>
          <a:p>
            <a:pPr>
              <a:defRPr/>
            </a:pPr>
            <a:fld id="{FB574462-2018-462F-AA7B-3D39A2A060CA}" type="datetime1">
              <a:rPr lang="ru-RU" sz="2800" b="1" smtClean="0">
                <a:solidFill>
                  <a:srgbClr val="990099"/>
                </a:solidFill>
                <a:latin typeface="Bookman Old Style" pitchFamily="18" charset="0"/>
              </a:rPr>
              <a:pPr>
                <a:defRPr/>
              </a:pPr>
              <a:t>09.04.2012</a:t>
            </a:fld>
            <a:endParaRPr lang="ru-RU" sz="2800" b="1" dirty="0">
              <a:solidFill>
                <a:srgbClr val="990099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428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ТЕМА УРОКА:</a:t>
            </a:r>
            <a:endParaRPr lang="ru-RU" sz="4800" b="1" kern="10" dirty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64294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Bookman Old Style" pitchFamily="18" charset="0"/>
              </a:rPr>
              <a:t>сегодня я узнал…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было интересно…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было трудно…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выполнял задания…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понял, что…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теперь я могу…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почувствовал, что…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приобрел…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научился…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у меня получилось 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я смог…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меня удивило…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урок дал мне для жизни…</a:t>
            </a:r>
          </a:p>
          <a:p>
            <a:r>
              <a:rPr lang="ru-RU" sz="2800" i="1" dirty="0" smtClean="0">
                <a:latin typeface="Bookman Old Style" pitchFamily="18" charset="0"/>
              </a:rPr>
              <a:t>мне захотелось…</a:t>
            </a:r>
            <a:endParaRPr lang="ru-RU" sz="2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250824" y="260350"/>
            <a:ext cx="8607455" cy="10255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10001">
                      <a:srgbClr val="000040"/>
                    </a:gs>
                    <a:gs pos="25000">
                      <a:srgbClr val="400040"/>
                    </a:gs>
                    <a:gs pos="37500">
                      <a:srgbClr val="8F0040"/>
                    </a:gs>
                    <a:gs pos="45000">
                      <a:srgbClr val="F27300"/>
                    </a:gs>
                    <a:gs pos="50000">
                      <a:srgbClr val="FFBF00"/>
                    </a:gs>
                    <a:gs pos="55000">
                      <a:srgbClr val="F27300"/>
                    </a:gs>
                    <a:gs pos="62500">
                      <a:srgbClr val="8F0040"/>
                    </a:gs>
                    <a:gs pos="75000">
                      <a:srgbClr val="400040"/>
                    </a:gs>
                    <a:gs pos="89999">
                      <a:srgbClr val="000040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Домашнее задание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2214554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Сочинение-рассуждение на тему: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«Регулирование неравенства доходов государством»</a:t>
            </a:r>
            <a:endParaRPr lang="ru-RU" sz="36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Богатство</a:t>
            </a:r>
            <a:r>
              <a:rPr lang="ru-RU" sz="3200" dirty="0" smtClean="0">
                <a:latin typeface="Comic Sans MS" pitchFamily="66" charset="0"/>
              </a:rPr>
              <a:t> — изобилие у человека </a:t>
            </a:r>
          </a:p>
          <a:p>
            <a:pPr algn="ctr"/>
            <a:r>
              <a:rPr lang="ru-RU" sz="3200" dirty="0" smtClean="0">
                <a:latin typeface="Comic Sans MS" pitchFamily="66" charset="0"/>
              </a:rPr>
              <a:t>или общества материальных и нематериальных ценностей, таких, </a:t>
            </a:r>
          </a:p>
          <a:p>
            <a:pPr algn="ctr"/>
            <a:r>
              <a:rPr lang="ru-RU" sz="3200" dirty="0" smtClean="0">
                <a:latin typeface="Comic Sans MS" pitchFamily="66" charset="0"/>
              </a:rPr>
              <a:t>как деньги, средства производства, недвижимость или личное имущество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876"/>
            <a:ext cx="82153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Бедность</a:t>
            </a:r>
            <a:r>
              <a:rPr lang="ru-RU" sz="3200" dirty="0" smtClean="0">
                <a:latin typeface="Comic Sans MS" pitchFamily="66" charset="0"/>
              </a:rPr>
              <a:t> - уровень жизни людей, </a:t>
            </a:r>
          </a:p>
          <a:p>
            <a:pPr algn="ctr"/>
            <a:r>
              <a:rPr lang="ru-RU" sz="3200" dirty="0" smtClean="0">
                <a:latin typeface="Comic Sans MS" pitchFamily="66" charset="0"/>
              </a:rPr>
              <a:t>при котором их доходы не позволяют покрывать расходы на удовлетворение даже самых основных потребностей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13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8064500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428596" y="1643050"/>
            <a:ext cx="8358246" cy="35052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Причины </a:t>
            </a:r>
            <a:endParaRPr lang="ru-RU" sz="3600" b="1" kern="10" dirty="0" smtClean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  <a:p>
            <a:pPr algn="ctr"/>
            <a:r>
              <a:rPr lang="ru-RU" sz="36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неравенства </a:t>
            </a:r>
          </a:p>
          <a:p>
            <a:pPr algn="ctr"/>
            <a:r>
              <a:rPr lang="ru-RU" sz="36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доходов</a:t>
            </a:r>
            <a:endParaRPr lang="ru-RU" sz="3600" b="1" kern="10" dirty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500034" y="142852"/>
            <a:ext cx="8143932" cy="17192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Причины </a:t>
            </a:r>
            <a:endParaRPr lang="ru-RU" sz="3600" b="1" kern="10" dirty="0" smtClean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  <a:p>
            <a:pPr algn="ctr"/>
            <a:r>
              <a:rPr lang="ru-RU" sz="36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mic Sans MS" pitchFamily="66" charset="0"/>
                <a:cs typeface="Arial"/>
              </a:rPr>
              <a:t>неравенства доходов</a:t>
            </a:r>
            <a:endParaRPr lang="ru-RU" sz="3600" b="1" kern="10" dirty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mic Sans MS" pitchFamily="66" charset="0"/>
              <a:cs typeface="Arial"/>
            </a:endParaRPr>
          </a:p>
        </p:txBody>
      </p:sp>
      <p:sp>
        <p:nvSpPr>
          <p:cNvPr id="88069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357290" y="2500306"/>
            <a:ext cx="4608513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 smtClean="0"/>
              <a:t>Наследственные причины</a:t>
            </a:r>
            <a:endParaRPr lang="ru-RU" sz="2400" b="1" dirty="0"/>
          </a:p>
        </p:txBody>
      </p:sp>
      <p:sp>
        <p:nvSpPr>
          <p:cNvPr id="88071" name="Text 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00298" y="4714884"/>
            <a:ext cx="4071966" cy="46166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/>
              <a:t>Человеческий капитал</a:t>
            </a:r>
            <a:endParaRPr lang="ru-RU" sz="2400" b="1" dirty="0"/>
          </a:p>
        </p:txBody>
      </p:sp>
      <p:sp>
        <p:nvSpPr>
          <p:cNvPr id="88072" name="Text Box 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428992" y="5786454"/>
            <a:ext cx="3457575" cy="48577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/>
              <a:t>Удача и несчастья</a:t>
            </a:r>
          </a:p>
        </p:txBody>
      </p:sp>
      <p:sp>
        <p:nvSpPr>
          <p:cNvPr id="88073" name="Text Box 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714480" y="3643314"/>
            <a:ext cx="4535487" cy="485775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/>
              <a:t>Имущественные различия</a:t>
            </a:r>
          </a:p>
        </p:txBody>
      </p:sp>
      <p:pic>
        <p:nvPicPr>
          <p:cNvPr id="88074" name="Picture 10" descr="shar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500306"/>
            <a:ext cx="574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11" descr="shar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643314"/>
            <a:ext cx="574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6" name="Picture 12" descr="shar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714884"/>
            <a:ext cx="574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7" name="Picture 13" descr="shar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5786454"/>
            <a:ext cx="574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  <p:bldP spid="88072" grpId="0" animBg="1"/>
      <p:bldP spid="880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357430"/>
            <a:ext cx="82397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интеллектуальные способности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ru-RU" sz="3200" b="1" i="1" dirty="0" smtClean="0"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наличие одаренности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715272" y="5643578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715272" y="5643578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1000108"/>
            <a:ext cx="85011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"физическое" богатство -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земля, дом или квартира, автомобиль, бытовая техника, мебель, произведения искусства и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драгоценности,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другие потребительские блага;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финансовое богатство -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акции, облигации, банковские депозиты, наличные деньги, чеки, векселя и т. п.;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715272" y="5643578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142984"/>
            <a:ext cx="87868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профессиональные качества, образование и опыт (приобретаются в процессе жизнедеятельности)</a:t>
            </a:r>
          </a:p>
          <a:p>
            <a:pPr>
              <a:buFont typeface="Wingdings" pitchFamily="2" charset="2"/>
              <a:buChar char="ü"/>
            </a:pPr>
            <a:endParaRPr lang="ru-RU" sz="2800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талант, память, реакция, физическая сила (полученные от природы)</a:t>
            </a:r>
          </a:p>
          <a:p>
            <a:endParaRPr lang="ru-RU" sz="2800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трудовые усилия работников, их заинтересованность в труде</a:t>
            </a:r>
            <a:endParaRPr lang="ru-RU" sz="28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715272" y="5643578"/>
            <a:ext cx="792163" cy="863600"/>
          </a:xfrm>
          <a:prstGeom prst="actionButtonHome">
            <a:avLst/>
          </a:prstGeom>
          <a:gradFill rotWithShape="1">
            <a:gsLst>
              <a:gs pos="0">
                <a:srgbClr val="990099"/>
              </a:gs>
              <a:gs pos="50000">
                <a:schemeClr val="bg1"/>
              </a:gs>
              <a:gs pos="100000">
                <a:srgbClr val="990099"/>
              </a:gs>
            </a:gsLst>
            <a:lin ang="5400000" scaled="1"/>
          </a:gra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500174"/>
            <a:ext cx="47149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удача </a:t>
            </a:r>
          </a:p>
          <a:p>
            <a:endParaRPr lang="ru-RU" sz="2800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связи </a:t>
            </a:r>
          </a:p>
          <a:p>
            <a:endParaRPr lang="ru-RU" sz="2800" b="1" i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несчастья</a:t>
            </a:r>
          </a:p>
          <a:p>
            <a:r>
              <a:rPr lang="ru-RU" sz="2800" b="1" i="1" dirty="0" smtClean="0">
                <a:latin typeface="Bookman Old Style" pitchFamily="18" charset="0"/>
              </a:rPr>
              <a:t>  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latin typeface="Bookman Old Style" pitchFamily="18" charset="0"/>
              </a:rPr>
              <a:t>везение</a:t>
            </a:r>
            <a:endParaRPr lang="ru-RU" sz="28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2330</TotalTime>
  <Words>751</Words>
  <Application>Microsoft PowerPoint</Application>
  <PresentationFormat>Экран (4:3)</PresentationFormat>
  <Paragraphs>234</Paragraphs>
  <Slides>21</Slides>
  <Notes>0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компьютерной графики</dc:title>
  <dc:creator/>
  <cp:lastModifiedBy>User</cp:lastModifiedBy>
  <cp:revision>134</cp:revision>
  <dcterms:created xsi:type="dcterms:W3CDTF">2004-04-22T02:28:27Z</dcterms:created>
  <dcterms:modified xsi:type="dcterms:W3CDTF">2012-04-09T15:37:33Z</dcterms:modified>
</cp:coreProperties>
</file>