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activeX/activeX4.xml" ContentType="application/vnd.ms-office.activeX+xml"/>
  <Override PartName="/ppt/activeX/activeX15.xml" ContentType="application/vnd.ms-office.activeX+xml"/>
  <Override PartName="/ppt/activeX/activeX17.xml" ContentType="application/vnd.ms-office.activeX+xml"/>
  <Override PartName="/ppt/activeX/activeX26.xml" ContentType="application/vnd.ms-office.activeX+xml"/>
  <Override PartName="/ppt/activeX/activeX35.xml" ContentType="application/vnd.ms-office.activeX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activeX/activeX13.xml" ContentType="application/vnd.ms-office.activeX+xml"/>
  <Override PartName="/ppt/activeX/activeX24.xml" ContentType="application/vnd.ms-office.activeX+xml"/>
  <Override PartName="/ppt/activeX/activeX33.xml" ContentType="application/vnd.ms-office.activeX+xml"/>
  <Override PartName="/ppt/activeX/activeX42.xml" ContentType="application/vnd.ms-office.activeX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activeX/activeX11.xml" ContentType="application/vnd.ms-office.activeX+xml"/>
  <Override PartName="/ppt/activeX/activeX22.xml" ContentType="application/vnd.ms-office.activeX+xml"/>
  <Override PartName="/ppt/activeX/activeX31.xml" ContentType="application/vnd.ms-office.activeX+xml"/>
  <Override PartName="/ppt/activeX/activeX40.xml" ContentType="application/vnd.ms-office.activeX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activeX/activeX20.xml" ContentType="application/vnd.ms-office.activeX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Default Extension="gif" ContentType="image/gif"/>
  <Override PartName="/ppt/activeX/activeX8.xml" ContentType="application/vnd.ms-office.activeX+xml"/>
  <Override PartName="/ppt/activeX/activeX9.xml" ContentType="application/vnd.ms-office.activeX+xml"/>
  <Override PartName="/ppt/activeX/activeX29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activeX/activeX6.xml" ContentType="application/vnd.ms-office.activeX+xml"/>
  <Override PartName="/ppt/activeX/activeX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activeX/activeX5.xml" ContentType="application/vnd.ms-office.activeX+xml"/>
  <Override PartName="/ppt/activeX/activeX16.xml" ContentType="application/vnd.ms-office.activeX+xml"/>
  <Override PartName="/ppt/activeX/activeX25.xml" ContentType="application/vnd.ms-office.activeX+xml"/>
  <Override PartName="/ppt/activeX/activeX34.xml" ContentType="application/vnd.ms-office.activeX+xml"/>
  <Default Extension="bin" ContentType="application/vnd.ms-office.vbaPro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activeX/activeX3.xml" ContentType="application/vnd.ms-office.activeX+xml"/>
  <Override PartName="/ppt/activeX/activeX14.xml" ContentType="application/vnd.ms-office.activeX+xml"/>
  <Override PartName="/ppt/activeX/activeX23.xml" ContentType="application/vnd.ms-office.activeX+xml"/>
  <Override PartName="/ppt/activeX/activeX32.xml" ContentType="application/vnd.ms-office.activeX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activeX/activeX1.xml" ContentType="application/vnd.ms-office.activeX+xml"/>
  <Override PartName="/ppt/activeX/activeX12.xml" ContentType="application/vnd.ms-office.activeX+xml"/>
  <Override PartName="/ppt/activeX/activeX21.xml" ContentType="application/vnd.ms-office.activeX+xml"/>
  <Override PartName="/ppt/activeX/activeX30.xml" ContentType="application/vnd.ms-office.activeX+xml"/>
  <Override PartName="/ppt/activeX/activeX41.xml" ContentType="application/vnd.ms-office.activeX+xml"/>
  <Default Extension="jpeg" ContentType="image/jpeg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ppt/activeX/activeX10.xml" ContentType="application/vnd.ms-office.activeX+xml"/>
  <Override PartName="/docProps/app.xml" ContentType="application/vnd.openxmlformats-officedocument.extended-properties+xml"/>
  <Override PartName="/ppt/slides/slide11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7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-9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06/relationships/vbaProject" Target="vbaProject.bin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2147483650"/>
  <ax:ocxPr ax:name="Caption" ax:value="Выход"/>
  <ax:ocxPr ax:name="Size" ax:value="2990;1376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2147483650"/>
  <ax:ocxPr ax:name="Caption" ax:value="Пуск"/>
  <ax:ocxPr ax:name="Size" ax:value="3757;1376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1015040025"/>
  <ax:ocxPr ax:name="BackColor" ax:value="2147483665"/>
  <ax:ocxPr ax:name="Size" ax:value="2752;609"/>
  <ax:ocxPr ax:name="Value" ax:value="Баженов А.А."/>
  <ax:ocxPr ax:name="BorderColor" ax:value="2147483650"/>
  <ax:ocxPr ax:name="SpecialEffect" ax:value="0"/>
  <ax:ocxPr ax:name="FontName" ax:value="Calibri"/>
  <ax:ocxPr ax:name="FontEffects" ax:value="1073750016"/>
  <ax:ocxPr ax:name="FontHeight" ax:value="240"/>
  <ax:ocxPr ax:name="FontCharSet" ax:value="204"/>
  <ax:ocxPr ax:name="FontPitchAndFamily" ax:value="2"/>
</ax:ocx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2147483650"/>
  <ax:ocxPr ax:name="Caption" ax:value="Выход"/>
  <ax:ocxPr ax:name="Size" ax:value="2990;1376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2147483650"/>
  <ax:ocxPr ax:name="Caption" ax:value="Далее"/>
  <ax:ocxPr ax:name="Size" ax:value="3757;1376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1015040025"/>
  <ax:ocxPr ax:name="BackColor" ax:value="2147483665"/>
  <ax:ocxPr ax:name="Size" ax:value="2725;609"/>
  <ax:ocxPr ax:name="Value" ax:value="Баженов А.А."/>
  <ax:ocxPr ax:name="BorderColor" ax:value="2147483650"/>
  <ax:ocxPr ax:name="SpecialEffect" ax:value="0"/>
  <ax:ocxPr ax:name="FontName" ax:value="Calibri"/>
  <ax:ocxPr ax:name="FontEffects" ax:value="1073750016"/>
  <ax:ocxPr ax:name="FontHeight" ax:value="240"/>
  <ax:ocxPr ax:name="FontCharSet" ax:value="204"/>
  <ax:ocxPr ax:name="FontPitchAndFamily" ax:value="2"/>
</ax:ocx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3091499"/>
  <ax:ocxPr ax:name="Size" ax:value="1640;1535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3091499"/>
  <ax:ocxPr ax:name="Size" ax:value="1640;1535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3091499"/>
  <ax:ocxPr ax:name="Size" ax:value="1640;1535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3091499"/>
  <ax:ocxPr ax:name="Size" ax:value="1640;1535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2147483650"/>
  <ax:ocxPr ax:name="Caption" ax:value="Выход"/>
  <ax:ocxPr ax:name="Size" ax:value="2990;1376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2147483650"/>
  <ax:ocxPr ax:name="Caption" ax:value="Далее"/>
  <ax:ocxPr ax:name="Size" ax:value="3757;1376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1015040025"/>
  <ax:ocxPr ax:name="BackColor" ax:value="2147483665"/>
  <ax:ocxPr ax:name="Size" ax:value="2752;609"/>
  <ax:ocxPr ax:name="Value" ax:value="Баженов А.А."/>
  <ax:ocxPr ax:name="BorderColor" ax:value="2147483650"/>
  <ax:ocxPr ax:name="SpecialEffect" ax:value="0"/>
  <ax:ocxPr ax:name="FontName" ax:value="Calibri"/>
  <ax:ocxPr ax:name="FontEffects" ax:value="1073750016"/>
  <ax:ocxPr ax:name="FontHeight" ax:value="240"/>
  <ax:ocxPr ax:name="FontCharSet" ax:value="204"/>
  <ax:ocxPr ax:name="FontPitchAndFamily" ax:value="2"/>
</ax:ocx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3091499"/>
  <ax:ocxPr ax:name="Size" ax:value="1640;1535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3091499"/>
  <ax:ocxPr ax:name="Size" ax:value="1640;1535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3091499"/>
  <ax:ocxPr ax:name="Size" ax:value="1640;1535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3091499"/>
  <ax:ocxPr ax:name="Size" ax:value="1640;1535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2147483650"/>
  <ax:ocxPr ax:name="Caption" ax:value="Выход"/>
  <ax:ocxPr ax:name="Size" ax:value="2990;1376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2147483650"/>
  <ax:ocxPr ax:name="Caption" ax:value="Далее"/>
  <ax:ocxPr ax:name="Size" ax:value="3757;1376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1015040025"/>
  <ax:ocxPr ax:name="BackColor" ax:value="2147483665"/>
  <ax:ocxPr ax:name="Size" ax:value="2752;609"/>
  <ax:ocxPr ax:name="Value" ax:value="Баженов А.А."/>
  <ax:ocxPr ax:name="BorderColor" ax:value="2147483650"/>
  <ax:ocxPr ax:name="SpecialEffect" ax:value="0"/>
  <ax:ocxPr ax:name="FontName" ax:value="Calibri"/>
  <ax:ocxPr ax:name="FontEffects" ax:value="1073750016"/>
  <ax:ocxPr ax:name="FontHeight" ax:value="240"/>
  <ax:ocxPr ax:name="FontCharSet" ax:value="204"/>
  <ax:ocxPr ax:name="FontPitchAndFamily" ax:value="2"/>
</ax:ocx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3091499"/>
  <ax:ocxPr ax:name="Size" ax:value="1640;1535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3091499"/>
  <ax:ocxPr ax:name="Size" ax:value="1640;1535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3091499"/>
  <ax:ocxPr ax:name="Size" ax:value="1640;1535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3091499"/>
  <ax:ocxPr ax:name="Size" ax:value="1640;1535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2147483650"/>
  <ax:ocxPr ax:name="Caption" ax:value="Выход"/>
  <ax:ocxPr ax:name="Size" ax:value="2990;1376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2147483650"/>
  <ax:ocxPr ax:name="Caption" ax:value="Далее"/>
  <ax:ocxPr ax:name="Size" ax:value="3757;1376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1015040025"/>
  <ax:ocxPr ax:name="BackColor" ax:value="2147483665"/>
  <ax:ocxPr ax:name="Size" ax:value="2752;609"/>
  <ax:ocxPr ax:name="Value" ax:value="Баженов А.А."/>
  <ax:ocxPr ax:name="BorderColor" ax:value="2147483650"/>
  <ax:ocxPr ax:name="SpecialEffect" ax:value="0"/>
  <ax:ocxPr ax:name="FontName" ax:value="Calibri"/>
  <ax:ocxPr ax:name="FontEffects" ax:value="1073750016"/>
  <ax:ocxPr ax:name="FontHeight" ax:value="240"/>
  <ax:ocxPr ax:name="FontCharSet" ax:value="204"/>
  <ax:ocxPr ax:name="FontPitchAndFamily" ax:value="2"/>
</ax:ocx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3091499"/>
  <ax:ocxPr ax:name="Size" ax:value="1640;1535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3091499"/>
  <ax:ocxPr ax:name="Size" ax:value="1640;1535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3091499"/>
  <ax:ocxPr ax:name="Size" ax:value="1640;1535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3091499"/>
  <ax:ocxPr ax:name="Size" ax:value="1640;1535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1015040025"/>
  <ax:ocxPr ax:name="BackColor" ax:value="2147483665"/>
  <ax:ocxPr ax:name="Size" ax:value="2725;609"/>
  <ax:ocxPr ax:name="Value" ax:value="Баженов А.А."/>
  <ax:ocxPr ax:name="BorderColor" ax:value="2147483650"/>
  <ax:ocxPr ax:name="SpecialEffect" ax:value="0"/>
  <ax:ocxPr ax:name="FontName" ax:value="Calibri"/>
  <ax:ocxPr ax:name="FontEffects" ax:value="1073750016"/>
  <ax:ocxPr ax:name="FontHeight" ax:value="240"/>
  <ax:ocxPr ax:name="FontCharSet" ax:value="204"/>
  <ax:ocxPr ax:name="FontPitchAndFamily" ax:value="2"/>
</ax:ocx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2632256"/>
  <ax:ocxPr ax:name="Caption" ax:value="Количество правильных ответов"/>
  <ax:ocxPr ax:name="Size" ax:value="15558;2223"/>
  <ax:ocxPr ax:name="MousePointer" ax:value="1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747653145"/>
  <ax:ocxPr ax:name="BackColor" ax:value="8890755"/>
  <ax:ocxPr ax:name="Size" ax:value="3360;2143"/>
  <ax:ocxPr ax:name="Value" ax:value="2"/>
  <ax:ocxPr ax:name="FontName" ax:value="Calibri"/>
  <ax:ocxPr ax:name="FontEffects" ax:value="1073750016"/>
  <ax:ocxPr ax:name="FontHeight" ax:value="960"/>
  <ax:ocxPr ax:name="FontCharSet" ax:value="0"/>
  <ax:ocxPr ax:name="FontPitchAndFamily" ax:value="2"/>
</ax:ocx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2632256"/>
  <ax:ocxPr ax:name="Caption" ax:value="Количество ошибочных  ответов"/>
  <ax:ocxPr ax:name="Size" ax:value="15558;2223"/>
  <ax:ocxPr ax:name="MousePointer" ax:value="1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747653145"/>
  <ax:ocxPr ax:name="BackColor" ax:value="8890755"/>
  <ax:ocxPr ax:name="Size" ax:value="3360;2143"/>
  <ax:ocxPr ax:name="Value" ax:value="7"/>
  <ax:ocxPr ax:name="FontName" ax:value="Calibri"/>
  <ax:ocxPr ax:name="FontEffects" ax:value="1073750016"/>
  <ax:ocxPr ax:name="FontHeight" ax:value="960"/>
  <ax:ocxPr ax:name="FontCharSet" ax:value="0"/>
  <ax:ocxPr ax:name="FontPitchAndFamily" ax:value="2"/>
</ax:ocx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2632256"/>
  <ax:ocxPr ax:name="Caption" ax:value="Процент правильных ответов"/>
  <ax:ocxPr ax:name="Size" ax:value="15558;2223"/>
  <ax:ocxPr ax:name="MousePointer" ax:value="1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746604569"/>
  <ax:ocxPr ax:name="BackColor" ax:value="8890755"/>
  <ax:ocxPr ax:name="Size" ax:value="3360;2143"/>
  <ax:ocxPr ax:name="Value" ax:value="22,2222222222222"/>
  <ax:ocxPr ax:name="FontName" ax:value="Calibri"/>
  <ax:ocxPr ax:name="FontEffects" ax:value="1073750016"/>
  <ax:ocxPr ax:name="FontHeight" ax:value="960"/>
  <ax:ocxPr ax:name="FontCharSet" ax:value="0"/>
  <ax:ocxPr ax:name="FontPitchAndFamily" ax:value="2"/>
</ax:ocx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2632256"/>
  <ax:ocxPr ax:name="Caption" ax:value="Ваша оценка"/>
  <ax:ocxPr ax:name="Size" ax:value="15558;2223"/>
  <ax:ocxPr ax:name="MousePointer" ax:value="1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>
  <ax:ocxPr ax:name="VariousPropertyBits" ax:value="746604569"/>
  <ax:ocxPr ax:name="BackColor" ax:value="8890755"/>
  <ax:ocxPr ax:name="Size" ax:value="3360;2143"/>
  <ax:ocxPr ax:name="Value" ax:value="2"/>
  <ax:ocxPr ax:name="FontName" ax:value="Calibri"/>
  <ax:ocxPr ax:name="FontEffects" ax:value="1073750016"/>
  <ax:ocxPr ax:name="FontHeight" ax:value="960"/>
  <ax:ocxPr ax:name="FontCharSet" ax:value="0"/>
  <ax:ocxPr ax:name="FontPitchAndFamily" ax:value="2"/>
</ax:ocx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2632256"/>
  <ax:ocxPr ax:name="Caption" ax:value="Повторить"/>
  <ax:ocxPr ax:name="Size" ax:value="9499;2223"/>
  <ax:ocxPr ax:name="MousePointer" ax:value="1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>
  <ax:ocxPr ax:name="BackColor" ax:value="12632256"/>
  <ax:ocxPr ax:name="Caption" ax:value="Выход"/>
  <ax:ocxPr ax:name="Size" ax:value="9499;2223"/>
  <ax:ocxPr ax:name="MousePointer" ax:value="1"/>
  <ax:ocxPr ax:name="FontName" ax:value="Calibri"/>
  <ax:ocxPr ax:name="FontHeight" ax:value="480"/>
  <ax:ocxPr ax:name="FontCharSet" ax:value="204"/>
  <ax:ocxPr ax:name="FontPitchAndFamily" ax:value="2"/>
  <ax:ocxPr ax:name="ParagraphAlign" ax:value="3"/>
</ax:ocx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4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11" Type="http://schemas.openxmlformats.org/officeDocument/2006/relationships/image" Target="../media/image27.wmf"/><Relationship Id="rId5" Type="http://schemas.openxmlformats.org/officeDocument/2006/relationships/image" Target="../media/image21.wmf"/><Relationship Id="rId10" Type="http://schemas.openxmlformats.org/officeDocument/2006/relationships/image" Target="../media/image26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5" Type="http://schemas.openxmlformats.org/officeDocument/2006/relationships/control" Target="../activeX/activeX7.xml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5" Type="http://schemas.openxmlformats.org/officeDocument/2006/relationships/control" Target="../activeX/activeX14.xml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5" Type="http://schemas.openxmlformats.org/officeDocument/2006/relationships/control" Target="../activeX/activeX21.xml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5" Type="http://schemas.openxmlformats.org/officeDocument/2006/relationships/control" Target="../activeX/activeX28.xml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3" Type="http://schemas.openxmlformats.org/officeDocument/2006/relationships/control" Target="../activeX/activeX33.xml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2" Type="http://schemas.openxmlformats.org/officeDocument/2006/relationships/control" Target="../activeX/activeX32.xml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5" Type="http://schemas.openxmlformats.org/officeDocument/2006/relationships/control" Target="../activeX/activeX35.xml"/><Relationship Id="rId10" Type="http://schemas.openxmlformats.org/officeDocument/2006/relationships/control" Target="../activeX/activeX40.xml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p:control spid="7170" r:id="rId2" imgW="1076400" imgH="495360"/>
      <p:control spid="7171" r:id="rId3" imgW="1352520" imgH="495360"/>
      <p:control spid="7173" r:id="rId4" imgW="990720" imgH="2192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2050" r:id="rId2" imgW="1076400" imgH="495360"/>
      <p:control spid="2051" r:id="rId3" imgW="1352520" imgH="495360"/>
      <p:control spid="2053" r:id="rId4" imgW="981000" imgH="219240"/>
      <p:control spid="2054" r:id="rId5" imgW="590400" imgH="552600"/>
      <p:control spid="2055" r:id="rId6" imgW="590400" imgH="552600"/>
      <p:control spid="2056" r:id="rId7" imgW="590400" imgH="552600"/>
      <p:control spid="205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4098" r:id="rId2" imgW="1076400" imgH="495360"/>
      <p:control spid="4099" r:id="rId3" imgW="1352520" imgH="495360"/>
      <p:control spid="4101" r:id="rId4" imgW="990720" imgH="219240"/>
      <p:control spid="4102" r:id="rId5" imgW="590400" imgH="552600"/>
      <p:control spid="4103" r:id="rId6" imgW="590400" imgH="552600"/>
      <p:control spid="4104" r:id="rId7" imgW="590400" imgH="552600"/>
      <p:control spid="4105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5122" r:id="rId2" imgW="1076400" imgH="495360"/>
      <p:control spid="5123" r:id="rId3" imgW="1352520" imgH="495360"/>
      <p:control spid="5125" r:id="rId4" imgW="990720" imgH="219240"/>
      <p:control spid="5126" r:id="rId5" imgW="590400" imgH="552600"/>
      <p:control spid="5127" r:id="rId6" imgW="590400" imgH="552600"/>
      <p:control spid="5128" r:id="rId7" imgW="590400" imgH="552600"/>
      <p:control spid="5129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6146" r:id="rId2" imgW="1076400" imgH="495360"/>
      <p:control spid="6147" r:id="rId3" imgW="1352520" imgH="495360"/>
      <p:control spid="6149" r:id="rId4" imgW="990720" imgH="219240"/>
      <p:control spid="6150" r:id="rId5" imgW="590400" imgH="552600"/>
      <p:control spid="6151" r:id="rId6" imgW="590400" imgH="552600"/>
      <p:control spid="6152" r:id="rId7" imgW="590400" imgH="552600"/>
      <p:control spid="6153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p:control spid="8196" r:id="rId2" imgW="981000" imgH="219240"/>
      <p:control spid="8201" r:id="rId3" imgW="5600880" imgH="800280"/>
      <p:control spid="8202" r:id="rId4" imgW="1209600" imgH="771480"/>
      <p:control spid="8203" r:id="rId5" imgW="5600880" imgH="800280"/>
      <p:control spid="8204" r:id="rId6" imgW="1209600" imgH="771480"/>
      <p:control spid="8205" r:id="rId7" imgW="5600880" imgH="800280"/>
      <p:control spid="8206" r:id="rId8" imgW="1209600" imgH="771480"/>
      <p:control spid="8207" r:id="rId9" imgW="5600880" imgH="800280"/>
      <p:control spid="8208" r:id="rId10" imgW="1209600" imgH="771480"/>
      <p:control spid="8209" r:id="rId11" imgW="3419640" imgH="800280"/>
      <p:control spid="8210" r:id="rId12" imgW="3419640" imgH="80028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>
                <a:alpha val="69000"/>
              </a:srgb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5" r:id="rId2"/>
    <p:sldLayoutId id="2147483656" r:id="rId3"/>
    <p:sldLayoutId id="2147483657" r:id="rId4"/>
    <p:sldLayoutId id="2147483658" r:id="rId5"/>
    <p:sldLayoutId id="2147483660" r:id="rId6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healthylombard.com/wp-content/uploads/2014/07/scratching-head-smiley-emoticon.gif" TargetMode="External"/><Relationship Id="rId7" Type="http://schemas.openxmlformats.org/officeDocument/2006/relationships/hyperlink" Target="http://i1.imageban.ru/out/2014/11/23/c2c9258bd77341e6f762decc1276bd4e.gif" TargetMode="External"/><Relationship Id="rId2" Type="http://schemas.openxmlformats.org/officeDocument/2006/relationships/hyperlink" Target="http://static.read.ru/covers_rr/b/79/76/3507679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s19.rimg.info/e38dc1fe70b9c1cfdbd37d0ec6217bce.gif" TargetMode="External"/><Relationship Id="rId5" Type="http://schemas.openxmlformats.org/officeDocument/2006/relationships/hyperlink" Target="http://www.lovethisgif.com/uploaded_images/17708-Puzzled-Emoticon-confused-Emoticons-.gif" TargetMode="External"/><Relationship Id="rId4" Type="http://schemas.openxmlformats.org/officeDocument/2006/relationships/hyperlink" Target="http://i6.imageban.ru/out/2014/11/23/eda44c8aa323959f1b994c1947a94baf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>
          <a:xfrm>
            <a:off x="615142" y="783772"/>
            <a:ext cx="7930372" cy="3135085"/>
          </a:xfrm>
        </p:spPr>
        <p:txBody>
          <a:bodyPr/>
          <a:lstStyle/>
          <a:p>
            <a:endParaRPr lang="en-US" dirty="0" smtClean="0"/>
          </a:p>
          <a:p>
            <a:endParaRPr lang="en-US" sz="4400" dirty="0" smtClean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r>
              <a:rPr lang="en-US" sz="4400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( Choose the correct item)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09600" y="1266092"/>
            <a:ext cx="7953829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400" b="1" cap="all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j-lt"/>
              </a:rPr>
              <a:t>Be/ Get used to- Used to- Would</a:t>
            </a:r>
          </a:p>
          <a:p>
            <a:pPr algn="ctr"/>
            <a:endParaRPr lang="en-US" sz="4400" b="1" cap="all" spc="0" dirty="0" smtClean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endParaRPr lang="ru-RU" sz="4400" b="1" cap="all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62843" y="5303520"/>
            <a:ext cx="354505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4400" b="1" cap="none" spc="0" dirty="0" smtClean="0">
                <a:ln/>
                <a:solidFill>
                  <a:schemeClr val="accent3"/>
                </a:solidFill>
                <a:effectLst/>
                <a:latin typeface="+mj-lt"/>
              </a:rPr>
              <a:t>10 </a:t>
            </a:r>
            <a:r>
              <a:rPr lang="ru-RU" sz="4400" b="1" cap="none" spc="0" dirty="0" smtClean="0">
                <a:ln/>
                <a:solidFill>
                  <a:schemeClr val="accent3"/>
                </a:solidFill>
                <a:effectLst/>
                <a:latin typeface="+mj-lt"/>
              </a:rPr>
              <a:t>класс</a:t>
            </a:r>
            <a:endParaRPr lang="ru-RU" sz="4400" b="1" cap="none" spc="0" dirty="0">
              <a:ln/>
              <a:solidFill>
                <a:schemeClr val="accent3"/>
              </a:solidFill>
              <a:effectLst/>
              <a:latin typeface="+mj-lt"/>
            </a:endParaRPr>
          </a:p>
        </p:txBody>
      </p:sp>
      <p:pic>
        <p:nvPicPr>
          <p:cNvPr id="9" name="Рисунок 8" descr="350767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223050" y="3368396"/>
            <a:ext cx="1598588" cy="20014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10" name="Прямоугольник 9"/>
          <p:cNvSpPr/>
          <p:nvPr/>
        </p:nvSpPr>
        <p:spPr>
          <a:xfrm>
            <a:off x="239152" y="3967089"/>
            <a:ext cx="5092504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Жигалова Анна Сергеевна</a:t>
            </a:r>
          </a:p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МБОУ «</a:t>
            </a:r>
            <a:r>
              <a:rPr lang="ru-RU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Кингисеппская</a:t>
            </a:r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 гимназия»</a:t>
            </a:r>
          </a:p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2016г.</a:t>
            </a:r>
          </a:p>
          <a:p>
            <a:pPr algn="ctr"/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300038" y="2715065"/>
            <a:ext cx="8653462" cy="79330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1. </a:t>
            </a:r>
            <a:r>
              <a:rPr lang="en-US" sz="28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Are you … used to your new car now?</a:t>
            </a:r>
            <a:endParaRPr lang="ru-RU" sz="28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get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getting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to get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to getting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Рисунок 7" descr="c2c9258bd77341e6f762decc1276bd4e.gif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82815" y="909491"/>
            <a:ext cx="1805574" cy="1805574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300038" y="2588455"/>
            <a:ext cx="8653462" cy="919919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28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2. Susan … have black hair, but now she’s blond.</a:t>
            </a:r>
            <a:endParaRPr lang="ru-RU" sz="28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>
              <a:buNone/>
            </a:pP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would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was used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used to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used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Рисунок 7" descr="e38dc1fe70b9c1cfdbd37d0ec6217bce.gif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89313" y="995434"/>
            <a:ext cx="2229040" cy="1382005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300038" y="2574388"/>
            <a:ext cx="8653462" cy="93398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28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3. I can’t get used … on the left-hand side of the road.</a:t>
            </a:r>
            <a:endParaRPr lang="ru-RU" sz="28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to drive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driving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drive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to driving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9" name="Рисунок 8" descr="0_5f21b_cdde6e5e_S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1089" y="985470"/>
            <a:ext cx="1707331" cy="1406037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300038" y="2574387"/>
            <a:ext cx="8653462" cy="933987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28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4. When I was younger, I … play football every weekend.</a:t>
            </a:r>
            <a:endParaRPr lang="ru-RU" sz="28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used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got used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was used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would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Рисунок 7" descr="17708-Puzzled-Emoticon-confused-Emoticons-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173" y="634584"/>
            <a:ext cx="1511618" cy="1838782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300038" y="2588455"/>
            <a:ext cx="8653462" cy="919919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28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5. Your dancing has improved. You didn’t … to be so good!</a:t>
            </a:r>
            <a:endParaRPr lang="ru-RU" sz="28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would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was used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use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is used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Рисунок 7" descr="eda44c8aa323959f1b994c1947a94baf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6694" y="590843"/>
            <a:ext cx="1786101" cy="196222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300038" y="2560319"/>
            <a:ext cx="8653462" cy="94805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6. When Tommy was younger, he … live in Canada.</a:t>
            </a:r>
            <a:endParaRPr lang="ru-RU" sz="28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got used to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was used to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would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used to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Рисунок 7" descr="c2c9258bd77341e6f762decc1276bd4e.gif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96884" y="867288"/>
            <a:ext cx="1717651" cy="171765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300038" y="2700997"/>
            <a:ext cx="8653462" cy="80737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7. I … get used to your unusual accent!</a:t>
            </a:r>
            <a:endParaRPr lang="ru-RU" sz="28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would never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would always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will be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will never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9" name="Рисунок 8" descr="0_5f21b_cdde6e5e_S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2692" y="1055077"/>
            <a:ext cx="1776549" cy="146304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300038" y="2532185"/>
            <a:ext cx="8653462" cy="97619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8. It’s taking me a long time to … speaking French.</a:t>
            </a:r>
            <a:endParaRPr lang="ru-RU" sz="28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am used to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get used to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used to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would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Рисунок 7" descr="e38dc1fe70b9c1cfdbd37d0ec6217bce.gif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61177" y="981367"/>
            <a:ext cx="2234711" cy="138552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300038" y="2560319"/>
            <a:ext cx="8653462" cy="94805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9. Before she started cycling, she … go to work by bus.</a:t>
            </a:r>
            <a:endParaRPr lang="ru-RU" sz="28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used to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got used to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was used to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used</a:t>
            </a:r>
            <a:endParaRPr lang="ru-RU" sz="2800" dirty="0">
              <a:solidFill>
                <a:schemeClr val="accent3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Рисунок 7" descr="eda44c8aa323959f1b994c1947a94baf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4830" y="623594"/>
            <a:ext cx="1711570" cy="1845725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</p:spTree>
  </p:cSld>
  <p:clrMapOvr>
    <a:masterClrMapping/>
  </p:clrMapOvr>
  <p:transition advClick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98120" y="1397000"/>
            <a:ext cx="8732520" cy="5080000"/>
          </a:xfrm>
        </p:spPr>
        <p:txBody>
          <a:bodyPr>
            <a:noAutofit/>
          </a:bodyPr>
          <a:lstStyle/>
          <a:p>
            <a:pPr algn="l"/>
            <a:r>
              <a:rPr lang="ru-RU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Учебник 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Starlight- </a:t>
            </a:r>
            <a:r>
              <a:rPr lang="en-US" sz="2000" u="sng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2"/>
              </a:rPr>
              <a:t>http://static.read.ru/covers_rr/b/79/76/3507679.jpg</a:t>
            </a:r>
            <a:endParaRPr lang="ru-RU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ru-RU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Смайлик вопрос- </a:t>
            </a:r>
            <a:r>
              <a:rPr lang="ru-RU" sz="2000" u="sng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http://healthylombard.com/wp-content/uploads/2014/07/scratching-head-smiley-emoticon.gif</a:t>
            </a:r>
            <a:endParaRPr lang="ru-RU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ru-RU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Смайлик вопрос 2- </a:t>
            </a:r>
            <a:r>
              <a:rPr lang="ru-RU" sz="2000" u="sng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4"/>
              </a:rPr>
              <a:t>http://i6.imageban.ru/out/2014/11/23/eda44c8aa323959f1b994c1947a94baf.gif</a:t>
            </a:r>
            <a:endParaRPr lang="ru-RU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ru-RU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Смайлик вопрос 3- </a:t>
            </a:r>
            <a:r>
              <a:rPr lang="ru-RU" sz="2000" u="sng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5"/>
              </a:rPr>
              <a:t>http://www.lovethisgif.com/uploaded_images/17708-Puzzled-Emoticon-confused-Emoticons-.gif</a:t>
            </a:r>
            <a:endParaRPr lang="ru-RU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ru-RU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Смайлик вопрос 4- </a:t>
            </a:r>
            <a:r>
              <a:rPr lang="ru-RU" sz="2000" u="sng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6"/>
              </a:rPr>
              <a:t>http://s19.rimg.info/e38dc1fe70b9c1cfdbd37d0ec6217bce.gif</a:t>
            </a:r>
            <a:endParaRPr lang="ru-RU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ru-RU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Смайлик вопрос 5- </a:t>
            </a:r>
            <a:r>
              <a:rPr lang="ru-RU" sz="2000" u="sng" dirty="0" smtClean="0">
                <a:latin typeface="Verdana" pitchFamily="34" charset="0"/>
                <a:ea typeface="Verdana" pitchFamily="34" charset="0"/>
                <a:cs typeface="Verdana" pitchFamily="34" charset="0"/>
                <a:hlinkClick r:id="rId7"/>
              </a:rPr>
              <a:t>http://i1.imageban.ru/out/2014/11/23/c2c9258bd77341e6f762decc1276bd4e.gif</a:t>
            </a:r>
            <a:endParaRPr lang="ru-RU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82880" y="762000"/>
            <a:ext cx="87630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j-lt"/>
              </a:rPr>
              <a:t>Использованные источники</a:t>
            </a:r>
            <a:endParaRPr lang="ru-RU" sz="32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j-lt"/>
            </a:endParaRPr>
          </a:p>
        </p:txBody>
      </p:sp>
    </p:spTree>
  </p:cSld>
  <p:clrMapOvr>
    <a:masterClrMapping/>
  </p:clrMapOvr>
  <p:transition advClick="0"/>
</p:sld>
</file>

<file path=ppt/theme/theme1.xml><?xml version="1.0" encoding="utf-8"?>
<a:theme xmlns:a="http://schemas.openxmlformats.org/drawingml/2006/main" name="Тема Office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1030</TotalTime>
  <Words>298</Words>
  <Application>Microsoft Office PowerPoint</Application>
  <PresentationFormat>Экран (4:3)</PresentationFormat>
  <Paragraphs>72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Alekc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Anna</cp:lastModifiedBy>
  <cp:revision>43</cp:revision>
  <dcterms:created xsi:type="dcterms:W3CDTF">2010-02-09T18:22:56Z</dcterms:created>
  <dcterms:modified xsi:type="dcterms:W3CDTF">2016-12-04T18:30:28Z</dcterms:modified>
</cp:coreProperties>
</file>