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theme/theme2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60" r:id="rId5"/>
    <p:sldId id="264" r:id="rId6"/>
    <p:sldId id="265" r:id="rId7"/>
    <p:sldId id="259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48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06/relationships/vbaProject" Target="vbaProject.bin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5.wmf"/><Relationship Id="rId1" Type="http://schemas.openxmlformats.org/officeDocument/2006/relationships/image" Target="../media/image2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5.wmf"/><Relationship Id="rId1" Type="http://schemas.openxmlformats.org/officeDocument/2006/relationships/image" Target="../media/image2.wmf"/><Relationship Id="rId4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5.wmf"/><Relationship Id="rId1" Type="http://schemas.openxmlformats.org/officeDocument/2006/relationships/image" Target="../media/image2.wmf"/><Relationship Id="rId4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5.wmf"/><Relationship Id="rId1" Type="http://schemas.openxmlformats.org/officeDocument/2006/relationships/image" Target="../media/image2.wmf"/><Relationship Id="rId4" Type="http://schemas.openxmlformats.org/officeDocument/2006/relationships/image" Target="../media/image6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image" Target="../media/image4.wmf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94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control" Target="../activeX/activeX2.xml"/><Relationship Id="rId7" Type="http://schemas.openxmlformats.org/officeDocument/2006/relationships/image" Target="../media/image3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13" Type="http://schemas.openxmlformats.org/officeDocument/2006/relationships/image" Target="../media/image6.wmf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12" Type="http://schemas.openxmlformats.org/officeDocument/2006/relationships/image" Target="../media/image4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11" Type="http://schemas.openxmlformats.org/officeDocument/2006/relationships/image" Target="../media/image5.wmf"/><Relationship Id="rId5" Type="http://schemas.openxmlformats.org/officeDocument/2006/relationships/control" Target="../activeX/activeX7.xml"/><Relationship Id="rId10" Type="http://schemas.openxmlformats.org/officeDocument/2006/relationships/image" Target="../media/image2.wmf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6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4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5.wmf"/><Relationship Id="rId5" Type="http://schemas.openxmlformats.org/officeDocument/2006/relationships/control" Target="../activeX/activeX14.xml"/><Relationship Id="rId10" Type="http://schemas.openxmlformats.org/officeDocument/2006/relationships/image" Target="../media/image2.wmf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image" Target="../media/image6.wmf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12" Type="http://schemas.openxmlformats.org/officeDocument/2006/relationships/image" Target="../media/image4.wmf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11" Type="http://schemas.openxmlformats.org/officeDocument/2006/relationships/image" Target="../media/image5.wmf"/><Relationship Id="rId5" Type="http://schemas.openxmlformats.org/officeDocument/2006/relationships/control" Target="../activeX/activeX21.xml"/><Relationship Id="rId10" Type="http://schemas.openxmlformats.org/officeDocument/2006/relationships/image" Target="../media/image2.wmf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13" Type="http://schemas.openxmlformats.org/officeDocument/2006/relationships/image" Target="../media/image6.wmf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12" Type="http://schemas.openxmlformats.org/officeDocument/2006/relationships/image" Target="../media/image4.wmf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11" Type="http://schemas.openxmlformats.org/officeDocument/2006/relationships/image" Target="../media/image5.wmf"/><Relationship Id="rId5" Type="http://schemas.openxmlformats.org/officeDocument/2006/relationships/control" Target="../activeX/activeX28.xml"/><Relationship Id="rId10" Type="http://schemas.openxmlformats.org/officeDocument/2006/relationships/image" Target="../media/image2.wmf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18" Type="http://schemas.openxmlformats.org/officeDocument/2006/relationships/image" Target="../media/image10.wmf"/><Relationship Id="rId3" Type="http://schemas.openxmlformats.org/officeDocument/2006/relationships/control" Target="../activeX/activeX33.xml"/><Relationship Id="rId21" Type="http://schemas.openxmlformats.org/officeDocument/2006/relationships/image" Target="../media/image13.wmf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17" Type="http://schemas.openxmlformats.org/officeDocument/2006/relationships/image" Target="../media/image9.wmf"/><Relationship Id="rId2" Type="http://schemas.openxmlformats.org/officeDocument/2006/relationships/control" Target="../activeX/activeX32.xml"/><Relationship Id="rId16" Type="http://schemas.openxmlformats.org/officeDocument/2006/relationships/image" Target="../media/image8.wmf"/><Relationship Id="rId20" Type="http://schemas.openxmlformats.org/officeDocument/2006/relationships/image" Target="../media/image12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5" Type="http://schemas.openxmlformats.org/officeDocument/2006/relationships/control" Target="../activeX/activeX35.xml"/><Relationship Id="rId15" Type="http://schemas.openxmlformats.org/officeDocument/2006/relationships/image" Target="../media/image7.wmf"/><Relationship Id="rId10" Type="http://schemas.openxmlformats.org/officeDocument/2006/relationships/control" Target="../activeX/activeX40.xml"/><Relationship Id="rId19" Type="http://schemas.openxmlformats.org/officeDocument/2006/relationships/image" Target="../media/image11.wmf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Relationship Id="rId14" Type="http://schemas.openxmlformats.org/officeDocument/2006/relationships/image" Target="../media/image4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219" name="CommandButton1" r:id="rId2" imgW="1076400" imgH="495360"/>
        </mc:Choice>
        <mc:Fallback>
          <p:control name="CommandButton1" r:id="rId2" imgW="1076400" imgH="495360">
            <p:pic>
              <p:nvPicPr>
                <p:cNvPr id="3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220" name="CommandButton2" r:id="rId3" imgW="1352520" imgH="495360"/>
        </mc:Choice>
        <mc:Fallback>
          <p:control name="CommandButton2" r:id="rId3" imgW="1352520" imgH="495360">
            <p:pic>
              <p:nvPicPr>
                <p:cNvPr id="4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221" name="TextBox1" r:id="rId4" imgW="990720" imgH="219240"/>
        </mc:Choice>
        <mc:Fallback>
          <p:control name="TextBox1" r:id="rId4" imgW="990720" imgH="219240">
            <p:pic>
              <p:nvPicPr>
                <p:cNvPr id="7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163" name="CommandButton1" r:id="rId2" imgW="1076400" imgH="495360"/>
        </mc:Choice>
        <mc:Fallback>
          <p:control name="CommandButton1" r:id="rId2" imgW="1076400" imgH="495360">
            <p:pic>
              <p:nvPicPr>
                <p:cNvPr id="3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64" name="CommandButton2" r:id="rId3" imgW="1352520" imgH="495360"/>
        </mc:Choice>
        <mc:Fallback>
          <p:control name="CommandButton2" r:id="rId3" imgW="1352520" imgH="495360">
            <p:pic>
              <p:nvPicPr>
                <p:cNvPr id="4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65" name="TextBox1" r:id="rId4" imgW="990720" imgH="219240"/>
        </mc:Choice>
        <mc:Fallback>
          <p:control name="TextBox1" r:id="rId4" imgW="990720" imgH="219240">
            <p:pic>
              <p:nvPicPr>
                <p:cNvPr id="1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66" name="CommandButton4" r:id="rId5" imgW="590400" imgH="552600"/>
        </mc:Choice>
        <mc:Fallback>
          <p:control name="CommandButton4" r:id="rId5" imgW="590400" imgH="552600">
            <p:pic>
              <p:nvPicPr>
                <p:cNvPr id="13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67" name="CommandButton5" r:id="rId6" imgW="590400" imgH="552600"/>
        </mc:Choice>
        <mc:Fallback>
          <p:control name="CommandButton5" r:id="rId6" imgW="590400" imgH="552600">
            <p:pic>
              <p:nvPicPr>
                <p:cNvPr id="14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68" name="CommandButton6" r:id="rId7" imgW="590400" imgH="552600"/>
        </mc:Choice>
        <mc:Fallback>
          <p:control name="CommandButton6" r:id="rId7" imgW="590400" imgH="552600">
            <p:pic>
              <p:nvPicPr>
                <p:cNvPr id="15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69" name="CommandButton7" r:id="rId8" imgW="590400" imgH="552600"/>
        </mc:Choice>
        <mc:Fallback>
          <p:control name="CommandButton7" r:id="rId8" imgW="590400" imgH="552600">
            <p:pic>
              <p:nvPicPr>
                <p:cNvPr id="22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211" name="CommandButton1" r:id="rId2" imgW="1076400" imgH="495360"/>
        </mc:Choice>
        <mc:Fallback>
          <p:control name="CommandButton1" r:id="rId2" imgW="1076400" imgH="495360">
            <p:pic>
              <p:nvPicPr>
                <p:cNvPr id="3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212" name="CommandButton2" r:id="rId3" imgW="1352520" imgH="495360"/>
        </mc:Choice>
        <mc:Fallback>
          <p:control name="CommandButton2" r:id="rId3" imgW="1352520" imgH="495360">
            <p:pic>
              <p:nvPicPr>
                <p:cNvPr id="4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213" name="TextBox1" r:id="rId4" imgW="990720" imgH="219240"/>
        </mc:Choice>
        <mc:Fallback>
          <p:control name="TextBox1" r:id="rId4" imgW="990720" imgH="219240">
            <p:pic>
              <p:nvPicPr>
                <p:cNvPr id="1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214" name="CommandButton4" r:id="rId5" imgW="590400" imgH="552600"/>
        </mc:Choice>
        <mc:Fallback>
          <p:control name="CommandButton4" r:id="rId5" imgW="590400" imgH="552600">
            <p:pic>
              <p:nvPicPr>
                <p:cNvPr id="13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215" name="CommandButton5" r:id="rId6" imgW="590400" imgH="552600"/>
        </mc:Choice>
        <mc:Fallback>
          <p:control name="CommandButton5" r:id="rId6" imgW="590400" imgH="552600">
            <p:pic>
              <p:nvPicPr>
                <p:cNvPr id="14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216" name="CommandButton6" r:id="rId7" imgW="590400" imgH="552600"/>
        </mc:Choice>
        <mc:Fallback>
          <p:control name="CommandButton6" r:id="rId7" imgW="590400" imgH="552600">
            <p:pic>
              <p:nvPicPr>
                <p:cNvPr id="15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217" name="CommandButton7" r:id="rId8" imgW="590400" imgH="552600"/>
        </mc:Choice>
        <mc:Fallback>
          <p:control name="CommandButton7" r:id="rId8" imgW="590400" imgH="552600">
            <p:pic>
              <p:nvPicPr>
                <p:cNvPr id="23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235" name="CommandButton1" r:id="rId2" imgW="1076400" imgH="495360"/>
        </mc:Choice>
        <mc:Fallback>
          <p:control name="CommandButton1" r:id="rId2" imgW="1076400" imgH="495360">
            <p:pic>
              <p:nvPicPr>
                <p:cNvPr id="3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236" name="CommandButton2" r:id="rId3" imgW="1352520" imgH="495360"/>
        </mc:Choice>
        <mc:Fallback>
          <p:control name="CommandButton2" r:id="rId3" imgW="1352520" imgH="495360">
            <p:pic>
              <p:nvPicPr>
                <p:cNvPr id="4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237" name="TextBox1" r:id="rId4" imgW="990720" imgH="219240"/>
        </mc:Choice>
        <mc:Fallback>
          <p:control name="TextBox1" r:id="rId4" imgW="990720" imgH="219240">
            <p:pic>
              <p:nvPicPr>
                <p:cNvPr id="1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238" name="CommandButton4" r:id="rId5" imgW="590400" imgH="552600"/>
        </mc:Choice>
        <mc:Fallback>
          <p:control name="CommandButton4" r:id="rId5" imgW="590400" imgH="552600">
            <p:pic>
              <p:nvPicPr>
                <p:cNvPr id="13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239" name="CommandButton5" r:id="rId6" imgW="590400" imgH="552600"/>
        </mc:Choice>
        <mc:Fallback>
          <p:control name="CommandButton5" r:id="rId6" imgW="590400" imgH="552600">
            <p:pic>
              <p:nvPicPr>
                <p:cNvPr id="14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240" name="CommandButton6" r:id="rId7" imgW="590400" imgH="552600"/>
        </mc:Choice>
        <mc:Fallback>
          <p:control name="CommandButton6" r:id="rId7" imgW="590400" imgH="552600">
            <p:pic>
              <p:nvPicPr>
                <p:cNvPr id="15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241" name="CommandButton7" r:id="rId8" imgW="590400" imgH="552600"/>
        </mc:Choice>
        <mc:Fallback>
          <p:control name="CommandButton7" r:id="rId8" imgW="590400" imgH="552600">
            <p:pic>
              <p:nvPicPr>
                <p:cNvPr id="23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259" name="CommandButton1" r:id="rId2" imgW="1076400" imgH="495360"/>
        </mc:Choice>
        <mc:Fallback>
          <p:control name="CommandButton1" r:id="rId2" imgW="1076400" imgH="495360">
            <p:pic>
              <p:nvPicPr>
                <p:cNvPr id="3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60" name="CommandButton2" r:id="rId3" imgW="1352520" imgH="495360"/>
        </mc:Choice>
        <mc:Fallback>
          <p:control name="CommandButton2" r:id="rId3" imgW="1352520" imgH="495360">
            <p:pic>
              <p:nvPicPr>
                <p:cNvPr id="4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61" name="TextBox1" r:id="rId4" imgW="990720" imgH="219240"/>
        </mc:Choice>
        <mc:Fallback>
          <p:control name="TextBox1" r:id="rId4" imgW="990720" imgH="219240">
            <p:pic>
              <p:nvPicPr>
                <p:cNvPr id="1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62" name="CommandButton4" r:id="rId5" imgW="590400" imgH="552600"/>
        </mc:Choice>
        <mc:Fallback>
          <p:control name="CommandButton4" r:id="rId5" imgW="590400" imgH="552600">
            <p:pic>
              <p:nvPicPr>
                <p:cNvPr id="13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63" name="CommandButton5" r:id="rId6" imgW="590400" imgH="552600"/>
        </mc:Choice>
        <mc:Fallback>
          <p:control name="CommandButton5" r:id="rId6" imgW="590400" imgH="552600">
            <p:pic>
              <p:nvPicPr>
                <p:cNvPr id="14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64" name="CommandButton6" r:id="rId7" imgW="590400" imgH="552600"/>
        </mc:Choice>
        <mc:Fallback>
          <p:control name="CommandButton6" r:id="rId7" imgW="590400" imgH="552600">
            <p:pic>
              <p:nvPicPr>
                <p:cNvPr id="15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65" name="CommandButton7" r:id="rId8" imgW="590400" imgH="552600"/>
        </mc:Choice>
        <mc:Fallback>
          <p:control name="CommandButton7" r:id="rId8" imgW="590400" imgH="552600">
            <p:pic>
              <p:nvPicPr>
                <p:cNvPr id="23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376" name="TextBox1" r:id="rId2" imgW="990720" imgH="219240"/>
        </mc:Choice>
        <mc:Fallback>
          <p:control name="TextBox1" r:id="rId2" imgW="990720" imgH="219240">
            <p:pic>
              <p:nvPicPr>
                <p:cNvPr id="3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3986213" y="6577013"/>
                  <a:ext cx="977900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377" name="CommandButton1" r:id="rId3" imgW="5600880" imgH="800280"/>
        </mc:Choice>
        <mc:Fallback>
          <p:control name="CommandButton1" r:id="rId3" imgW="5600880" imgH="800280">
            <p:pic>
              <p:nvPicPr>
                <p:cNvPr id="4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/>
                <a:srcRect/>
                <a:stretch>
                  <a:fillRect/>
                </a:stretch>
              </p:blipFill>
              <p:spPr bwMode="auto">
                <a:xfrm>
                  <a:off x="1116013" y="1847850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378" name="TextBox2" r:id="rId4" imgW="1209600" imgH="771480"/>
        </mc:Choice>
        <mc:Fallback>
          <p:control name="TextBox2" r:id="rId4" imgW="1209600" imgH="771480">
            <p:pic>
              <p:nvPicPr>
                <p:cNvPr id="7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6823075" y="1865313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379" name="CommandButton2" r:id="rId5" imgW="5600880" imgH="800280"/>
        </mc:Choice>
        <mc:Fallback>
          <p:control name="CommandButton2" r:id="rId5" imgW="5600880" imgH="800280">
            <p:pic>
              <p:nvPicPr>
                <p:cNvPr id="8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1116013" y="2727325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380" name="TextBox3" r:id="rId6" imgW="1209600" imgH="771480"/>
        </mc:Choice>
        <mc:Fallback>
          <p:control name="TextBox3" r:id="rId6" imgW="1209600" imgH="771480">
            <p:pic>
              <p:nvPicPr>
                <p:cNvPr id="9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6823075" y="2744788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381" name="CommandButton3" r:id="rId7" imgW="5600880" imgH="800280"/>
        </mc:Choice>
        <mc:Fallback>
          <p:control name="CommandButton3" r:id="rId7" imgW="5600880" imgH="800280">
            <p:pic>
              <p:nvPicPr>
                <p:cNvPr id="10" name="Command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/>
                <a:srcRect/>
                <a:stretch>
                  <a:fillRect/>
                </a:stretch>
              </p:blipFill>
              <p:spPr bwMode="auto">
                <a:xfrm>
                  <a:off x="1116013" y="3614738"/>
                  <a:ext cx="5602287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382" name="TextBox4" r:id="rId8" imgW="1209600" imgH="771480"/>
        </mc:Choice>
        <mc:Fallback>
          <p:control name="TextBox4" r:id="rId8" imgW="1209600" imgH="771480">
            <p:pic>
              <p:nvPicPr>
                <p:cNvPr id="12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6823075" y="3632200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383" name="CommandButton4" r:id="rId9" imgW="5600880" imgH="800280"/>
        </mc:Choice>
        <mc:Fallback>
          <p:control name="CommandButton4" r:id="rId9" imgW="5600880" imgH="800280">
            <p:pic>
              <p:nvPicPr>
                <p:cNvPr id="13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/>
                <a:srcRect/>
                <a:stretch>
                  <a:fillRect/>
                </a:stretch>
              </p:blipFill>
              <p:spPr bwMode="auto">
                <a:xfrm>
                  <a:off x="1116013" y="4489450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384" name="TextBox5" r:id="rId10" imgW="1209600" imgH="771480"/>
        </mc:Choice>
        <mc:Fallback>
          <p:control name="TextBox5" r:id="rId10" imgW="1209600" imgH="771480">
            <p:pic>
              <p:nvPicPr>
                <p:cNvPr id="14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6823075" y="4506913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385" name="CommandButton5" r:id="rId11" imgW="3419640" imgH="800280"/>
        </mc:Choice>
        <mc:Fallback>
          <p:control name="CommandButton5" r:id="rId11" imgW="3419640" imgH="800280">
            <p:pic>
              <p:nvPicPr>
                <p:cNvPr id="15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/>
                <a:srcRect/>
                <a:stretch>
                  <a:fillRect/>
                </a:stretch>
              </p:blipFill>
              <p:spPr bwMode="auto">
                <a:xfrm>
                  <a:off x="1116013" y="5376863"/>
                  <a:ext cx="3419475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386" name="CommandButton6" r:id="rId12" imgW="3419640" imgH="800280"/>
        </mc:Choice>
        <mc:Fallback>
          <p:control name="CommandButton6" r:id="rId12" imgW="3419640" imgH="800280">
            <p:pic>
              <p:nvPicPr>
                <p:cNvPr id="16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/>
                <a:srcRect/>
                <a:stretch>
                  <a:fillRect/>
                </a:stretch>
              </p:blipFill>
              <p:spPr bwMode="auto">
                <a:xfrm>
                  <a:off x="4603750" y="5376863"/>
                  <a:ext cx="3419475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alphaModFix amt="87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 lnSpcReduction="10000"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“Progress check”</a:t>
            </a:r>
          </a:p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Module 5</a:t>
            </a:r>
          </a:p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“FEASTS”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>
          <a:xfrm>
            <a:off x="598517" y="4314305"/>
            <a:ext cx="4614928" cy="1886990"/>
          </a:xfrm>
        </p:spPr>
        <p:txBody>
          <a:bodyPr>
            <a:normAutofit fontScale="55000" lnSpcReduction="20000"/>
          </a:bodyPr>
          <a:lstStyle/>
          <a:p>
            <a:r>
              <a:rPr lang="ru-RU" i="1" dirty="0" smtClean="0"/>
              <a:t>Выполнила:</a:t>
            </a:r>
          </a:p>
          <a:p>
            <a:r>
              <a:rPr lang="ru-RU" dirty="0" smtClean="0"/>
              <a:t>Борисова Вера Васильевна</a:t>
            </a:r>
          </a:p>
          <a:p>
            <a:r>
              <a:rPr lang="ru-RU" dirty="0"/>
              <a:t>у</a:t>
            </a:r>
            <a:r>
              <a:rPr lang="ru-RU" dirty="0" smtClean="0"/>
              <a:t>читель английского языка </a:t>
            </a:r>
          </a:p>
          <a:p>
            <a:r>
              <a:rPr lang="ru-RU" dirty="0" smtClean="0"/>
              <a:t>МБОУ </a:t>
            </a:r>
            <a:r>
              <a:rPr lang="ru-RU" dirty="0" err="1" smtClean="0"/>
              <a:t>Глубокинской</a:t>
            </a:r>
            <a:r>
              <a:rPr lang="ru-RU" dirty="0" smtClean="0"/>
              <a:t> СОШ №32</a:t>
            </a:r>
          </a:p>
          <a:p>
            <a:r>
              <a:rPr lang="ru-RU" dirty="0" smtClean="0"/>
              <a:t>Каменского р-на Ростовской области</a:t>
            </a:r>
            <a:endParaRPr lang="ru-RU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6 класс  </a:t>
            </a:r>
          </a:p>
          <a:p>
            <a:r>
              <a:rPr lang="ru-RU" sz="2400" dirty="0" smtClean="0"/>
              <a:t>(УМК «Английский в фокусе»)</a:t>
            </a:r>
            <a:endParaRPr lang="ru-RU" sz="2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9ED6-A9D7-4B17-BD6E-15B7633CC4E5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u="sng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3600" b="1" u="sng" dirty="0" smtClean="0">
                <a:solidFill>
                  <a:schemeClr val="bg1"/>
                </a:solidFill>
                <a:ea typeface="Malgun Gothic" panose="020B0503020000020004" pitchFamily="34" charset="-127"/>
              </a:rPr>
              <a:t>№1 </a:t>
            </a:r>
            <a:r>
              <a:rPr lang="en-US" sz="3600" b="1" u="sng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5400" b="1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Fill in </a:t>
            </a:r>
            <a:r>
              <a:rPr lang="en-US" sz="5400" b="1" i="1" u="sng" dirty="0">
                <a:solidFill>
                  <a:prstClr val="white"/>
                </a:solidFill>
                <a:latin typeface="Cambria" panose="02040503050406030204" pitchFamily="18" charset="0"/>
                <a:ea typeface="Malgun Gothic" panose="020B0503020000020004" pitchFamily="34" charset="-127"/>
              </a:rPr>
              <a:t>make</a:t>
            </a:r>
            <a:endParaRPr lang="ru-RU" sz="5400" b="1" i="1" u="sng" dirty="0">
              <a:solidFill>
                <a:prstClr val="white"/>
              </a:solidFill>
              <a:latin typeface="Cambria" panose="02040503050406030204" pitchFamily="18" charset="0"/>
              <a:ea typeface="Malgun Gothic" panose="020B0503020000020004" pitchFamily="34" charset="-127"/>
            </a:endParaRPr>
          </a:p>
          <a:p>
            <a:pPr algn="ctr"/>
            <a:endParaRPr lang="ru-RU" sz="5400" b="1" dirty="0">
              <a:solidFill>
                <a:schemeClr val="bg1"/>
              </a:solidFill>
              <a:ea typeface="Malgun Gothic" panose="020B0503020000020004" pitchFamily="34" charset="-127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 special dish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y</a:t>
            </a:r>
            <a:r>
              <a:rPr lang="en-US" dirty="0" smtClean="0"/>
              <a:t>our homework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washing-up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dusting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342954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9ED6-A9D7-4B17-BD6E-15B7633CC4E5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307889" y="884376"/>
            <a:ext cx="8653462" cy="2652712"/>
          </a:xfrm>
        </p:spPr>
        <p:txBody>
          <a:bodyPr>
            <a:normAutofit/>
          </a:bodyPr>
          <a:lstStyle/>
          <a:p>
            <a:pPr algn="ctr"/>
            <a:r>
              <a:rPr lang="en-US" sz="3600" b="1" u="sng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3600" b="1" u="sng" dirty="0" smtClean="0">
                <a:solidFill>
                  <a:schemeClr val="bg1"/>
                </a:solidFill>
                <a:ea typeface="Malgun Gothic" panose="020B0503020000020004" pitchFamily="34" charset="-127"/>
              </a:rPr>
              <a:t>№1 </a:t>
            </a:r>
            <a:r>
              <a:rPr lang="en-US" sz="3600" b="1" u="sng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5400" b="1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Fill in </a:t>
            </a:r>
            <a:r>
              <a:rPr lang="en-US" sz="5400" b="1" i="1" u="sng" dirty="0">
                <a:solidFill>
                  <a:prstClr val="white"/>
                </a:solidFill>
                <a:latin typeface="Cambria" panose="02040503050406030204" pitchFamily="18" charset="0"/>
                <a:ea typeface="Malgun Gothic" panose="020B0503020000020004" pitchFamily="34" charset="-127"/>
              </a:rPr>
              <a:t>make</a:t>
            </a:r>
            <a:endParaRPr lang="ru-RU" sz="5400" b="1" i="1" u="sng" dirty="0">
              <a:solidFill>
                <a:prstClr val="white"/>
              </a:solidFill>
              <a:latin typeface="Cambria" panose="02040503050406030204" pitchFamily="18" charset="0"/>
              <a:ea typeface="Malgun Gothic" panose="020B0503020000020004" pitchFamily="34" charset="-127"/>
            </a:endParaRPr>
          </a:p>
          <a:p>
            <a:pPr algn="ctr"/>
            <a:endParaRPr lang="ru-RU" sz="5400" b="1" dirty="0">
              <a:solidFill>
                <a:schemeClr val="bg1"/>
              </a:solidFill>
              <a:ea typeface="Malgun Gothic" panose="020B0503020000020004" pitchFamily="34" charset="-127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299576" y="3636211"/>
            <a:ext cx="7988300" cy="582613"/>
          </a:xfrm>
        </p:spPr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decorations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y</a:t>
            </a:r>
            <a:r>
              <a:rPr lang="en-US" dirty="0" smtClean="0"/>
              <a:t>our homework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washing-up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dusting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31517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9ED6-A9D7-4B17-BD6E-15B7633CC4E5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307889" y="884376"/>
            <a:ext cx="8653462" cy="2652712"/>
          </a:xfrm>
        </p:spPr>
        <p:txBody>
          <a:bodyPr>
            <a:normAutofit/>
          </a:bodyPr>
          <a:lstStyle/>
          <a:p>
            <a:pPr algn="ctr"/>
            <a:r>
              <a:rPr lang="en-US" sz="3600" b="1" u="sng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3600" b="1" u="sng" dirty="0" smtClean="0">
                <a:solidFill>
                  <a:schemeClr val="bg1"/>
                </a:solidFill>
                <a:ea typeface="Malgun Gothic" panose="020B0503020000020004" pitchFamily="34" charset="-127"/>
              </a:rPr>
              <a:t>№1 </a:t>
            </a:r>
            <a:r>
              <a:rPr lang="en-US" sz="3600" b="1" u="sng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Fill in </a:t>
            </a:r>
            <a:r>
              <a:rPr lang="en-US" sz="5400" b="1" i="1" u="sng" dirty="0" smtClean="0">
                <a:solidFill>
                  <a:schemeClr val="bg1"/>
                </a:solidFill>
                <a:latin typeface="Cambria" panose="02040503050406030204" pitchFamily="18" charset="0"/>
                <a:ea typeface="Malgun Gothic" panose="020B0503020000020004" pitchFamily="34" charset="-127"/>
              </a:rPr>
              <a:t>make</a:t>
            </a:r>
            <a:endParaRPr lang="ru-RU" sz="5400" b="1" i="1" u="sng" dirty="0">
              <a:solidFill>
                <a:schemeClr val="bg1"/>
              </a:solidFill>
              <a:latin typeface="Cambria" panose="02040503050406030204" pitchFamily="18" charset="0"/>
              <a:ea typeface="Malgun Gothic" panose="020B0503020000020004" pitchFamily="34" charset="-127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299576" y="3636211"/>
            <a:ext cx="7988300" cy="582613"/>
          </a:xfrm>
        </p:spPr>
        <p:txBody>
          <a:bodyPr/>
          <a:lstStyle/>
          <a:p>
            <a:r>
              <a:rPr lang="en-US" dirty="0" smtClean="0"/>
              <a:t>tea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y</a:t>
            </a:r>
            <a:r>
              <a:rPr lang="en-US" dirty="0" smtClean="0"/>
              <a:t>our homework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washing-up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dusting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276337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0AD5D-7EA8-459C-B0EB-9D1C35A092D6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 algn="ctr"/>
            <a:r>
              <a:rPr lang="en-US" sz="3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36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№1 </a:t>
            </a:r>
            <a:r>
              <a:rPr lang="en-US" sz="3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54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Fill in </a:t>
            </a:r>
            <a:r>
              <a:rPr lang="en-US" sz="5400" b="1" i="1" u="sng" dirty="0">
                <a:solidFill>
                  <a:prstClr val="white"/>
                </a:solidFill>
                <a:latin typeface="Cambria" panose="02040503050406030204" pitchFamily="18" charset="0"/>
                <a:ea typeface="Malgun Gothic" panose="020B0503020000020004" pitchFamily="34" charset="-127"/>
              </a:rPr>
              <a:t>do</a:t>
            </a:r>
            <a:endParaRPr lang="ru-RU" sz="5400" b="1" i="1" u="sng" dirty="0">
              <a:solidFill>
                <a:prstClr val="white"/>
              </a:solidFill>
              <a:latin typeface="Cambria" panose="02040503050406030204" pitchFamily="18" charset="0"/>
              <a:ea typeface="Malgun Gothic" panose="020B0503020000020004" pitchFamily="34" charset="-127"/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tea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en-US" dirty="0">
                <a:solidFill>
                  <a:prstClr val="black"/>
                </a:solidFill>
              </a:rPr>
              <a:t>your homework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lvl="0"/>
            <a:r>
              <a:rPr lang="en-US" dirty="0">
                <a:solidFill>
                  <a:prstClr val="black"/>
                </a:solidFill>
              </a:rPr>
              <a:t>a special dish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lvl="0"/>
            <a:r>
              <a:rPr lang="en-US" dirty="0">
                <a:solidFill>
                  <a:prstClr val="black"/>
                </a:solidFill>
              </a:rPr>
              <a:t>t</a:t>
            </a:r>
            <a:r>
              <a:rPr lang="en-US" dirty="0" smtClean="0">
                <a:solidFill>
                  <a:prstClr val="black"/>
                </a:solidFill>
              </a:rPr>
              <a:t>he decorations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489293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0AD5D-7EA8-459C-B0EB-9D1C35A092D6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 algn="ctr"/>
            <a:r>
              <a:rPr lang="en-US" sz="3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36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№1 </a:t>
            </a:r>
            <a:r>
              <a:rPr lang="en-US" sz="3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54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Fill in </a:t>
            </a:r>
            <a:r>
              <a:rPr lang="en-US" sz="5400" b="1" i="1" u="sng" dirty="0">
                <a:solidFill>
                  <a:prstClr val="white"/>
                </a:solidFill>
                <a:latin typeface="Cambria" panose="02040503050406030204" pitchFamily="18" charset="0"/>
                <a:ea typeface="Malgun Gothic" panose="020B0503020000020004" pitchFamily="34" charset="-127"/>
              </a:rPr>
              <a:t>do</a:t>
            </a:r>
            <a:endParaRPr lang="ru-RU" sz="5400" b="1" i="1" u="sng" dirty="0">
              <a:solidFill>
                <a:prstClr val="white"/>
              </a:solidFill>
              <a:latin typeface="Cambria" panose="02040503050406030204" pitchFamily="18" charset="0"/>
              <a:ea typeface="Malgun Gothic" panose="020B0503020000020004" pitchFamily="34" charset="-127"/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tea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en-US" dirty="0">
                <a:solidFill>
                  <a:prstClr val="black"/>
                </a:solidFill>
              </a:rPr>
              <a:t>t</a:t>
            </a:r>
            <a:r>
              <a:rPr lang="en-US" dirty="0" smtClean="0">
                <a:solidFill>
                  <a:prstClr val="black"/>
                </a:solidFill>
              </a:rPr>
              <a:t>he shopping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lvl="0"/>
            <a:r>
              <a:rPr lang="en-US" dirty="0">
                <a:solidFill>
                  <a:prstClr val="black"/>
                </a:solidFill>
              </a:rPr>
              <a:t>t</a:t>
            </a:r>
            <a:r>
              <a:rPr lang="en-US" dirty="0" smtClean="0">
                <a:solidFill>
                  <a:prstClr val="black"/>
                </a:solidFill>
              </a:rPr>
              <a:t>he decorations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lvl="0"/>
            <a:r>
              <a:rPr lang="en-US" dirty="0">
                <a:solidFill>
                  <a:prstClr val="black"/>
                </a:solidFill>
              </a:rPr>
              <a:t>a</a:t>
            </a:r>
            <a:r>
              <a:rPr lang="en-US" dirty="0" smtClean="0">
                <a:solidFill>
                  <a:prstClr val="black"/>
                </a:solidFill>
              </a:rPr>
              <a:t> special dish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802794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4B832-AFBA-4C34-B3BB-BC5017B6F1C2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pPr lvl="0" algn="ctr"/>
            <a:r>
              <a:rPr lang="en-US" sz="3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3600" b="1" u="sng" dirty="0" smtClean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3600" b="1" u="sng" dirty="0" smtClean="0">
                <a:solidFill>
                  <a:prstClr val="white"/>
                </a:solidFill>
                <a:ea typeface="Malgun Gothic" panose="020B0503020000020004" pitchFamily="34" charset="-127"/>
              </a:rPr>
              <a:t>2</a:t>
            </a:r>
            <a:r>
              <a:rPr lang="ru-RU" sz="3600" b="1" u="sng" dirty="0" smtClean="0">
                <a:solidFill>
                  <a:prstClr val="white"/>
                </a:solidFill>
                <a:ea typeface="Malgun Gothic" panose="020B0503020000020004" pitchFamily="34" charset="-127"/>
              </a:rPr>
              <a:t> </a:t>
            </a:r>
            <a:r>
              <a:rPr lang="en-US" sz="3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54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Choose the word to form the phrase: </a:t>
            </a:r>
            <a:r>
              <a:rPr lang="en-US" sz="5800" b="1" i="1" u="sng" dirty="0" smtClean="0">
                <a:solidFill>
                  <a:prstClr val="white"/>
                </a:solidFill>
                <a:latin typeface="Cambria" panose="02040503050406030204" pitchFamily="18" charset="0"/>
                <a:ea typeface="Cambria Math" panose="02040503050406030204" pitchFamily="18" charset="0"/>
              </a:rPr>
              <a:t>exchange </a:t>
            </a:r>
            <a:r>
              <a:rPr lang="en-US" sz="5800" b="1" i="1" dirty="0" smtClean="0">
                <a:solidFill>
                  <a:prstClr val="white"/>
                </a:solidFill>
                <a:latin typeface="Cambria" panose="02040503050406030204" pitchFamily="18" charset="0"/>
                <a:ea typeface="Cambria Math" panose="02040503050406030204" pitchFamily="18" charset="0"/>
              </a:rPr>
              <a:t>…</a:t>
            </a:r>
            <a:endParaRPr lang="ru-RU" sz="5800" b="1" i="1" dirty="0">
              <a:solidFill>
                <a:prstClr val="white"/>
              </a:solidFill>
              <a:latin typeface="Cambria" panose="02040503050406030204" pitchFamily="18" charset="0"/>
              <a:ea typeface="Cambria Math" panose="02040503050406030204" pitchFamily="18" charset="0"/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gifts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people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house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preparations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224160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63666-4BC3-4475-8B28-F54B18C8B66D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 algn="ctr"/>
            <a:r>
              <a:rPr lang="en-US" sz="33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33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33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2</a:t>
            </a:r>
            <a:r>
              <a:rPr lang="ru-RU" sz="33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 </a:t>
            </a:r>
            <a:r>
              <a:rPr lang="en-US" sz="33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5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Choose the word to form the phrase: </a:t>
            </a:r>
            <a:r>
              <a:rPr lang="en-US" sz="5400" b="1" i="1" u="sng" dirty="0" smtClean="0">
                <a:solidFill>
                  <a:prstClr val="white"/>
                </a:solidFill>
                <a:latin typeface="Cambria" panose="02040503050406030204" pitchFamily="18" charset="0"/>
                <a:ea typeface="Cambria Math" panose="02040503050406030204" pitchFamily="18" charset="0"/>
              </a:rPr>
              <a:t>wear </a:t>
            </a:r>
            <a:r>
              <a:rPr lang="en-US" sz="5400" b="1" i="1" dirty="0">
                <a:solidFill>
                  <a:prstClr val="white"/>
                </a:solidFill>
                <a:latin typeface="Cambria" panose="02040503050406030204" pitchFamily="18" charset="0"/>
                <a:ea typeface="Cambria Math" panose="02040503050406030204" pitchFamily="18" charset="0"/>
              </a:rPr>
              <a:t>…</a:t>
            </a:r>
            <a:endParaRPr lang="ru-RU" sz="5400" b="1" i="1" dirty="0">
              <a:solidFill>
                <a:prstClr val="white"/>
              </a:solidFill>
              <a:latin typeface="Cambria" panose="02040503050406030204" pitchFamily="18" charset="0"/>
              <a:ea typeface="Cambria Math" panose="02040503050406030204" pitchFamily="18" charset="0"/>
            </a:endParaRPr>
          </a:p>
          <a:p>
            <a:pPr lvl="0"/>
            <a:endParaRPr lang="ru-RU" sz="30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fireworks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lamps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preparations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 costume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587660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04BF-485E-40AB-8F1D-CC62603F8334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 algn="ctr"/>
            <a:r>
              <a:rPr lang="en-US" sz="33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33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33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2</a:t>
            </a:r>
            <a:r>
              <a:rPr lang="ru-RU" sz="33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 </a:t>
            </a:r>
            <a:r>
              <a:rPr lang="en-US" sz="33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5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Choose the word to form the phrase: </a:t>
            </a:r>
            <a:r>
              <a:rPr lang="en-US" sz="5400" b="1" i="1" u="sng" dirty="0" smtClean="0">
                <a:solidFill>
                  <a:prstClr val="white"/>
                </a:solidFill>
                <a:latin typeface="Cambria" panose="02040503050406030204" pitchFamily="18" charset="0"/>
                <a:ea typeface="Cambria Math" panose="02040503050406030204" pitchFamily="18" charset="0"/>
              </a:rPr>
              <a:t>watch </a:t>
            </a:r>
            <a:r>
              <a:rPr lang="en-US" sz="5400" b="1" i="1" dirty="0">
                <a:solidFill>
                  <a:prstClr val="white"/>
                </a:solidFill>
                <a:latin typeface="Cambria" panose="02040503050406030204" pitchFamily="18" charset="0"/>
                <a:ea typeface="Cambria Math" panose="02040503050406030204" pitchFamily="18" charset="0"/>
              </a:rPr>
              <a:t>…</a:t>
            </a:r>
            <a:endParaRPr lang="ru-RU" sz="5400" b="1" i="1" dirty="0">
              <a:solidFill>
                <a:prstClr val="white"/>
              </a:solidFill>
              <a:latin typeface="Cambria" panose="02040503050406030204" pitchFamily="18" charset="0"/>
              <a:ea typeface="Cambria Math" panose="02040503050406030204" pitchFamily="18" charset="0"/>
            </a:endParaRPr>
          </a:p>
          <a:p>
            <a:pPr lvl="0"/>
            <a:endParaRPr lang="ru-RU" sz="30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gifts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people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fireworks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house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581340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8AF65-0B62-47DA-825A-6FE08E8EA2F3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 algn="ctr"/>
            <a:r>
              <a:rPr lang="en-US" sz="33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33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33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2</a:t>
            </a:r>
            <a:r>
              <a:rPr lang="ru-RU" sz="33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 </a:t>
            </a:r>
            <a:r>
              <a:rPr lang="en-US" sz="33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5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Choose the word to form the phrase: </a:t>
            </a:r>
            <a:r>
              <a:rPr lang="en-US" sz="5400" b="1" i="1" u="sng" dirty="0" smtClean="0">
                <a:solidFill>
                  <a:prstClr val="white"/>
                </a:solidFill>
                <a:latin typeface="Cambria" panose="02040503050406030204" pitchFamily="18" charset="0"/>
                <a:ea typeface="Cambria Math" panose="02040503050406030204" pitchFamily="18" charset="0"/>
              </a:rPr>
              <a:t>light </a:t>
            </a:r>
            <a:r>
              <a:rPr lang="en-US" sz="5400" b="1" i="1" dirty="0">
                <a:solidFill>
                  <a:prstClr val="white"/>
                </a:solidFill>
                <a:latin typeface="Cambria" panose="02040503050406030204" pitchFamily="18" charset="0"/>
                <a:ea typeface="Cambria Math" panose="02040503050406030204" pitchFamily="18" charset="0"/>
              </a:rPr>
              <a:t>…</a:t>
            </a:r>
            <a:endParaRPr lang="ru-RU" sz="5400" b="1" i="1" dirty="0">
              <a:solidFill>
                <a:prstClr val="white"/>
              </a:solidFill>
              <a:latin typeface="Cambria" panose="02040503050406030204" pitchFamily="18" charset="0"/>
              <a:ea typeface="Cambria Math" panose="02040503050406030204" pitchFamily="18" charset="0"/>
            </a:endParaRPr>
          </a:p>
          <a:p>
            <a:pPr lvl="0"/>
            <a:endParaRPr lang="ru-RU" sz="30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 costume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preparations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lamps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people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589156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A1C0-5086-4033-9405-D233685B9646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 algn="ctr"/>
            <a:r>
              <a:rPr lang="en-US" sz="33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33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33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2</a:t>
            </a:r>
            <a:r>
              <a:rPr lang="ru-RU" sz="33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 </a:t>
            </a:r>
            <a:r>
              <a:rPr lang="en-US" sz="33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5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Choose the word to form the phrase: </a:t>
            </a:r>
            <a:r>
              <a:rPr lang="en-US" sz="5400" b="1" i="1" u="sng" dirty="0" smtClean="0">
                <a:solidFill>
                  <a:prstClr val="white"/>
                </a:solidFill>
                <a:latin typeface="Cambria" panose="02040503050406030204" pitchFamily="18" charset="0"/>
                <a:ea typeface="Cambria Math" panose="02040503050406030204" pitchFamily="18" charset="0"/>
              </a:rPr>
              <a:t>make </a:t>
            </a:r>
            <a:r>
              <a:rPr lang="en-US" sz="5400" b="1" i="1" dirty="0">
                <a:solidFill>
                  <a:prstClr val="white"/>
                </a:solidFill>
                <a:latin typeface="Cambria" panose="02040503050406030204" pitchFamily="18" charset="0"/>
                <a:ea typeface="Cambria Math" panose="02040503050406030204" pitchFamily="18" charset="0"/>
              </a:rPr>
              <a:t>…</a:t>
            </a:r>
            <a:endParaRPr lang="ru-RU" sz="5400" b="1" i="1" dirty="0">
              <a:solidFill>
                <a:prstClr val="white"/>
              </a:solidFill>
              <a:latin typeface="Cambria" panose="02040503050406030204" pitchFamily="18" charset="0"/>
              <a:ea typeface="Cambria Math" panose="02040503050406030204" pitchFamily="18" charset="0"/>
            </a:endParaRPr>
          </a:p>
          <a:p>
            <a:pPr lvl="0"/>
            <a:endParaRPr lang="ru-RU" sz="30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people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fireworks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house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preparations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814328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307B-65F9-4554-8E21-C3785B1B7BD7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pPr lvl="0" algn="ctr"/>
            <a:r>
              <a:rPr lang="en-US" sz="33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3300" b="1" u="sng" dirty="0" smtClean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3300" b="1" u="sng" dirty="0" smtClean="0">
                <a:solidFill>
                  <a:prstClr val="white"/>
                </a:solidFill>
                <a:ea typeface="Malgun Gothic" panose="020B0503020000020004" pitchFamily="34" charset="-127"/>
              </a:rPr>
              <a:t>3</a:t>
            </a:r>
            <a:r>
              <a:rPr lang="ru-RU" sz="3300" b="1" u="sng" dirty="0" smtClean="0">
                <a:solidFill>
                  <a:prstClr val="white"/>
                </a:solidFill>
                <a:ea typeface="Malgun Gothic" panose="020B0503020000020004" pitchFamily="34" charset="-127"/>
              </a:rPr>
              <a:t> </a:t>
            </a:r>
            <a:r>
              <a:rPr lang="en-US" sz="33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5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Fill in the sentence with the words below: “Children usually have …….. </a:t>
            </a:r>
            <a:r>
              <a:rPr lang="en-US" sz="5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d</a:t>
            </a:r>
            <a:r>
              <a:rPr lang="en-US" sz="5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ressing ….. .”</a:t>
            </a:r>
          </a:p>
          <a:p>
            <a:pPr lvl="0" algn="ctr"/>
            <a:endParaRPr lang="ru-RU" sz="5400" b="1" i="1" dirty="0">
              <a:solidFill>
                <a:prstClr val="white"/>
              </a:solidFill>
              <a:latin typeface="Cambria" panose="02040503050406030204" pitchFamily="18" charset="0"/>
              <a:ea typeface="Cambria Math" panose="02040503050406030204" pitchFamily="18" charset="0"/>
            </a:endParaRPr>
          </a:p>
          <a:p>
            <a:pPr lvl="0"/>
            <a:endParaRPr lang="ru-RU" sz="30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… in … over.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… round … in.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… over … in.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… fun … up.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615372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3FCA-419D-484E-8692-ADD3194828B7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 algn="ctr"/>
            <a:r>
              <a:rPr lang="en-US" sz="28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28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28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3</a:t>
            </a:r>
            <a:r>
              <a:rPr lang="ru-RU" sz="28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 </a:t>
            </a:r>
            <a:r>
              <a:rPr lang="en-US" sz="28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43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Fill in the sentence with the words below: </a:t>
            </a:r>
            <a:r>
              <a:rPr lang="en-US" sz="43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“Come </a:t>
            </a:r>
            <a:r>
              <a:rPr lang="en-US" sz="43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…….. h</a:t>
            </a:r>
            <a:r>
              <a:rPr lang="en-US" sz="43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ere and join ….. </a:t>
            </a:r>
            <a:r>
              <a:rPr lang="en-US" sz="43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t</a:t>
            </a:r>
            <a:r>
              <a:rPr lang="en-US" sz="43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he game </a:t>
            </a:r>
            <a:r>
              <a:rPr lang="en-US" sz="43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.”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/>
          <a:lstStyle/>
          <a:p>
            <a:r>
              <a:rPr lang="en-US" dirty="0" smtClean="0"/>
              <a:t>… over … in … 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… round … and… .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… out … in … .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… up … over … 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949810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2F01F-5E34-45C5-A4DF-5C4435814C73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pPr lvl="0" algn="ctr"/>
            <a:r>
              <a:rPr lang="en-US" sz="28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28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28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3</a:t>
            </a:r>
            <a:r>
              <a:rPr lang="ru-RU" sz="28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 </a:t>
            </a:r>
            <a:r>
              <a:rPr lang="en-US" sz="28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43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Fill in the sentence with the words below: </a:t>
            </a:r>
            <a:r>
              <a:rPr lang="en-US" sz="43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“Can I pop …… </a:t>
            </a:r>
            <a:r>
              <a:rPr lang="en-US" sz="43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t</a:t>
            </a:r>
            <a:r>
              <a:rPr lang="en-US" sz="43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o borrow some sugar? It’s run …. </a:t>
            </a:r>
            <a:r>
              <a:rPr lang="en-US" sz="43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.”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… over … in.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…. round … out.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… fun … up.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… in … round.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906882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D6751-26C0-4976-9805-D383A31F66BA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 lvl="0" algn="ctr"/>
            <a:r>
              <a:rPr lang="en-US" sz="28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2800" b="1" u="sng" dirty="0" smtClean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2800" b="1" u="sng" dirty="0" smtClean="0">
                <a:solidFill>
                  <a:prstClr val="white"/>
                </a:solidFill>
                <a:ea typeface="Malgun Gothic" panose="020B0503020000020004" pitchFamily="34" charset="-127"/>
              </a:rPr>
              <a:t>4</a:t>
            </a:r>
            <a:r>
              <a:rPr lang="ru-RU" sz="2800" b="1" u="sng" dirty="0" smtClean="0">
                <a:solidFill>
                  <a:prstClr val="white"/>
                </a:solidFill>
                <a:ea typeface="Malgun Gothic" panose="020B0503020000020004" pitchFamily="34" charset="-127"/>
              </a:rPr>
              <a:t> </a:t>
            </a:r>
            <a:r>
              <a:rPr lang="en-US" sz="28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43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Fill in </a:t>
            </a:r>
            <a:r>
              <a:rPr lang="en-US" sz="43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the gaps with </a:t>
            </a:r>
            <a:r>
              <a:rPr lang="en-US" sz="4300" b="1" i="1" u="sng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the present continuous</a:t>
            </a:r>
            <a:r>
              <a:rPr lang="en-US" sz="43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 “What ……….. (Lizzie/do) right now?”</a:t>
            </a:r>
            <a:endParaRPr lang="en-US" sz="4300" b="1" dirty="0">
              <a:solidFill>
                <a:prstClr val="white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….Lizzie doing …?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… Lizzie is doing ..?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… does Lizzie do …?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…is Lizzie doing…?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509020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18A51-F412-42E7-B902-75A1A58B4FC9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pPr lvl="0" algn="ctr"/>
            <a:r>
              <a:rPr lang="en-US" sz="28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28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28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4</a:t>
            </a:r>
            <a:r>
              <a:rPr lang="ru-RU" sz="28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 </a:t>
            </a:r>
            <a:r>
              <a:rPr lang="en-US" sz="28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43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Fill in the gaps with </a:t>
            </a:r>
            <a:r>
              <a:rPr lang="en-US" sz="4300" b="1" i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the present continuous</a:t>
            </a:r>
            <a:r>
              <a:rPr lang="en-US" sz="43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 </a:t>
            </a:r>
            <a:r>
              <a:rPr lang="en-US" sz="43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“Hey! You </a:t>
            </a:r>
            <a:r>
              <a:rPr lang="en-US" sz="43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……….. </a:t>
            </a:r>
            <a:r>
              <a:rPr lang="en-US" sz="43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(not/watch) the fireworks. Why?”</a:t>
            </a:r>
            <a:endParaRPr lang="en-US" sz="4300" b="1" dirty="0">
              <a:solidFill>
                <a:prstClr val="white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… is not watching…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…do not watching …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… aren’t watching…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…not watch…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659631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ED68-BCEE-406C-A42E-3D9043829412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 lvl="0" algn="ctr"/>
            <a:r>
              <a:rPr lang="en-US" sz="2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26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26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4</a:t>
            </a:r>
            <a:r>
              <a:rPr lang="ru-RU" sz="26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 </a:t>
            </a:r>
            <a:r>
              <a:rPr lang="en-US" sz="2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p.54</a:t>
            </a:r>
          </a:p>
          <a:p>
            <a:pPr lvl="0" algn="ctr"/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Fill in the gaps with </a:t>
            </a:r>
            <a:r>
              <a:rPr lang="en-US" sz="4000" b="1" i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the present continuous</a:t>
            </a:r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 </a:t>
            </a:r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“Look! ………..   (the twins/cut) </a:t>
            </a:r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the </a:t>
            </a:r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cake? Yummy!”</a:t>
            </a:r>
            <a:endParaRPr lang="en-US" sz="4000" b="1" dirty="0">
              <a:solidFill>
                <a:prstClr val="white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The twins are cutting …?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Are the twins cutting … ?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Are the twins cut …?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The twins cutting …?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243825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69E31-8E2F-4527-9AB1-ED7DE9338166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 algn="ctr"/>
            <a:r>
              <a:rPr lang="en-US" sz="2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2600" b="1" u="sng" dirty="0" smtClean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2600" b="1" u="sng" dirty="0" smtClean="0">
                <a:solidFill>
                  <a:prstClr val="white"/>
                </a:solidFill>
                <a:ea typeface="Malgun Gothic" panose="020B0503020000020004" pitchFamily="34" charset="-127"/>
              </a:rPr>
              <a:t>5</a:t>
            </a:r>
            <a:r>
              <a:rPr lang="en-US" sz="2600" b="1" u="sng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 .54</a:t>
            </a:r>
            <a:endParaRPr lang="en-US" sz="2600" b="1" u="sng" dirty="0">
              <a:solidFill>
                <a:prstClr val="white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lvl="0" algn="ctr"/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Use the prompts to fill in the gaps: </a:t>
            </a:r>
            <a:r>
              <a:rPr lang="en-US" sz="4000" b="1" u="sng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A:</a:t>
            </a:r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“What are the toffee apples like? – </a:t>
            </a:r>
            <a:r>
              <a:rPr lang="en-US" sz="4000" b="1" u="sng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B</a:t>
            </a:r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 No,……………….”</a:t>
            </a:r>
            <a:endParaRPr lang="en-US" sz="4000" b="1" dirty="0">
              <a:solidFill>
                <a:prstClr val="white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Who are they for?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It’s awful.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I don’t like them.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Nothing special.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848708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3F53C-99E4-4759-ADC9-D2FD3C1C4C04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 algn="ctr"/>
            <a:r>
              <a:rPr lang="en-US" sz="2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26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26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5</a:t>
            </a:r>
            <a:r>
              <a:rPr lang="en-US" sz="2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 .54</a:t>
            </a:r>
          </a:p>
          <a:p>
            <a:pPr lvl="0" algn="ctr"/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Use the prompts to fill in the gaps: </a:t>
            </a:r>
            <a:r>
              <a:rPr lang="en-US" sz="40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A</a:t>
            </a:r>
            <a:r>
              <a:rPr lang="en-US" sz="4000" b="1" u="sng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“Is the festival good? </a:t>
            </a:r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– </a:t>
            </a:r>
            <a:r>
              <a:rPr lang="en-US" sz="40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B</a:t>
            </a:r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 </a:t>
            </a:r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Uh, I don’t know. ………….”</a:t>
            </a:r>
            <a:endParaRPr lang="en-US" sz="4000" b="1" dirty="0">
              <a:solidFill>
                <a:prstClr val="white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Nothing special.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Who are they for?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I don’t like them.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My mother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968193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2DB7-0867-4991-89A6-6F24C197C6E1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 algn="ctr"/>
            <a:r>
              <a:rPr lang="en-US" sz="2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26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26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5</a:t>
            </a:r>
            <a:r>
              <a:rPr lang="en-US" sz="2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 .54</a:t>
            </a:r>
          </a:p>
          <a:p>
            <a:pPr lvl="0" algn="ctr"/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Use the prompts to fill in the gaps: </a:t>
            </a:r>
            <a:r>
              <a:rPr lang="en-US" sz="40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A</a:t>
            </a:r>
            <a:r>
              <a:rPr lang="en-US" sz="4000" b="1" u="sng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“What do think of my costume? </a:t>
            </a:r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– </a:t>
            </a:r>
            <a:r>
              <a:rPr lang="en-US" sz="40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B</a:t>
            </a:r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 </a:t>
            </a:r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……………….”</a:t>
            </a:r>
            <a:endParaRPr lang="en-US" sz="4000" b="1" dirty="0">
              <a:solidFill>
                <a:prstClr val="white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My mother.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Not bad at all.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What are they for?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I don’t like them.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207094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7DC0-8CEA-4818-8E54-D31A7A692E10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pPr lvl="0" algn="ctr"/>
            <a:r>
              <a:rPr lang="en-US" sz="2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26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26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5</a:t>
            </a:r>
            <a:r>
              <a:rPr lang="en-US" sz="2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 .54</a:t>
            </a:r>
          </a:p>
          <a:p>
            <a:pPr lvl="0" algn="ctr"/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Use the prompts to fill in the gaps: </a:t>
            </a:r>
            <a:r>
              <a:rPr lang="en-US" sz="40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A</a:t>
            </a:r>
            <a:r>
              <a:rPr lang="en-US" sz="4000" b="1" u="sng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“How do you like the food? –    </a:t>
            </a:r>
            <a:r>
              <a:rPr lang="en-US" sz="40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B</a:t>
            </a:r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 </a:t>
            </a:r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……………. . I really don’t like it.”</a:t>
            </a:r>
            <a:endParaRPr lang="en-US" sz="4000" b="1" dirty="0">
              <a:solidFill>
                <a:prstClr val="white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I don’t like them.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Not bad at all.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It’s awful.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My mother.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458105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E3F15-C631-4067-A846-F8969DF2613B}" type="datetime1">
              <a:rPr lang="ru-RU" smtClean="0"/>
              <a:t>06.12.2016</a:t>
            </a:fld>
            <a:endParaRPr lang="ru-RU"/>
          </a:p>
        </p:txBody>
      </p:sp>
      <p:sp useBgFill="1"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 algn="ctr"/>
            <a:r>
              <a:rPr lang="en-US" sz="2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EXCERSISE </a:t>
            </a:r>
            <a:r>
              <a:rPr lang="ru-RU" sz="26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№</a:t>
            </a:r>
            <a:r>
              <a:rPr lang="en-US" sz="2600" b="1" u="sng" dirty="0">
                <a:solidFill>
                  <a:prstClr val="white"/>
                </a:solidFill>
                <a:ea typeface="Malgun Gothic" panose="020B0503020000020004" pitchFamily="34" charset="-127"/>
              </a:rPr>
              <a:t>5</a:t>
            </a:r>
            <a:r>
              <a:rPr lang="en-US" sz="26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 .54</a:t>
            </a:r>
          </a:p>
          <a:p>
            <a:pPr lvl="0" algn="ctr"/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Use the prompts to fill in the gaps: </a:t>
            </a:r>
            <a:r>
              <a:rPr lang="en-US" sz="4000" b="1" u="sng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A</a:t>
            </a:r>
            <a:r>
              <a:rPr lang="en-US" sz="4000" b="1" u="sng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“……………….? </a:t>
            </a:r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– </a:t>
            </a:r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                           </a:t>
            </a:r>
            <a:r>
              <a:rPr lang="en-US" sz="4000" b="1" u="sng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B</a:t>
            </a:r>
            <a:r>
              <a:rPr lang="en-US" sz="40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 </a:t>
            </a:r>
            <a:r>
              <a:rPr lang="en-US" sz="4000" b="1" dirty="0" smtClean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My mother.”</a:t>
            </a:r>
            <a:endParaRPr lang="en-US" sz="4000" b="1" dirty="0">
              <a:solidFill>
                <a:prstClr val="white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Nothing special.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It’s awful.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Not bad at all.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Who are they for?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091759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9FED4-9625-48B9-92A6-AEFF87F1539B}" type="datetime1">
              <a:rPr lang="ru-RU" smtClean="0"/>
              <a:t>06.12.2016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14121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720</Words>
  <Application>Microsoft Office PowerPoint</Application>
  <PresentationFormat>Экран (4:3)</PresentationFormat>
  <Paragraphs>160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 Unicode MS</vt:lpstr>
      <vt:lpstr>Malgun Gothic</vt:lpstr>
      <vt:lpstr>Arial</vt:lpstr>
      <vt:lpstr>Calibri</vt:lpstr>
      <vt:lpstr>Cambria</vt:lpstr>
      <vt:lpstr>Cambria Math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Alekc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Вера</cp:lastModifiedBy>
  <cp:revision>43</cp:revision>
  <dcterms:created xsi:type="dcterms:W3CDTF">2010-02-09T18:22:56Z</dcterms:created>
  <dcterms:modified xsi:type="dcterms:W3CDTF">2016-12-06T19:09:59Z</dcterms:modified>
</cp:coreProperties>
</file>