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3" r:id="rId4"/>
    <p:sldId id="259" r:id="rId5"/>
    <p:sldId id="258" r:id="rId6"/>
    <p:sldId id="264" r:id="rId7"/>
    <p:sldId id="262" r:id="rId8"/>
    <p:sldId id="260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6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2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1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3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3.wmf"/><Relationship Id="rId6" Type="http://schemas.openxmlformats.org/officeDocument/2006/relationships/image" Target="../media/image19.wmf"/><Relationship Id="rId11" Type="http://schemas.openxmlformats.org/officeDocument/2006/relationships/image" Target="../media/image24.wmf"/><Relationship Id="rId5" Type="http://schemas.openxmlformats.org/officeDocument/2006/relationships/image" Target="../media/image18.wmf"/><Relationship Id="rId10" Type="http://schemas.openxmlformats.org/officeDocument/2006/relationships/image" Target="../media/image23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9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0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6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9.wmf"/><Relationship Id="rId5" Type="http://schemas.openxmlformats.org/officeDocument/2006/relationships/control" Target="../activeX/activeX7.xml"/><Relationship Id="rId10" Type="http://schemas.openxmlformats.org/officeDocument/2006/relationships/image" Target="../media/image4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0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9.wmf"/><Relationship Id="rId5" Type="http://schemas.openxmlformats.org/officeDocument/2006/relationships/control" Target="../activeX/activeX14.xml"/><Relationship Id="rId10" Type="http://schemas.openxmlformats.org/officeDocument/2006/relationships/image" Target="../media/image12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0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6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14.wmf"/><Relationship Id="rId5" Type="http://schemas.openxmlformats.org/officeDocument/2006/relationships/control" Target="../activeX/activeX21.xml"/><Relationship Id="rId10" Type="http://schemas.openxmlformats.org/officeDocument/2006/relationships/image" Target="../media/image4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0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6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9.wmf"/><Relationship Id="rId5" Type="http://schemas.openxmlformats.org/officeDocument/2006/relationships/control" Target="../activeX/activeX28.xml"/><Relationship Id="rId10" Type="http://schemas.openxmlformats.org/officeDocument/2006/relationships/image" Target="../media/image4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28.wmf"/><Relationship Id="rId3" Type="http://schemas.openxmlformats.org/officeDocument/2006/relationships/control" Target="../activeX/activeX33.xml"/><Relationship Id="rId21" Type="http://schemas.openxmlformats.org/officeDocument/2006/relationships/image" Target="../media/image31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27.wmf"/><Relationship Id="rId2" Type="http://schemas.openxmlformats.org/officeDocument/2006/relationships/control" Target="../activeX/activeX32.xml"/><Relationship Id="rId16" Type="http://schemas.openxmlformats.org/officeDocument/2006/relationships/image" Target="../media/image26.wmf"/><Relationship Id="rId20" Type="http://schemas.openxmlformats.org/officeDocument/2006/relationships/image" Target="../media/image30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24" Type="http://schemas.openxmlformats.org/officeDocument/2006/relationships/image" Target="../media/image34.wmf"/><Relationship Id="rId5" Type="http://schemas.openxmlformats.org/officeDocument/2006/relationships/control" Target="../activeX/activeX35.xml"/><Relationship Id="rId15" Type="http://schemas.openxmlformats.org/officeDocument/2006/relationships/image" Target="../media/image25.wmf"/><Relationship Id="rId23" Type="http://schemas.openxmlformats.org/officeDocument/2006/relationships/image" Target="../media/image33.wmf"/><Relationship Id="rId10" Type="http://schemas.openxmlformats.org/officeDocument/2006/relationships/control" Target="../activeX/activeX40.xml"/><Relationship Id="rId19" Type="http://schemas.openxmlformats.org/officeDocument/2006/relationships/image" Target="../media/image29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6.wmf"/><Relationship Id="rId22" Type="http://schemas.openxmlformats.org/officeDocument/2006/relationships/image" Target="../media/image32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8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2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7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4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5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6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7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8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2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2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3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4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5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6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44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5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6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7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8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9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0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6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6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0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1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33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4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5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6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7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8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9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0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1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2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3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gvaflavor.com/otritsatelnyie-mestoimeniya/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598712" y="1066800"/>
            <a:ext cx="8019899" cy="305781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prstTxWarp prst="textWave4">
              <a:avLst/>
            </a:prstTxWarp>
          </a:bodyPr>
          <a:lstStyle/>
          <a:p>
            <a:r>
              <a:rPr lang="en-US" sz="3600" b="1" dirty="0"/>
              <a:t> </a:t>
            </a:r>
            <a:r>
              <a:rPr lang="en-US" sz="3600" b="1" dirty="0" smtClean="0"/>
              <a:t>          </a:t>
            </a:r>
            <a:r>
              <a:rPr lang="en-US" sz="3600" b="1" dirty="0" smtClean="0">
                <a:solidFill>
                  <a:srgbClr val="C00000"/>
                </a:solidFill>
              </a:rPr>
              <a:t>Negative pronouns</a:t>
            </a:r>
          </a:p>
        </p:txBody>
      </p:sp>
      <p:pic>
        <p:nvPicPr>
          <p:cNvPr id="9218" name="Picture 2" descr="C:\Users\Елена Костылева\Desktop\twitter3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186" y="1332002"/>
            <a:ext cx="1984076" cy="198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перфолента 1">
            <a:hlinkClick r:id="rId3"/>
          </p:cNvPr>
          <p:cNvSpPr/>
          <p:nvPr/>
        </p:nvSpPr>
        <p:spPr>
          <a:xfrm>
            <a:off x="2078082" y="4304208"/>
            <a:ext cx="1852134" cy="1725283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prstTxWarp prst="textWave2">
              <a:avLst/>
            </a:prstTxWarp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2800" b="1" dirty="0">
                <a:solidFill>
                  <a:srgbClr val="002060"/>
                </a:solidFill>
              </a:rPr>
              <a:t>Grammar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en-US" sz="2800" b="1" dirty="0">
                <a:solidFill>
                  <a:srgbClr val="002060"/>
                </a:solidFill>
              </a:rPr>
              <a:t>support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0243" name="Picture 3" descr="C:\Users\Елена Костылева\Desktop\QA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4386" y="4203412"/>
            <a:ext cx="2687489" cy="209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8261" y="125129"/>
            <a:ext cx="6305550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Костылева Е.В., МАОУ СОШ №6, г. Красноуральск, 2016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342900" lvl="0" indent="-342900" algn="ctr">
              <a:spcBef>
                <a:spcPct val="20000"/>
              </a:spcBef>
            </a:pPr>
            <a:r>
              <a:rPr lang="ru-RU" sz="2000" b="1" dirty="0">
                <a:solidFill>
                  <a:srgbClr val="002060"/>
                </a:solidFill>
              </a:rPr>
              <a:t>УМК «</a:t>
            </a:r>
            <a:r>
              <a:rPr lang="en-US" sz="2000" b="1" dirty="0">
                <a:solidFill>
                  <a:srgbClr val="002060"/>
                </a:solidFill>
              </a:rPr>
              <a:t>Rainbow English</a:t>
            </a:r>
            <a:r>
              <a:rPr lang="ru-RU" sz="2000" b="1" dirty="0">
                <a:solidFill>
                  <a:srgbClr val="002060"/>
                </a:solidFill>
              </a:rPr>
              <a:t>» </a:t>
            </a:r>
            <a:r>
              <a:rPr lang="ru-RU" sz="2000" b="1" dirty="0" smtClean="0">
                <a:solidFill>
                  <a:srgbClr val="002060"/>
                </a:solidFill>
              </a:rPr>
              <a:t>11 </a:t>
            </a:r>
            <a:r>
              <a:rPr lang="ru-RU" sz="2000" b="1" dirty="0">
                <a:solidFill>
                  <a:srgbClr val="002060"/>
                </a:solidFill>
              </a:rPr>
              <a:t>класс</a:t>
            </a:r>
            <a:r>
              <a:rPr lang="en-US" sz="2000" b="1" dirty="0">
                <a:solidFill>
                  <a:srgbClr val="002060"/>
                </a:solidFill>
              </a:rPr>
              <a:t>: Unit </a:t>
            </a:r>
            <a:r>
              <a:rPr lang="en-US" sz="2000" b="1" dirty="0" smtClean="0">
                <a:solidFill>
                  <a:srgbClr val="002060"/>
                </a:solidFill>
              </a:rPr>
              <a:t>2</a:t>
            </a:r>
            <a:endParaRPr lang="en-US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E19E7-7A83-4B09-8C96-A024F52F5433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_________ of the pupils in our class made a lot of progress in English.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52822" y="3590925"/>
            <a:ext cx="4010115" cy="582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   </a:t>
            </a:r>
            <a:r>
              <a:rPr lang="en-US" b="1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   </a:t>
            </a:r>
            <a:r>
              <a:rPr lang="en-US" b="1" dirty="0" smtClean="0"/>
              <a:t>                                      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2" y="4264256"/>
            <a:ext cx="4018427" cy="582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                                 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48150" y="4929274"/>
            <a:ext cx="4039725" cy="582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  </a:t>
            </a:r>
            <a:r>
              <a:rPr lang="en-US" b="1" dirty="0" smtClean="0"/>
              <a:t>                                          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38626" y="5602605"/>
            <a:ext cx="4057564" cy="582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218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62651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AB553-E7E9-42A7-A0EA-7A64B8323383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Would you like fish or chicken?  _____________________.</a:t>
            </a:r>
            <a:endParaRPr lang="ru-RU" sz="4000" b="1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44196" y="3590925"/>
            <a:ext cx="4018742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106174" y="4264256"/>
            <a:ext cx="4165075" cy="5826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38625" y="4929274"/>
            <a:ext cx="4049251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48150" y="5602605"/>
            <a:ext cx="4048039" cy="58261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2326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69496-0E6E-4387-9829-15A42636AD9A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b="1" dirty="0" smtClean="0"/>
              <a:t> </a:t>
            </a:r>
            <a:r>
              <a:rPr lang="en-US" sz="4000" b="1" dirty="0" smtClean="0">
                <a:solidFill>
                  <a:srgbClr val="002060"/>
                </a:solidFill>
              </a:rPr>
              <a:t>Have you got any magazines? 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</a:rPr>
              <a:t>No, I have got </a:t>
            </a:r>
            <a:r>
              <a:rPr lang="en-US" sz="4000" b="1" dirty="0" smtClean="0">
                <a:solidFill>
                  <a:srgbClr val="002060"/>
                </a:solidFill>
              </a:rPr>
              <a:t>______________.</a:t>
            </a:r>
            <a:endParaRPr lang="ru-RU" sz="4000" b="1" dirty="0">
              <a:solidFill>
                <a:srgbClr val="002060"/>
              </a:solidFill>
            </a:endParaRPr>
          </a:p>
          <a:p>
            <a:pPr algn="ctr"/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26942" y="3590925"/>
            <a:ext cx="403599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10050" y="4264256"/>
            <a:ext cx="406120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29100" y="4929274"/>
            <a:ext cx="4058776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29100" y="5602605"/>
            <a:ext cx="4067089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o one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42556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50E77-87B8-4E56-A9E4-3E78FF74708F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002060"/>
                </a:solidFill>
              </a:rPr>
              <a:t>_____________ </a:t>
            </a:r>
            <a:r>
              <a:rPr lang="en-US" sz="4000" b="1" dirty="0" smtClean="0">
                <a:solidFill>
                  <a:srgbClr val="002060"/>
                </a:solidFill>
              </a:rPr>
              <a:t>knew the lessons curriculum.</a:t>
            </a:r>
            <a:endParaRPr lang="ru-RU" sz="4000" b="1" dirty="0">
              <a:solidFill>
                <a:srgbClr val="002060"/>
              </a:solidFill>
            </a:endParaRPr>
          </a:p>
          <a:p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35570" y="3590925"/>
            <a:ext cx="4027368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35570" y="4264256"/>
            <a:ext cx="403568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10050" y="4929274"/>
            <a:ext cx="407782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19576" y="5602605"/>
            <a:ext cx="407661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o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16164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57CC5-2A4B-445D-8BE0-406F1CCC8626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These two actors are famous in Russia, but  ___________ is known in the USA.</a:t>
            </a:r>
            <a:endParaRPr lang="ru-RU" sz="4000" b="1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26943" y="3590925"/>
            <a:ext cx="403599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09691" y="4264256"/>
            <a:ext cx="4061558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09691" y="4929274"/>
            <a:ext cx="407818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35570" y="5602605"/>
            <a:ext cx="4060619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8331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4F663-D3A9-4286-AA3B-25F279681D35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They had </a:t>
            </a:r>
            <a:r>
              <a:rPr lang="en-US" sz="4000" b="1" dirty="0" smtClean="0">
                <a:solidFill>
                  <a:srgbClr val="002060"/>
                </a:solidFill>
              </a:rPr>
              <a:t>______________to </a:t>
            </a:r>
            <a:r>
              <a:rPr lang="en-US" sz="4000" b="1" dirty="0" smtClean="0">
                <a:solidFill>
                  <a:srgbClr val="002060"/>
                </a:solidFill>
              </a:rPr>
              <a:t>discuss </a:t>
            </a:r>
            <a:endParaRPr lang="ru-RU" sz="40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at </a:t>
            </a:r>
            <a:r>
              <a:rPr lang="en-US" sz="4000" b="1" dirty="0" smtClean="0">
                <a:solidFill>
                  <a:srgbClr val="002060"/>
                </a:solidFill>
              </a:rPr>
              <a:t>their lesson.</a:t>
            </a:r>
            <a:endParaRPr lang="ru-RU" sz="4000" b="1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35570" y="3590925"/>
            <a:ext cx="4027368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00525" y="4264256"/>
            <a:ext cx="407072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00526" y="4929274"/>
            <a:ext cx="408735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19576" y="5602605"/>
            <a:ext cx="407661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15686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4AF58-0CE0-47DF-94A3-0B52F176D62D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002060"/>
                </a:solidFill>
              </a:rPr>
              <a:t>______________ </a:t>
            </a:r>
            <a:r>
              <a:rPr lang="en-US" sz="4000" b="1" dirty="0" smtClean="0">
                <a:solidFill>
                  <a:srgbClr val="002060"/>
                </a:solidFill>
              </a:rPr>
              <a:t>could expect so excellent results.</a:t>
            </a:r>
            <a:endParaRPr lang="ru-RU" sz="4000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52822" y="3590925"/>
            <a:ext cx="401011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2" y="4264256"/>
            <a:ext cx="4018427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8702" y="4929274"/>
            <a:ext cx="400917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95955" y="5602605"/>
            <a:ext cx="400023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4581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6E71-9558-4B45-AF87-624B9EB0AE4C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b="1" dirty="0" smtClean="0"/>
              <a:t>   </a:t>
            </a:r>
            <a:r>
              <a:rPr lang="en-US" b="1" dirty="0" smtClean="0">
                <a:solidFill>
                  <a:srgbClr val="002060"/>
                </a:solidFill>
              </a:rPr>
              <a:t>________________ </a:t>
            </a:r>
            <a:r>
              <a:rPr lang="en-US" sz="4000" b="1" dirty="0" smtClean="0">
                <a:solidFill>
                  <a:srgbClr val="002060"/>
                </a:solidFill>
              </a:rPr>
              <a:t>of the applicants 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  got this job.</a:t>
            </a:r>
            <a:endParaRPr lang="ru-RU" sz="4000" b="1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26942" y="3590925"/>
            <a:ext cx="403599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19576" y="4264256"/>
            <a:ext cx="405167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10050" y="4929274"/>
            <a:ext cx="4077826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obody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10051" y="5602605"/>
            <a:ext cx="4086138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33603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B63D-6E55-4AC0-8813-9B28B4672679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002060"/>
                </a:solidFill>
              </a:rPr>
              <a:t>_________________ </a:t>
            </a:r>
            <a:r>
              <a:rPr lang="en-US" sz="4000" b="1" dirty="0" smtClean="0">
                <a:solidFill>
                  <a:srgbClr val="002060"/>
                </a:solidFill>
              </a:rPr>
              <a:t>could answer the    teacher’s question.</a:t>
            </a:r>
            <a:endParaRPr lang="ru-RU" sz="4000" b="1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61448" y="3590925"/>
            <a:ext cx="4001489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2" y="4264256"/>
            <a:ext cx="4018427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48150" y="4929274"/>
            <a:ext cx="4039726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61449" y="5602605"/>
            <a:ext cx="403474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13996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7980-7814-4EE2-91A5-AA8E2B8D0E88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  Fill </a:t>
            </a: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Is there a nursery or a secondary school in the village? </a:t>
            </a:r>
            <a:r>
              <a:rPr lang="en-US" sz="4000" b="1" dirty="0" smtClean="0">
                <a:solidFill>
                  <a:srgbClr val="002060"/>
                </a:solidFill>
              </a:rPr>
              <a:t>______________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18316" y="3590925"/>
            <a:ext cx="4044621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2" y="4264256"/>
            <a:ext cx="4018427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38625" y="4929274"/>
            <a:ext cx="4049251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57675" y="5602605"/>
            <a:ext cx="403851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9391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99BE1-45B7-4B13-B191-6400FE2C7B9C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You have </a:t>
            </a:r>
            <a:r>
              <a:rPr lang="en-US" sz="4000" b="1" dirty="0" smtClean="0">
                <a:solidFill>
                  <a:srgbClr val="002060"/>
                </a:solidFill>
              </a:rPr>
              <a:t>______________ </a:t>
            </a:r>
            <a:r>
              <a:rPr lang="en-US" sz="4000" b="1" dirty="0" smtClean="0">
                <a:solidFill>
                  <a:srgbClr val="002060"/>
                </a:solidFill>
              </a:rPr>
              <a:t>to worry about.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78702" y="3590925"/>
            <a:ext cx="3984236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61448" y="4264256"/>
            <a:ext cx="4009801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38626" y="4929274"/>
            <a:ext cx="404925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38625" y="5602605"/>
            <a:ext cx="4057563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7197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C02C0-E15F-4C79-AF5A-25ED7843D9B2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They saw ______________ on the beach.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95954" y="3590925"/>
            <a:ext cx="3966983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70074" y="4264256"/>
            <a:ext cx="400117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57675" y="4929274"/>
            <a:ext cx="4030201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48150" y="5602605"/>
            <a:ext cx="4048039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57662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35D7-46CE-404D-B241-19A80BD1C14F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Is there a computer in your room? __________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61448" y="3590925"/>
            <a:ext cx="4001489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10051" y="4264256"/>
            <a:ext cx="406120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38626" y="4929274"/>
            <a:ext cx="4049250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86249" y="5602605"/>
            <a:ext cx="4009939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04131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DA72-C7E2-4A96-8C32-42EC17770C21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</a:t>
            </a: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.</a:t>
            </a:r>
          </a:p>
          <a:p>
            <a:pPr marL="0" lvl="0" indent="0" algn="ctr">
              <a:buNone/>
            </a:pPr>
            <a:r>
              <a:rPr lang="en-US" dirty="0" smtClean="0">
                <a:solidFill>
                  <a:srgbClr val="002060"/>
                </a:solidFill>
                <a:latin typeface="Britannic Bold" panose="020B0903060703020204" pitchFamily="34" charset="0"/>
              </a:rPr>
              <a:t>____________ </a:t>
            </a:r>
            <a:r>
              <a:rPr lang="en-US" sz="4000" b="1" dirty="0" smtClean="0">
                <a:solidFill>
                  <a:srgbClr val="002060"/>
                </a:solidFill>
                <a:latin typeface="+mj-lt"/>
              </a:rPr>
              <a:t>was going to take part in the scientific research. </a:t>
            </a:r>
            <a:endParaRPr lang="en-US" sz="40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70074" y="3590925"/>
            <a:ext cx="3992863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Nothing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44196" y="4264256"/>
            <a:ext cx="402705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87328" y="4929274"/>
            <a:ext cx="4000548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78701" y="5602605"/>
            <a:ext cx="4017487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2380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C160A-43F0-4E62-BDC6-CCB594FBA40B}" type="datetime1">
              <a:rPr lang="ru-RU" smtClean="0"/>
              <a:t>28.11.2016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US" dirty="0">
                <a:solidFill>
                  <a:srgbClr val="C00000"/>
                </a:solidFill>
                <a:latin typeface="Britannic Bold" panose="020B0903060703020204" pitchFamily="34" charset="0"/>
              </a:rPr>
              <a:t>Fill in the correct negative pronoun.</a:t>
            </a: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002060"/>
                </a:solidFill>
              </a:rPr>
              <a:t>Did Linda or Mary decide to follow their mother’s footsteps and become a vet? ____________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52822" y="3590925"/>
            <a:ext cx="4010115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2" y="4264256"/>
            <a:ext cx="4018427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Neither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8702" y="4929274"/>
            <a:ext cx="4009174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 one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78701" y="5602605"/>
            <a:ext cx="4017487" cy="5826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Britannic Bold" panose="020B0903060703020204" pitchFamily="34" charset="0"/>
              </a:rPr>
              <a:t>Nobody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Елена Костылева\Desktop\claire-answers-beauty-questions!-photo-getty-images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679" y="2924136"/>
            <a:ext cx="2436296" cy="33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3764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3707C-64A9-4994-8861-9B6B7D67FE14}" type="datetime1">
              <a:rPr lang="ru-RU" smtClean="0"/>
              <a:t>28.11.2016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2113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378</Words>
  <Application>Microsoft Office PowerPoint</Application>
  <PresentationFormat>Экран (4:3)</PresentationFormat>
  <Paragraphs>115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Елена Костылева</cp:lastModifiedBy>
  <cp:revision>46</cp:revision>
  <dcterms:created xsi:type="dcterms:W3CDTF">2010-02-09T18:22:56Z</dcterms:created>
  <dcterms:modified xsi:type="dcterms:W3CDTF">2016-11-28T13:26:55Z</dcterms:modified>
</cp:coreProperties>
</file>