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Override PartName="/ppt/activeX/activeX1.xml" ContentType="application/vnd.ms-office.activeX+xml"/>
  <Override PartName="/ppt/tags/tag3.xml" ContentType="application/vnd.openxmlformats-officedocument.presentationml.tags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cuID" Type="http://schemas.microsoft.com/office/2006/relationships/ui/extensibility" Target="customUI/customUI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57" r:id="rId9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7A0F"/>
    <a:srgbClr val="EC9412"/>
    <a:srgbClr val="D7E4ED"/>
    <a:srgbClr val="F2D2D2"/>
    <a:srgbClr val="E3DBCF"/>
    <a:srgbClr val="9BBEE9"/>
    <a:srgbClr val="7F7CBE"/>
    <a:srgbClr val="7BAFBF"/>
    <a:srgbClr val="E1DFC1"/>
    <a:srgbClr val="F4F4E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844" autoAdjust="0"/>
  </p:normalViewPr>
  <p:slideViewPr>
    <p:cSldViewPr>
      <p:cViewPr varScale="1">
        <p:scale>
          <a:sx n="107" d="100"/>
          <a:sy n="107" d="100"/>
        </p:scale>
        <p:origin x="-174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DD22A-0AA9-4CF5-9010-F4F19F86E8A8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68681-29FD-449C-94B3-EDED9152E2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0778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Версия </a:t>
            </a:r>
            <a:r>
              <a:rPr lang="ru-RU" smtClean="0"/>
              <a:t>от 25.11.2014 </a:t>
            </a:r>
            <a:r>
              <a:rPr lang="ru-RU" dirty="0" smtClean="0"/>
              <a:t>г. Последнюю версию конструктора смотрите на сайте «Тестирование в </a:t>
            </a:r>
            <a:r>
              <a:rPr lang="en-US" dirty="0" smtClean="0"/>
              <a:t>MS PowerPoint</a:t>
            </a:r>
            <a:r>
              <a:rPr lang="ru-RU" dirty="0" smtClean="0"/>
              <a:t>» http://www.rosinka.vrn.ru/pp/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3742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 конструкторе использована идея перемещения объектов в режиме просмотра демонстрации, предложенная Гансом </a:t>
            </a:r>
            <a:r>
              <a:rPr lang="ru-RU" dirty="0" err="1" smtClean="0"/>
              <a:t>Хофманом</a:t>
            </a:r>
            <a:r>
              <a:rPr lang="ru-RU" dirty="0" smtClean="0"/>
              <a:t> (</a:t>
            </a:r>
            <a:r>
              <a:rPr lang="ru-RU" dirty="0" err="1" smtClean="0"/>
              <a:t>Hans</a:t>
            </a:r>
            <a:r>
              <a:rPr lang="ru-RU" dirty="0" smtClean="0"/>
              <a:t> </a:t>
            </a:r>
            <a:r>
              <a:rPr lang="ru-RU" dirty="0" err="1" smtClean="0"/>
              <a:t>Werner</a:t>
            </a:r>
            <a:r>
              <a:rPr lang="ru-RU" dirty="0" smtClean="0"/>
              <a:t> </a:t>
            </a:r>
            <a:r>
              <a:rPr lang="ru-RU" dirty="0" err="1" smtClean="0"/>
              <a:t>Hofmann</a:t>
            </a:r>
            <a:r>
              <a:rPr lang="ru-RU" dirty="0" smtClean="0"/>
              <a:t> </a:t>
            </a:r>
            <a:r>
              <a:rPr lang="en-US" dirty="0" smtClean="0"/>
              <a:t>hw@lemitec.de</a:t>
            </a:r>
            <a:r>
              <a:rPr lang="ru-RU" dirty="0" smtClean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544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11560" y="3212976"/>
            <a:ext cx="6400800" cy="648072"/>
          </a:xfrm>
        </p:spPr>
        <p:txBody>
          <a:bodyPr/>
          <a:lstStyle>
            <a:lvl1pPr marL="342900" indent="-342900" algn="ctr">
              <a:spcBef>
                <a:spcPct val="20000"/>
              </a:spcBef>
              <a:buNone/>
              <a:defRPr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по предмету, теме</a:t>
            </a:r>
            <a:endParaRPr lang="ru-RU" sz="3200" dirty="0">
              <a:latin typeface="Arial" charset="0"/>
            </a:endParaRP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дание и отве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1276672" y="198120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1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1276672" y="2615164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2</a:t>
            </a:r>
          </a:p>
        </p:txBody>
      </p:sp>
      <p:sp>
        <p:nvSpPr>
          <p:cNvPr id="8" name="Содержимое 2"/>
          <p:cNvSpPr>
            <a:spLocks noGrp="1"/>
          </p:cNvSpPr>
          <p:nvPr>
            <p:ph idx="14" hasCustomPrompt="1"/>
          </p:nvPr>
        </p:nvSpPr>
        <p:spPr>
          <a:xfrm>
            <a:off x="1276672" y="3249128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3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5" hasCustomPrompt="1"/>
          </p:nvPr>
        </p:nvSpPr>
        <p:spPr>
          <a:xfrm>
            <a:off x="1276672" y="3883092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4</a:t>
            </a:r>
          </a:p>
        </p:txBody>
      </p:sp>
      <p:sp>
        <p:nvSpPr>
          <p:cNvPr id="10" name="Содержимое 2"/>
          <p:cNvSpPr>
            <a:spLocks noGrp="1"/>
          </p:cNvSpPr>
          <p:nvPr>
            <p:ph idx="16" hasCustomPrompt="1"/>
          </p:nvPr>
        </p:nvSpPr>
        <p:spPr>
          <a:xfrm>
            <a:off x="1276672" y="4517056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5</a:t>
            </a:r>
          </a:p>
        </p:txBody>
      </p:sp>
      <p:sp>
        <p:nvSpPr>
          <p:cNvPr id="11" name="Содержимое 2"/>
          <p:cNvSpPr>
            <a:spLocks noGrp="1"/>
          </p:cNvSpPr>
          <p:nvPr>
            <p:ph idx="17" hasCustomPrompt="1"/>
          </p:nvPr>
        </p:nvSpPr>
        <p:spPr>
          <a:xfrm>
            <a:off x="1276672" y="515102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url?sa=i&amp;rct=j&amp;q=&amp;esrc=s&amp;source=images&amp;cd=&amp;cad=rja&amp;uact=8&amp;ved=0ahUKEwiBsKGXusvQAhWjApoKHT0bApoQjRwIBw&amp;url=http://www.moscowurbanadventures.com/didyouknow&amp;psig=AFQjCNE7y3uPdmBPzid3atFsOxOtMSSv6A&amp;ust=1480422615932382" TargetMode="Externa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url?sa=i&amp;rct=j&amp;q=&amp;esrc=s&amp;source=images&amp;cd=&amp;cad=rja&amp;uact=8&amp;ved=0ahUKEwibvJqovsvQAhUJJpoKHalABZoQjRwIBw&amp;url=http://www.saint-petersburg.com/history/st-petersburg-in-the-era-of-peter-the-great/&amp;psig=AFQjCNHpjWsv1rrVJNozGgdImJdi66LQeA&amp;ust=1480423713794816" TargetMode="Externa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Fi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312"/>
            <a:ext cx="9144000" cy="620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Tx_min"/>
          <p:cNvSpPr txBox="1">
            <a:spLocks noChangeArrowheads="1"/>
          </p:cNvSpPr>
          <p:nvPr/>
        </p:nvSpPr>
        <p:spPr bwMode="auto">
          <a:xfrm>
            <a:off x="8629650" y="6441306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4" name="Out_Tim"/>
          <p:cNvSpPr txBox="1">
            <a:spLocks noChangeArrowheads="1"/>
          </p:cNvSpPr>
          <p:nvPr/>
        </p:nvSpPr>
        <p:spPr bwMode="auto">
          <a:xfrm>
            <a:off x="8053388" y="638574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" name="Tx_Tim"/>
          <p:cNvSpPr txBox="1">
            <a:spLocks noChangeArrowheads="1"/>
          </p:cNvSpPr>
          <p:nvPr/>
        </p:nvSpPr>
        <p:spPr bwMode="auto">
          <a:xfrm>
            <a:off x="6227763" y="6441306"/>
            <a:ext cx="172878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600"/>
            <a:ext cx="2159000" cy="338137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7" name="Out_Zd"/>
          <p:cNvSpPr txBox="1">
            <a:spLocks noChangeArrowheads="1"/>
          </p:cNvSpPr>
          <p:nvPr/>
        </p:nvSpPr>
        <p:spPr bwMode="auto">
          <a:xfrm>
            <a:off x="1835150" y="638574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6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" name="Tx_Zd"/>
          <p:cNvSpPr txBox="1">
            <a:spLocks noChangeArrowheads="1"/>
          </p:cNvSpPr>
          <p:nvPr/>
        </p:nvSpPr>
        <p:spPr bwMode="auto">
          <a:xfrm>
            <a:off x="539750" y="6441306"/>
            <a:ext cx="1223963" cy="215444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9" name="Text FI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Введите фамилию и имя</a:t>
            </a:r>
          </a:p>
        </p:txBody>
      </p:sp>
      <p:grpSp>
        <p:nvGrpSpPr>
          <p:cNvPr id="10" name="Logo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  <a:noFill/>
        </p:grpSpPr>
        <p:grpSp>
          <p:nvGrpSpPr>
            <p:cNvPr id="11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  <a:grpFill/>
          </p:grpSpPr>
          <p:sp>
            <p:nvSpPr>
              <p:cNvPr id="21" name="Frfm 14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Frfm 1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Frfm 1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Frfm 11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fm 10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Frfm 9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Frfm 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  <a:grpFill/>
          </p:grpSpPr>
          <p:sp>
            <p:nvSpPr>
              <p:cNvPr id="14" name="Frfm 7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fm 6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fm 5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fm 4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Frfm 3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Frfm 2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" name="Frfm 1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" name="Rect1">
              <a:hlinkClick r:id="" action="ppaction://macro?name=AddCmdBar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grpFill/>
            <a:ln w="3175">
              <a:solidFill>
                <a:schemeClr val="accent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" name="Скругленный прямоугольник 29"/>
          <p:cNvSpPr/>
          <p:nvPr/>
        </p:nvSpPr>
        <p:spPr>
          <a:xfrm>
            <a:off x="1187624" y="188640"/>
            <a:ext cx="6768752" cy="165618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What do you know about Russia?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519772" y="3068960"/>
            <a:ext cx="4104456" cy="151216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Романюта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Н.Н.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Саратовская область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Питерский район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с. Питерка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2016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2"/>
    </p:custDataLst>
    <p:controls>
      <p:control spid="1413" name="TextBox1" r:id="rId3" imgW="2952720" imgH="285840"/>
    </p:controls>
    <p:extLst>
      <p:ext uri="{BB962C8B-B14F-4D97-AF65-F5344CB8AC3E}">
        <p14:creationId xmlns:p14="http://schemas.microsoft.com/office/powerpoint/2010/main" xmlns="" val="2104119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88640"/>
            <a:ext cx="8496944" cy="1296144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  <a:effectLst/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In which century was Christianity officially adopted in Russia?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</a:br>
            <a:endParaRPr lang="ru-RU" sz="3200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eights century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sz="2000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tenth  century</a:t>
            </a:r>
            <a:endParaRPr lang="ru-RU" sz="22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twelfth century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pic>
        <p:nvPicPr>
          <p:cNvPr id="37" name="Picture 57" descr="http://file2.answcdn.com/answ-cld/image/upload/w_760,c_fill,g_faces:center,fl_lossy,q_60/v1401513149/fsjhhee3xqxpzfbhfqh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80063" y="1844675"/>
            <a:ext cx="2370137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2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944" cy="1296000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I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n which year do the ancient chronicles first mention Moscow?</a:t>
            </a:r>
            <a:r>
              <a:rPr lang="ru-RU" sz="4000" b="1" dirty="0" smtClean="0">
                <a:effectLst/>
                <a:latin typeface="Arial" charset="0"/>
              </a:rPr>
              <a:t/>
            </a:r>
            <a:br>
              <a:rPr lang="ru-RU" sz="4000" b="1" dirty="0" smtClean="0">
                <a:effectLst/>
                <a:latin typeface="Arial" charset="0"/>
              </a:rPr>
            </a:br>
            <a:endParaRPr lang="ru-RU" sz="40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31232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1147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31232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1241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31232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1380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pic>
        <p:nvPicPr>
          <p:cNvPr id="37" name="Picture 2" descr="Картинки по запросу In which year do the ancient chronicles first mention Moscow?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3968" y="1988840"/>
            <a:ext cx="426720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3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000" cy="1296000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Which prince of Moscow defeated the Mongols in 1380?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/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</a:br>
            <a:endParaRPr lang="ru-RU" sz="36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Ivan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Kalita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sz="20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59632" y="256490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Jury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Dolgoruky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sz="20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29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Dmitry Donskoy</a:t>
            </a:r>
            <a:endParaRPr lang="ru-RU" sz="29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6" name="Picture 2" descr="https://i.ytimg.com/vi/WZN945odb2g/hqdefault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67944" y="1916832"/>
            <a:ext cx="43561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4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944" cy="1296143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From  which country did Catherine II invite to settle in Russia in 1762 ?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effectLst/>
              <a:latin typeface="Arial" charset="0"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France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Germany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Poland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7" name="Picture 2" descr="http://mognovse.ru/mogno/854/853210/853210_html_2ddf7f7b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4048" y="1700808"/>
            <a:ext cx="3096344" cy="4100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5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944" cy="1296000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Which emperor signed a manifesto abolishing serfdom in 1861 ?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effectLst/>
              <a:latin typeface="Arial" charset="0"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Alexander I 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sz="20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Nicholas</a:t>
            </a:r>
            <a:r>
              <a:rPr lang="en-US" sz="29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</a:t>
            </a:r>
            <a:endParaRPr lang="ru-RU" sz="29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Alexander II </a:t>
            </a:r>
            <a:endParaRPr lang="ru-RU" sz="22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6" name="Picture 2" descr="https://upload.wikimedia.org/wikipedia/commons/thumb/c/c4/Alexander_II_by_E.Botman_%281856%2C_Russian_museum%29.jpg/800px-Alexander_II_by_E.Botman_%281856%2C_Russian_museum%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48064" y="1556792"/>
            <a:ext cx="2808312" cy="436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Итоги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6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332656"/>
            <a:ext cx="8496944" cy="1079977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St. Petersburg was founded in… 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1703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1762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1796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7" name="Picture 2" descr="Картинки по запросу St. Petersburg was founded in… ?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4048" y="1535627"/>
            <a:ext cx="3036273" cy="4108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L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Out_Tim"/>
          <p:cNvSpPr txBox="1">
            <a:spLocks noChangeArrowheads="1"/>
          </p:cNvSpPr>
          <p:nvPr/>
        </p:nvSpPr>
        <p:spPr bwMode="auto">
          <a:xfrm>
            <a:off x="8101013" y="6436711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" name="Exit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" name="Again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Снова</a:t>
            </a:r>
          </a:p>
        </p:txBody>
      </p:sp>
      <p:sp>
        <p:nvSpPr>
          <p:cNvPr id="7" name="Cena"/>
          <p:cNvSpPr>
            <a:spLocks noChangeArrowheads="1"/>
          </p:cNvSpPr>
          <p:nvPr/>
        </p:nvSpPr>
        <p:spPr bwMode="auto">
          <a:xfrm>
            <a:off x="2424113" y="6440488"/>
            <a:ext cx="5635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r>
              <a:rPr lang="ru-RU" sz="1000" smtClean="0">
                <a:solidFill>
                  <a:schemeClr val="accent1">
                    <a:lumMod val="50000"/>
                  </a:schemeClr>
                </a:solidFill>
              </a:rPr>
              <a:t> бал.</a:t>
            </a:r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8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" name="Out_osh"/>
          <p:cNvSpPr txBox="1">
            <a:spLocks noChangeArrowheads="1"/>
          </p:cNvSpPr>
          <p:nvPr/>
        </p:nvSpPr>
        <p:spPr bwMode="auto">
          <a:xfrm>
            <a:off x="2627313" y="4830763"/>
            <a:ext cx="5976937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1" name="T_osh"/>
          <p:cNvSpPr txBox="1">
            <a:spLocks noChangeArrowheads="1"/>
          </p:cNvSpPr>
          <p:nvPr/>
        </p:nvSpPr>
        <p:spPr bwMode="auto">
          <a:xfrm>
            <a:off x="1330325" y="4678363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Ошибки в выборе ответов на задания</a:t>
            </a:r>
            <a:r>
              <a:rPr lang="ru-RU" sz="1000" dirty="0">
                <a:latin typeface="Arial" charset="0"/>
              </a:rPr>
              <a:t>:</a:t>
            </a:r>
          </a:p>
        </p:txBody>
      </p:sp>
      <p:sp>
        <p:nvSpPr>
          <p:cNvPr id="12" name="Out_oc"/>
          <p:cNvSpPr txBox="1">
            <a:spLocks noChangeArrowheads="1"/>
          </p:cNvSpPr>
          <p:nvPr/>
        </p:nvSpPr>
        <p:spPr bwMode="auto">
          <a:xfrm>
            <a:off x="7020250" y="3101975"/>
            <a:ext cx="1584000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000" rIns="18000" anchor="ctr"/>
          <a:lstStyle/>
          <a:p>
            <a:pPr algn="ctr">
              <a:spcBef>
                <a:spcPct val="50000"/>
              </a:spcBef>
              <a:defRPr/>
            </a:pPr>
            <a:endParaRPr lang="ru-RU" sz="6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Out_prb"/>
          <p:cNvSpPr txBox="1">
            <a:spLocks noChangeArrowheads="1"/>
          </p:cNvSpPr>
          <p:nvPr/>
        </p:nvSpPr>
        <p:spPr bwMode="auto">
          <a:xfrm>
            <a:off x="6047744" y="381952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4" name="Out_bal"/>
          <p:cNvSpPr txBox="1">
            <a:spLocks noChangeArrowheads="1"/>
          </p:cNvSpPr>
          <p:nvPr/>
        </p:nvSpPr>
        <p:spPr bwMode="auto">
          <a:xfrm>
            <a:off x="5075238" y="38163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5" name="Out_proc"/>
          <p:cNvSpPr txBox="1">
            <a:spLocks noChangeArrowheads="1"/>
          </p:cNvSpPr>
          <p:nvPr/>
        </p:nvSpPr>
        <p:spPr bwMode="auto">
          <a:xfrm>
            <a:off x="6047744" y="31051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6" name="Out_ver"/>
          <p:cNvSpPr txBox="1">
            <a:spLocks noChangeArrowheads="1"/>
          </p:cNvSpPr>
          <p:nvPr/>
        </p:nvSpPr>
        <p:spPr bwMode="auto">
          <a:xfrm>
            <a:off x="5075238" y="310197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7" name="Tx_NabBall"/>
          <p:cNvSpPr>
            <a:spLocks noChangeArrowheads="1"/>
          </p:cNvSpPr>
          <p:nvPr/>
        </p:nvSpPr>
        <p:spPr bwMode="auto">
          <a:xfrm>
            <a:off x="788988" y="3773488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Набранных баллов</a:t>
            </a:r>
          </a:p>
        </p:txBody>
      </p:sp>
      <p:sp>
        <p:nvSpPr>
          <p:cNvPr id="18" name="Tx_PrOtv"/>
          <p:cNvSpPr>
            <a:spLocks noChangeArrowheads="1"/>
          </p:cNvSpPr>
          <p:nvPr/>
        </p:nvSpPr>
        <p:spPr bwMode="auto">
          <a:xfrm>
            <a:off x="788988" y="3052763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Правильных ответов</a:t>
            </a:r>
          </a:p>
        </p:txBody>
      </p:sp>
      <p:sp>
        <p:nvSpPr>
          <p:cNvPr id="19" name="Tx_Ocen"/>
          <p:cNvSpPr>
            <a:spLocks noChangeArrowheads="1"/>
          </p:cNvSpPr>
          <p:nvPr/>
        </p:nvSpPr>
        <p:spPr bwMode="auto">
          <a:xfrm>
            <a:off x="6964002" y="2518097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Оценка</a:t>
            </a:r>
          </a:p>
        </p:txBody>
      </p:sp>
      <p:sp>
        <p:nvSpPr>
          <p:cNvPr id="20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21" name="RezTest"/>
          <p:cNvSpPr/>
          <p:nvPr/>
        </p:nvSpPr>
        <p:spPr>
          <a:xfrm>
            <a:off x="1979712" y="123181"/>
            <a:ext cx="5040559" cy="1736646"/>
          </a:xfrm>
          <a:prstGeom prst="round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60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</a:t>
            </a:r>
            <a: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тестирования</a:t>
            </a:r>
            <a:endParaRPr lang="ru-RU" sz="3600" b="1" cap="none" spc="0" dirty="0">
              <a:ln w="17780" cmpd="sng">
                <a:noFill/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25400" dir="5400000" algn="tl">
                  <a:srgbClr val="000000">
                    <a:alpha val="3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379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E66A044-629A-4C05-B05D-3E7821871181}"/>
  <p:tag name="ISPRING_RESOURCE_FOLDER" val="G:\Конструктор тестов\3\"/>
  <p:tag name="ISPRING_PRESENTATION_PATH" val="G:\Конструктор тестов\3.pptm"/>
  <p:tag name="ISPRING_PROJECT_FOLDER_UPDATED" val="1"/>
  <p:tag name="ISPRING_RESOURCE_PATHS_HASH_PRESENTER" val="90c24cddb085bb5b1896ff4b763b3272ea862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O" val="True"/>
  <p:tag name="TSB" val="5"/>
  <p:tag name="TFO" val="False"/>
  <p:tag name="TFF" val="True"/>
  <p:tag name="TK" val="0.9"/>
  <p:tag name="TFM" val="True"/>
  <p:tag name="TFT" val="True"/>
  <p:tag name="TFS" val="False"/>
  <p:tag name="TTIM" val="4"/>
  <p:tag name="TFC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_rels/customUI.xml.rels><?xml version="1.0" encoding="UTF-8" standalone="yes"?>
<Relationships xmlns="http://schemas.openxmlformats.org/package/2006/relationships"><Relationship Id="fix3_png" Type="http://schemas.openxmlformats.org/officeDocument/2006/relationships/image" Target="images/fix3.png"/><Relationship Id="Delmac_png" Type="http://schemas.openxmlformats.org/officeDocument/2006/relationships/image" Target="images/Delmac.png"/><Relationship Id="ocenka_png" Type="http://schemas.openxmlformats.org/officeDocument/2006/relationships/image" Target="images/ocenka.png"/><Relationship Id="NewName_png" Type="http://schemas.openxmlformats.org/officeDocument/2006/relationships/image" Target="images/NewName.png"/><Relationship Id="Office-2004_jpg" Type="http://schemas.openxmlformats.org/officeDocument/2006/relationships/image" Target="NULL"/><Relationship Id="Timer_png" Type="http://schemas.openxmlformats.org/officeDocument/2006/relationships/image" Target="NULL"/><Relationship Id="Hour_png" Type="http://schemas.openxmlformats.org/officeDocument/2006/relationships/image" Target="images/Hour.png"/><Relationship Id="Vopros_png" Type="http://schemas.openxmlformats.org/officeDocument/2006/relationships/image" Target="images/Vopros.png"/><Relationship Id="Vosst_png" Type="http://schemas.openxmlformats.org/officeDocument/2006/relationships/image" Target="images/Vosst.png"/></Relationships>
</file>

<file path=customUI/customUI.xml><?xml version="1.0" encoding="utf-8"?>
<!--RibbonX Visual Designer 1.92 for Microsoft PowerPoint 14.0. XML Code produced on 2011.08.13-->
<customUI xmlns="http://schemas.microsoft.com/office/2006/01/customui">
  <ribbon>
    <tabs>
      <tab id="TabTest" insertBeforeMso="TabDesign" label="Тестирование" visible="true">
        <!--Osnovnye nastroiki testa-->
        <!--Vstavka slaydov razlichnyh tipov-->
        <group id="Group2" label="Вставка слайдов">
          <menu id="Menu1" imageMso="ActiveXRadioButton" label="Единственный выбор" supertip="Вставка слайда с переключателями для задания с выбором единственного правильного ответа">
            <button id="Button1" label="2 ответа" onAction="IS120"/>
            <button id="Button2" label="3 ответа" onAction="IS130"/>
            <button id="Button3" label="4 ответа" onAction="IS140"/>
            <button id="Button4" label="5 ответов" onAction="IS150"/>
            <button id="Button5" label="6 ответов" onAction="IS160"/>
          </menu>
          <menu id="Menu2" imageMso="SourceControlOptions" label="Множественный выбор" supertip="Вставка слайда с флажками для задания с выбором нескольких правильных ответов">
            <button id="Button7" label="2 ответа" onAction="IS220"/>
            <button id="Button8" label="3 ответа" onAction="IS230"/>
            <button id="Button9" label="4 ответа" onAction="IS240"/>
            <button id="Button10" label="5 ответов" onAction="IS250"/>
            <button id="Button11" label="6 ответов" onAction="IS260"/>
          </menu>
          <menu id="Menu3" imageMso="ReplicationRecoverDesignMaster" label="Соответствие" supertip="Вставка слайда с перемещаемыми объектами и объектами конечных позиций для заданий на установление соответствия и упорядочение">
            <menu id="Menu4" label="1 объект">
              <button id="Button13" label="1 позиция" onAction="IS311"/>
              <button id="Button14" label="2 позиции" onAction="IS312"/>
              <button id="Button15" label="3 позиции" onAction="IS313"/>
              <button id="Button16" label="4 позиции" onAction="IS314"/>
              <button id="Button17" label="5 позиций" onAction="IS315"/>
              <button id="Button18" label="6 позиций" onAction="IS316"/>
              <button id="Button19" label="7 позиций" onAction="IS317"/>
              <button id="Button20" label="8 позиций" onAction="IS318"/>
              <button id="Button21" label="9 позиций" onAction="IS319"/>
              <button id="Button22" label="10 позиций" onAction="IS310"/>
            </menu>
            <menu id="Menu6" label="2 объекта">
              <button id="Button23" label="1 позиция" onAction="IS321"/>
              <button id="Button24" label="2 позиции" onAction="IS322"/>
              <button id="Button25" label="3 позиции" onAction="IS323"/>
              <button id="Button26" label="4 позиции" onAction="IS324"/>
              <button id="Button27" label="5 позиций" onAction="IS325"/>
              <button id="Button28" label="6 позиций" onAction="IS326"/>
              <button id="Button29" label="7 позиций" onAction="IS327"/>
              <button id="Button30" label="8 позиций" onAction="IS328"/>
              <button id="Button31" label="9 позиций" onAction="IS329"/>
              <button id="Button32" label="10 позиций" onAction="IS320"/>
            </menu>
            <menu id="Menu7" label="3 объекта">
              <button id="Button33" label="1 позиция" onAction="IS331"/>
              <button id="Button34" label="2 позиции" onAction="IS332"/>
              <button id="Button35" label="3 позиции" onAction="IS333"/>
              <button id="Button36" label="4 позиции" onAction="IS334"/>
              <button id="Button37" label="5 позиций" onAction="IS335"/>
              <button id="Button38" label="6 позиций" onAction="IS336"/>
              <button id="Button39" label="7 позиций" onAction="IS337"/>
              <button id="Button40" label="8 позиций" onAction="IS338"/>
              <button id="Button41" label="9 позиций" onAction="IS339"/>
              <button id="Button42" label="10 позиций" onAction="IS330"/>
            </menu>
            <menu id="Menu8" label="4 объекта">
              <button id="Button43" label="1 позиция" onAction="IS341"/>
              <button id="Button44" label="2 позиции" onAction="IS342"/>
              <button id="Button45" label="3 позиции" onAction="IS343"/>
              <button id="Button46" label="4 позиции" onAction="IS344"/>
              <button id="Button47" label="5 позиций" onAction="IS345"/>
              <button id="Button48" label="6 позиций" onAction="IS346"/>
              <button id="Button49" label="7 позиций" onAction="IS347"/>
              <button id="Button50" label="8 позиций" onAction="IS348"/>
              <button id="Button51" label="9 позиций" onAction="IS349"/>
              <button id="Button52" label="10 позиций" onAction="IS340"/>
            </menu>
            <menu id="Menu9" label="5 объектов">
              <button id="Button53" label="1 позиция" onAction="IS351"/>
              <button id="Button54" label="2 позиции" onAction="IS352"/>
              <button id="Button55" label="3 позиции" onAction="IS353"/>
              <button id="Button56" label="4 позиции" onAction="IS354"/>
              <button id="Button57" label="5 позиций" onAction="IS355"/>
              <button id="Button58" label="6 позиций" onAction="IS356"/>
              <button id="Button59" label="7 позиций" onAction="IS357"/>
              <button id="Button60" label="8 позиций" onAction="IS358"/>
              <button id="Button61" label="9 позиций" onAction="IS359"/>
              <button id="Button62" label="10 позиций" onAction="IS350"/>
            </menu>
            <menu id="Menu10" label="6 объектов">
              <button id="Button63" label="1 позиция" onAction="IS361"/>
              <button id="Button64" label="2 позиции" onAction="IS362"/>
              <button id="Button65" label="3 позиции" onAction="IS363"/>
              <button id="Button66" label="4 позиции" onAction="IS364"/>
              <button id="Button67" label="5 позиций" onAction="IS365"/>
              <button id="Button68" label="6 позиций" onAction="IS366"/>
              <button id="Button69" label="7 позиций" onAction="IS367"/>
              <button id="Button70" label="8 позиций" onAction="IS368"/>
              <button id="Button71" label="9 позиций" onAction="IS369"/>
              <button id="Button72" label="10 позиций" onAction="IS360"/>
            </menu>
            <menu id="Menu12" label="7 объектов">
              <button id="Button73" label="1 позиция" onAction="IS371"/>
              <button id="Button74" label="2 позиции" onAction="IS372"/>
              <button id="Button75" label="3 позиции" onAction="IS373"/>
              <button id="Button76" label="4 позиции" onAction="IS374"/>
              <button id="Button77" label="5 позиций" onAction="IS375"/>
              <button id="Button78" label="6 позиций" onAction="IS376"/>
              <button id="Button79" label="7 позиций" onAction="IS377"/>
              <button id="Button80" label="8 позиций" onAction="IS378"/>
              <button id="Button81" label="9 позиций" onAction="IS379"/>
              <button id="Button82" label="10 позиций" onAction="IS370"/>
            </menu>
            <menu id="Menu13" label="8 объектов">
              <button id="Button83" label="1 позиция" onAction="IS381"/>
              <button id="Button84" label="2 позиции" onAction="IS382"/>
              <button id="Button85" label="3 позиции" onAction="IS383"/>
              <button id="Button86" label="4 позиции" onAction="IS384"/>
              <button id="Button87" label="5 позиций" onAction="IS385"/>
              <button id="Button88" label="6 позиций" onAction="IS386"/>
              <button id="Button89" label="7 позиций" onAction="IS387"/>
              <button id="Button90" label="8 позиций" onAction="IS388"/>
              <button id="Button91" label="9 позиций" onAction="IS389"/>
              <button id="Button92" label="10 позиций" onAction="IS380"/>
            </menu>
            <menu id="Menu14" label="9 объектов">
              <button id="Button93" label="1 позиция" onAction="IS391"/>
              <button id="Button94" label="2 позиции" onAction="IS392"/>
              <button id="Button95" label="3 позиции" onAction="IS393"/>
              <button id="Button96" label="4 позиции" onAction="IS394"/>
              <button id="Button97" label="5 позиций" onAction="IS395"/>
              <button id="Button98" label="6 позиций" onAction="IS396"/>
              <button id="Button99" label="7 позиций" onAction="IS397"/>
              <button id="Button100" label="8 позиций" onAction="IS398"/>
              <button id="Button101" label="9 позиций" onAction="IS399"/>
              <button id="Button102" label="10 позиций" onAction="IS390"/>
            </menu>
            <menu id="Menu15" label="10 объектов">
              <button id="Button103" label="1 позиция" onAction="IS301"/>
              <button id="Button104" label="2 позиции" onAction="IS302"/>
              <button id="Button105" label="3 позиции" onAction="IS303"/>
              <button id="Button106" label="4 позиции" onAction="IS304"/>
              <button id="Button107" label="5 позиций" onAction="IS305"/>
              <button id="Button108" label="6 позиций" onAction="IS306"/>
              <button id="Button109" label="7 позиций" onAction="IS307"/>
              <button id="Button110" label="8 позиций" onAction="IS308"/>
              <button id="Button111" label="9 позиций" onAction="IS309"/>
              <button id="Button112" label="10 позиций" onAction="IS300"/>
            </menu>
          </menu>
          <menu id="menu16" imageMso="ActiveXTextBox" label="Ввод ответа" supertip="Вставка слайда с заданием, в котором надо ввести один или несколько ответов в текстовой или числовой форме, заполнив пропуски букв, слов или чисел">
            <button id="Button113" label="1 текстовый или числовой ответ" onAction="IS410"/>
            <button id="Button114" label="2 пропуска" onAction="IS420"/>
            <button id="Button115" label="3 пропуска" onAction="IS430"/>
            <button id="Button116" label="4 пропуска" onAction="IS440"/>
            <button id="Button117" label="5 пропусков" onAction="IS450"/>
            <button id="Button118" label="6 пропусков" onAction="IS460"/>
            <button id="Button119" label="7 пропусков" onAction="IS470"/>
            <button id="Button120" label="8 пропусков" onAction="IS480"/>
            <button id="Button121" label="9 пропусков" onAction="IS490"/>
            <button id="Button122" label="10 пропусков" onAction="IS400"/>
          </menu>
          <button id="Button123" imageMso="NewContact" label="Информация" supertip="Вставка слайда для дополнительной информации или задания, не требующего ответа" onAction="IS500"/>
          <button id="RndSlide" imageMso="SmartArtRightToLeft" label="Перемешать" supertip="Перемешать слайды заданий в произвольном порядке" onAction="Tasovat"/>
        </group>
        <group id="GroupOtvety" label="Ответы" visible="true">
          <button enabled="true" id="BtOtvety" image="Vopros_png" label="Правильные ответы" showImage="true" showLabel="true" size="large" supertip="Ввод правильных ответов на задания теста" visible="true" onAction="TunOtvety"/>
        </group>
        <group id="GroupOcenka" label="Оценка" visible="true">
          <button enabled="true" id="BtOcenka" image="ocenka_png" label="Уровень требований" showImage="true" size="large" supertip="Настройка уровня требовательности к оценке" visible="true" onAction="TunOcenka"/>
        </group>
        <group id="GroupTime" label="Таймер" visible="true">
          <button id="BtTimer" image="Hour_png" label="Настройки" showImage="true" showLabel="true" size="large" supertip="Настройки использования таймера" visible="true" onAction="TunTimer"/>
        </group>
        <group id="GroupObjeck" label="Объекты" visible="true">
          <button enabled="true" id="BtName" image="NewName_png" label="Именовать" showImage="true" showLabel="true" size="large" supertip="Именование перемещаемых объектов, объектов конечных позиций и прочих объектов" visible="true" onAction="NewName"/>
          <button enabled="true" id="BtFix" image="fix3_png" label="Фиксировать" showImage="true" showLabel="true" size="large" supertip="Фиксация исходной позиции перемещаемых объектов, отображение-скрытие меток флажков и переключателей" visible="true" onAction="FixObj"/>
          <button enabled="true" id="BtFlagPerekl" image="Vosst_png" label="Обновить" showImage="true" showLabel="true" size="large" supertip="Обновление внешнего вида флажков или переключателей после преобразования одного из них" visible="true" onAction="ReconFP"/>
        </group>
        <group id="GrDelMac" label="Макросы" visible="true">
          <button enabled="true" id="BtDelMac" image="Delmac_png" label="Выключить Включить" showImage="true" showLabel="true" size="large" supertip="Отключение и включение макросов Office 2007-2013, несовместимых с Office 2003, для обеспечения работоспособности теста при сохранении в формате pps или ppt" visible="true" onAction="DelMacros"/>
        </group>
        <group id="GrOutRez" label="Результаты" visible="true">
          <checkBox description="description" enabled="true" id="ChOutFile" label="Результаты в файл" supertip="Выводить результаты тестирования в текстовый файл" visible="true" getPressed="ChOutFile_getPressed" onAction="ChB_RezTx"/>
          <checkBox enabled="true" id="ChUchetOshibok" label="Отчет об ошибках" supertip="Выводить отчет об ошибках на последний слайд" visible="true" getPressed="ChUchetOshibok_getPressed" onAction="ChB_OtOsh"/>
          <labelControl id="labC1" label="Ввывод результатов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4453</TotalTime>
  <Words>244</Words>
  <Application>Microsoft Office PowerPoint</Application>
  <PresentationFormat>Экран (4:3)</PresentationFormat>
  <Paragraphs>95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Слайд 1</vt:lpstr>
      <vt:lpstr>In which century was Christianity officially adopted in Russia?  </vt:lpstr>
      <vt:lpstr>In which year do the ancient chronicles first mention Moscow? </vt:lpstr>
      <vt:lpstr>Which prince of Moscow defeated the Mongols in 1380? </vt:lpstr>
      <vt:lpstr>From  which country did Catherine II invite to settle in Russia in 1762 ?</vt:lpstr>
      <vt:lpstr>Which emperor signed a manifesto abolishing serfdom in 1861 ?</vt:lpstr>
      <vt:lpstr>St. Petersburg was founded in… </vt:lpstr>
      <vt:lpstr>Слайд 8</vt:lpstr>
    </vt:vector>
  </TitlesOfParts>
  <Company>Россошанская школа-интернат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тестовPowerPoint</dc:title>
  <dc:creator>Комаровский Анатолий Николаевич</dc:creator>
  <dc:description>В  конструкторе использована идея перемещения объектов в режиме демонстрации, предложенная Гансом Хофманом (Hans Werner Hofmann hw@lemitec.de)</dc:description>
  <cp:lastModifiedBy>Танюшка</cp:lastModifiedBy>
  <cp:revision>615</cp:revision>
  <dcterms:created xsi:type="dcterms:W3CDTF">2011-08-18T05:12:14Z</dcterms:created>
  <dcterms:modified xsi:type="dcterms:W3CDTF">2016-11-29T06:02:42Z</dcterms:modified>
</cp:coreProperties>
</file>