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8" r:id="rId2"/>
    <p:sldId id="257" r:id="rId3"/>
    <p:sldId id="259" r:id="rId4"/>
    <p:sldId id="260" r:id="rId5"/>
    <p:sldId id="261" r:id="rId6"/>
    <p:sldId id="262" r:id="rId7"/>
    <p:sldId id="263" r:id="rId8"/>
    <p:sldId id="264" r:id="rId9"/>
    <p:sldId id="265" r:id="rId10"/>
    <p:sldId id="273" r:id="rId11"/>
    <p:sldId id="256" r:id="rId12"/>
    <p:sldId id="268" r:id="rId13"/>
    <p:sldId id="269" r:id="rId14"/>
    <p:sldId id="266" r:id="rId15"/>
    <p:sldId id="267" r:id="rId16"/>
    <p:sldId id="270" r:id="rId17"/>
    <p:sldId id="271" r:id="rId18"/>
    <p:sldId id="272" r:id="rId19"/>
    <p:sldId id="27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66" d="100"/>
          <a:sy n="66" d="100"/>
        </p:scale>
        <p:origin x="-1272"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EF7B778-07C0-4AF8-916B-E0148022DD90}" type="datetimeFigureOut">
              <a:rPr lang="ru-RU" smtClean="0"/>
              <a:t>01.10.2014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DE8CC64-DB1E-4E39-8FF2-0B8C591FE5D3}"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EF7B778-07C0-4AF8-916B-E0148022DD90}" type="datetimeFigureOut">
              <a:rPr lang="ru-RU" smtClean="0"/>
              <a:t>01.10.2014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DE8CC64-DB1E-4E39-8FF2-0B8C591FE5D3}"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EF7B778-07C0-4AF8-916B-E0148022DD90}" type="datetimeFigureOut">
              <a:rPr lang="ru-RU" smtClean="0"/>
              <a:t>01.10.2014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DE8CC64-DB1E-4E39-8FF2-0B8C591FE5D3}"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EF7B778-07C0-4AF8-916B-E0148022DD90}" type="datetimeFigureOut">
              <a:rPr lang="ru-RU" smtClean="0"/>
              <a:t>01.10.2014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DE8CC64-DB1E-4E39-8FF2-0B8C591FE5D3}"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EF7B778-07C0-4AF8-916B-E0148022DD90}" type="datetimeFigureOut">
              <a:rPr lang="ru-RU" smtClean="0"/>
              <a:t>01.10.2014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DE8CC64-DB1E-4E39-8FF2-0B8C591FE5D3}"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7EF7B778-07C0-4AF8-916B-E0148022DD90}" type="datetimeFigureOut">
              <a:rPr lang="ru-RU" smtClean="0"/>
              <a:t>01.10.2014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DE8CC64-DB1E-4E39-8FF2-0B8C591FE5D3}"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EF7B778-07C0-4AF8-916B-E0148022DD90}" type="datetimeFigureOut">
              <a:rPr lang="ru-RU" smtClean="0"/>
              <a:t>01.10.2014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DE8CC64-DB1E-4E39-8FF2-0B8C591FE5D3}"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7EF7B778-07C0-4AF8-916B-E0148022DD90}" type="datetimeFigureOut">
              <a:rPr lang="ru-RU" smtClean="0"/>
              <a:t>01.10.2014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DE8CC64-DB1E-4E39-8FF2-0B8C591FE5D3}"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7EF7B778-07C0-4AF8-916B-E0148022DD90}" type="datetimeFigureOut">
              <a:rPr lang="ru-RU" smtClean="0"/>
              <a:t>01.10.2014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DE8CC64-DB1E-4E39-8FF2-0B8C591FE5D3}"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EF7B778-07C0-4AF8-916B-E0148022DD90}" type="datetimeFigureOut">
              <a:rPr lang="ru-RU" smtClean="0"/>
              <a:t>01.10.2014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DE8CC64-DB1E-4E39-8FF2-0B8C591FE5D3}"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EF7B778-07C0-4AF8-916B-E0148022DD90}" type="datetimeFigureOut">
              <a:rPr lang="ru-RU" smtClean="0"/>
              <a:t>01.10.2014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DE8CC64-DB1E-4E39-8FF2-0B8C591FE5D3}"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EF7B778-07C0-4AF8-916B-E0148022DD90}" type="datetimeFigureOut">
              <a:rPr lang="ru-RU" smtClean="0"/>
              <a:t>01.10.2014</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EDE8CC64-DB1E-4E39-8FF2-0B8C591FE5D3}"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8.xml"/><Relationship Id="rId5" Type="http://schemas.openxmlformats.org/officeDocument/2006/relationships/image" Target="../media/image41.jpeg"/><Relationship Id="rId4" Type="http://schemas.openxmlformats.org/officeDocument/2006/relationships/image" Target="../media/image40.jpeg"/></Relationships>
</file>

<file path=ppt/slides/_rels/slide1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jpeg"/></Relationships>
</file>

<file path=ppt/slides/_rels/slide1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8.xml"/><Relationship Id="rId5" Type="http://schemas.openxmlformats.org/officeDocument/2006/relationships/image" Target="../media/image49.jpeg"/><Relationship Id="rId4" Type="http://schemas.openxmlformats.org/officeDocument/2006/relationships/image" Target="../media/image48.jpeg"/></Relationships>
</file>

<file path=ppt/slides/_rels/slide1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1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 Id="rId5" Type="http://schemas.openxmlformats.org/officeDocument/2006/relationships/image" Target="../media/image59.jpeg"/><Relationship Id="rId4" Type="http://schemas.openxmlformats.org/officeDocument/2006/relationships/image" Target="../media/image58.jpeg"/></Relationships>
</file>

<file path=ppt/slides/_rels/slide1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8.xml"/><Relationship Id="rId5" Type="http://schemas.openxmlformats.org/officeDocument/2006/relationships/image" Target="../media/image63.jpeg"/><Relationship Id="rId4" Type="http://schemas.openxmlformats.org/officeDocument/2006/relationships/image" Target="../media/image6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8.xml"/><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529" y="1125538"/>
            <a:ext cx="8640959" cy="1655762"/>
          </a:xfrm>
        </p:spPr>
        <p:txBody>
          <a:bodyPr>
            <a:normAutofit/>
          </a:bodyPr>
          <a:lstStyle/>
          <a:p>
            <a:r>
              <a:rPr lang="ru-RU" sz="3700" dirty="0">
                <a:solidFill>
                  <a:srgbClr val="FF0000"/>
                </a:solidFill>
              </a:rPr>
              <a:t>Проектные работы моих учеников </a:t>
            </a:r>
            <a:r>
              <a:rPr lang="ru-RU" sz="3700" dirty="0" smtClean="0">
                <a:solidFill>
                  <a:srgbClr val="FF0000"/>
                </a:solidFill>
              </a:rPr>
              <a:t/>
            </a:r>
            <a:br>
              <a:rPr lang="ru-RU" sz="3700" dirty="0" smtClean="0">
                <a:solidFill>
                  <a:srgbClr val="FF0000"/>
                </a:solidFill>
              </a:rPr>
            </a:br>
            <a:r>
              <a:rPr lang="ru-RU" sz="3700" dirty="0" smtClean="0">
                <a:solidFill>
                  <a:srgbClr val="FF0000"/>
                </a:solidFill>
              </a:rPr>
              <a:t>в 2013 - 2014 </a:t>
            </a:r>
            <a:r>
              <a:rPr lang="ru-RU" sz="3700" dirty="0">
                <a:solidFill>
                  <a:srgbClr val="FF0000"/>
                </a:solidFill>
              </a:rPr>
              <a:t>году</a:t>
            </a:r>
          </a:p>
        </p:txBody>
      </p:sp>
      <p:sp>
        <p:nvSpPr>
          <p:cNvPr id="2051" name="Rectangle 3"/>
          <p:cNvSpPr>
            <a:spLocks noGrp="1" noChangeArrowheads="1"/>
          </p:cNvSpPr>
          <p:nvPr>
            <p:ph type="subTitle" idx="1"/>
          </p:nvPr>
        </p:nvSpPr>
        <p:spPr/>
        <p:txBody>
          <a:bodyPr>
            <a:normAutofit/>
          </a:bodyPr>
          <a:lstStyle/>
          <a:p>
            <a:r>
              <a:rPr lang="ru-RU" sz="2200" dirty="0">
                <a:solidFill>
                  <a:schemeClr val="tx1"/>
                </a:solidFill>
              </a:rPr>
              <a:t>МОУ СОШ №33 г. Волгограда </a:t>
            </a:r>
          </a:p>
          <a:p>
            <a:r>
              <a:rPr lang="ru-RU" sz="2200" dirty="0">
                <a:solidFill>
                  <a:schemeClr val="tx1"/>
                </a:solidFill>
              </a:rPr>
              <a:t>Учитель технологии</a:t>
            </a:r>
          </a:p>
          <a:p>
            <a:r>
              <a:rPr lang="ru-RU" sz="2200" dirty="0">
                <a:solidFill>
                  <a:schemeClr val="tx1"/>
                </a:solidFill>
              </a:rPr>
              <a:t>Шурупов С.П.</a:t>
            </a:r>
          </a:p>
        </p:txBody>
      </p:sp>
    </p:spTree>
    <p:extLst>
      <p:ext uri="{BB962C8B-B14F-4D97-AF65-F5344CB8AC3E}">
        <p14:creationId xmlns:p14="http://schemas.microsoft.com/office/powerpoint/2010/main" val="2905325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4294967295"/>
          </p:nvPr>
        </p:nvSpPr>
        <p:spPr>
          <a:xfrm>
            <a:off x="0" y="1435100"/>
            <a:ext cx="3008313" cy="4691063"/>
          </a:xfrm>
        </p:spPr>
        <p:txBody>
          <a:bodyPr>
            <a:normAutofit/>
          </a:bodyPr>
          <a:lstStyle/>
          <a:p>
            <a:r>
              <a:rPr lang="ru-RU" sz="2000" b="1" dirty="0"/>
              <a:t>Кормушка для птиц – Болдаков </a:t>
            </a:r>
            <a:r>
              <a:rPr lang="ru-RU" sz="2000" b="1" dirty="0" smtClean="0"/>
              <a:t>Тимофей</a:t>
            </a:r>
          </a:p>
          <a:p>
            <a:endParaRPr lang="ru-RU" sz="2000" b="1" dirty="0"/>
          </a:p>
          <a:p>
            <a:endParaRPr lang="ru-RU" sz="2000" b="1" dirty="0" smtClean="0"/>
          </a:p>
          <a:p>
            <a:endParaRPr lang="ru-RU" sz="2000" b="1" dirty="0"/>
          </a:p>
          <a:p>
            <a:endParaRPr lang="ru-RU" sz="2000" b="1" dirty="0" smtClean="0"/>
          </a:p>
          <a:p>
            <a:endParaRPr lang="ru-RU" sz="2000" b="1" dirty="0"/>
          </a:p>
          <a:p>
            <a:pPr marL="0" indent="0">
              <a:buNone/>
            </a:pPr>
            <a:endParaRPr lang="ru-RU" sz="2000" b="1" dirty="0" smtClean="0"/>
          </a:p>
          <a:p>
            <a:r>
              <a:rPr lang="ru-RU" sz="2000" b="1" dirty="0" smtClean="0"/>
              <a:t>Макет меча 12 века – Сабинин Андрей</a:t>
            </a:r>
            <a:endParaRPr lang="ru-RU" sz="2000" b="1" dirty="0"/>
          </a:p>
        </p:txBody>
      </p:sp>
      <p:pic>
        <p:nvPicPr>
          <p:cNvPr id="102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5292725" y="3357563"/>
            <a:ext cx="3851275"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8491" y="188973"/>
            <a:ext cx="3845917" cy="287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1394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00" y="908720"/>
            <a:ext cx="8229600" cy="5217443"/>
          </a:xfrm>
        </p:spPr>
        <p:txBody>
          <a:bodyPr>
            <a:normAutofit/>
          </a:bodyPr>
          <a:lstStyle/>
          <a:p>
            <a:r>
              <a:rPr lang="ru-RU" sz="1600" b="1" dirty="0" smtClean="0"/>
              <a:t>Действующая радио управляемая модель самолета «Цесна» - Мещеряков Кирилл</a:t>
            </a:r>
          </a:p>
          <a:p>
            <a:endParaRPr lang="ru-RU" sz="1600" b="1" dirty="0"/>
          </a:p>
          <a:p>
            <a:endParaRPr lang="ru-RU" sz="1600" b="1" dirty="0" smtClean="0"/>
          </a:p>
          <a:p>
            <a:endParaRPr lang="ru-RU" sz="1600" b="1" dirty="0"/>
          </a:p>
          <a:p>
            <a:endParaRPr lang="ru-RU" sz="1600" b="1" dirty="0" smtClean="0"/>
          </a:p>
          <a:p>
            <a:endParaRPr lang="ru-RU" sz="1600" b="1" dirty="0"/>
          </a:p>
          <a:p>
            <a:endParaRPr lang="ru-RU" sz="1600" b="1" dirty="0" smtClean="0"/>
          </a:p>
          <a:p>
            <a:endParaRPr lang="ru-RU" sz="1600" b="1" dirty="0"/>
          </a:p>
          <a:p>
            <a:endParaRPr lang="ru-RU" sz="1600" b="1" dirty="0" smtClean="0"/>
          </a:p>
          <a:p>
            <a:pPr marL="0" indent="0">
              <a:spcBef>
                <a:spcPts val="0"/>
              </a:spcBef>
              <a:buNone/>
            </a:pPr>
            <a:endParaRPr lang="ru-RU" sz="1600" b="1" dirty="0"/>
          </a:p>
          <a:p>
            <a:pPr marL="0" indent="0">
              <a:spcBef>
                <a:spcPts val="0"/>
              </a:spcBef>
              <a:buNone/>
            </a:pPr>
            <a:endParaRPr lang="ru-RU" sz="1600" b="1" dirty="0"/>
          </a:p>
          <a:p>
            <a:r>
              <a:rPr lang="ru-RU" sz="1600" b="1" dirty="0" smtClean="0"/>
              <a:t>Действующая модель светильника ночника «Маяк» - Крысюк Андрей</a:t>
            </a:r>
          </a:p>
          <a:p>
            <a:endParaRPr lang="ru-RU" sz="1600" dirty="0" smtClean="0"/>
          </a:p>
        </p:txBody>
      </p:sp>
      <p:sp>
        <p:nvSpPr>
          <p:cNvPr id="4" name="Заголовок 3"/>
          <p:cNvSpPr>
            <a:spLocks noGrp="1"/>
          </p:cNvSpPr>
          <p:nvPr>
            <p:ph type="title"/>
          </p:nvPr>
        </p:nvSpPr>
        <p:spPr>
          <a:xfrm>
            <a:off x="457200" y="116632"/>
            <a:ext cx="8229600" cy="864096"/>
          </a:xfrm>
        </p:spPr>
        <p:txBody>
          <a:bodyPr>
            <a:normAutofit/>
          </a:bodyPr>
          <a:lstStyle/>
          <a:p>
            <a:r>
              <a:rPr lang="ru-RU" sz="3600" dirty="0" smtClean="0">
                <a:solidFill>
                  <a:srgbClr val="FF0000"/>
                </a:solidFill>
              </a:rPr>
              <a:t>Проектные работы учеников 6и класса</a:t>
            </a:r>
            <a:endParaRPr lang="ru-RU" sz="3600" dirty="0">
              <a:solidFill>
                <a:srgbClr val="FF0000"/>
              </a:solidFill>
            </a:endParaRPr>
          </a:p>
        </p:txBody>
      </p:sp>
      <p:pic>
        <p:nvPicPr>
          <p:cNvPr id="1026" name="Picture 2" descr="C:\Users\хозяин\Desktop\Фото\Фото проект 2014г\Фото проект 5и, 6и, 6в\SDC117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1340768"/>
            <a:ext cx="3528392" cy="264629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хозяин\Desktop\Фото\Фото проект 2014г\Фото проект 5и, 6и, 6в\SDC117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340768"/>
            <a:ext cx="3528392" cy="26462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хозяин\Desktop\Фото\Фото проект 2014г\Фото проект 5и, 6и, 6в\SDC1171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1525" y="4443965"/>
            <a:ext cx="1767390" cy="235652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хозяин\Desktop\Фото\Фото проект 2014г\Фото проект 5и, 6и, 6в\SDC1173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2080" y="4443965"/>
            <a:ext cx="1711120" cy="2281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251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Текст 16"/>
          <p:cNvSpPr>
            <a:spLocks noGrp="1"/>
          </p:cNvSpPr>
          <p:nvPr>
            <p:ph type="body" sz="half" idx="2"/>
          </p:nvPr>
        </p:nvSpPr>
        <p:spPr>
          <a:xfrm>
            <a:off x="107504" y="908720"/>
            <a:ext cx="8928992" cy="5832648"/>
          </a:xfrm>
        </p:spPr>
        <p:txBody>
          <a:bodyPr>
            <a:normAutofit/>
          </a:bodyPr>
          <a:lstStyle/>
          <a:p>
            <a:r>
              <a:rPr lang="ru-RU" sz="1600" b="1" dirty="0" smtClean="0"/>
              <a:t>Киянка – Сеитов Марат                                                          Стул – Пюро Слава</a:t>
            </a:r>
          </a:p>
          <a:p>
            <a:endParaRPr lang="ru-RU" sz="1600" b="1" dirty="0"/>
          </a:p>
          <a:p>
            <a:endParaRPr lang="ru-RU" sz="1600" b="1" dirty="0" smtClean="0"/>
          </a:p>
          <a:p>
            <a:endParaRPr lang="ru-RU" sz="1600" b="1" dirty="0"/>
          </a:p>
          <a:p>
            <a:endParaRPr lang="ru-RU" sz="1600" b="1" dirty="0" smtClean="0"/>
          </a:p>
          <a:p>
            <a:endParaRPr lang="ru-RU" sz="1600" b="1" dirty="0"/>
          </a:p>
          <a:p>
            <a:endParaRPr lang="ru-RU" sz="1600" b="1" dirty="0" smtClean="0"/>
          </a:p>
          <a:p>
            <a:endParaRPr lang="ru-RU" sz="1600" b="1" dirty="0"/>
          </a:p>
          <a:p>
            <a:endParaRPr lang="ru-RU" sz="1600" b="1" dirty="0" smtClean="0"/>
          </a:p>
          <a:p>
            <a:r>
              <a:rPr lang="ru-RU" sz="1600" b="1" dirty="0" smtClean="0"/>
              <a:t>Журнальный столик – Передунов Игорь,                           Шурыгин Антон</a:t>
            </a:r>
            <a:endParaRPr lang="ru-RU" sz="1600" b="1" dirty="0"/>
          </a:p>
        </p:txBody>
      </p:sp>
      <p:sp>
        <p:nvSpPr>
          <p:cNvPr id="16" name="Заголовок 15"/>
          <p:cNvSpPr>
            <a:spLocks noGrp="1"/>
          </p:cNvSpPr>
          <p:nvPr>
            <p:ph type="title"/>
          </p:nvPr>
        </p:nvSpPr>
        <p:spPr>
          <a:xfrm>
            <a:off x="457199" y="116632"/>
            <a:ext cx="8363273" cy="720080"/>
          </a:xfrm>
        </p:spPr>
        <p:txBody>
          <a:bodyPr>
            <a:normAutofit/>
          </a:bodyPr>
          <a:lstStyle/>
          <a:p>
            <a:pPr algn="ctr"/>
            <a:r>
              <a:rPr lang="ru-RU" sz="3200" dirty="0" smtClean="0">
                <a:solidFill>
                  <a:srgbClr val="FF0000"/>
                </a:solidFill>
              </a:rPr>
              <a:t>Столярные изделия учеников 6и класса</a:t>
            </a:r>
            <a:endParaRPr lang="ru-RU" sz="3200" dirty="0">
              <a:solidFill>
                <a:srgbClr val="FF0000"/>
              </a:solidFill>
            </a:endParaRPr>
          </a:p>
        </p:txBody>
      </p:sp>
      <p:pic>
        <p:nvPicPr>
          <p:cNvPr id="7170" name="Picture 2" descr="C:\Users\хозяин\Desktop\Фото\Фото проект 2014г\Фото проект   6г. 6а. 6б .6и. 6в\6и\SDC11736.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835696" y="4124406"/>
            <a:ext cx="1872208" cy="2493362"/>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хозяин\Desktop\Фото\Фото проект 2014г\Фото проект   6г. 6а. 6б .6и. 6в\6и\SDC1173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6659" y="1052738"/>
            <a:ext cx="1931774" cy="257569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хозяин\Desktop\Фото\Фото проект 2014г\Фото проект   6г. 6а. 6б .6и. 6в\6и\SDC1174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696" y="1224045"/>
            <a:ext cx="1800200" cy="2400266"/>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хозяин\Desktop\Фото\Фото проект 2014г\Фото проект   6г. 6а. 6б .6и. 6в\6и\SDC1174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3854221"/>
            <a:ext cx="2072660" cy="2763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4064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Объект 10"/>
          <p:cNvSpPr>
            <a:spLocks noGrp="1"/>
          </p:cNvSpPr>
          <p:nvPr>
            <p:ph idx="4294967295"/>
          </p:nvPr>
        </p:nvSpPr>
        <p:spPr>
          <a:xfrm>
            <a:off x="0" y="188913"/>
            <a:ext cx="8785225" cy="6480175"/>
          </a:xfrm>
        </p:spPr>
        <p:txBody>
          <a:bodyPr>
            <a:normAutofit/>
          </a:bodyPr>
          <a:lstStyle/>
          <a:p>
            <a:pPr marL="0" indent="0">
              <a:buNone/>
            </a:pPr>
            <a:r>
              <a:rPr lang="ru-RU" sz="1600" b="1" dirty="0" smtClean="0"/>
              <a:t>Раскладной стул – Поковырин Никита                                         Раскладной стол – Березняк Саша</a:t>
            </a:r>
          </a:p>
          <a:p>
            <a:pPr marL="0" indent="0">
              <a:buNone/>
            </a:pPr>
            <a:endParaRPr lang="ru-RU" sz="1600" b="1" dirty="0"/>
          </a:p>
          <a:p>
            <a:pPr marL="0" indent="0">
              <a:buNone/>
            </a:pPr>
            <a:endParaRPr lang="ru-RU" sz="1600" b="1" dirty="0" smtClean="0"/>
          </a:p>
          <a:p>
            <a:pPr marL="0" indent="0">
              <a:buNone/>
            </a:pPr>
            <a:endParaRPr lang="ru-RU" sz="1600" b="1" dirty="0"/>
          </a:p>
          <a:p>
            <a:pPr marL="0" indent="0">
              <a:buNone/>
            </a:pPr>
            <a:endParaRPr lang="ru-RU" sz="1600" b="1" dirty="0" smtClean="0"/>
          </a:p>
          <a:p>
            <a:pPr marL="0" indent="0">
              <a:buNone/>
            </a:pPr>
            <a:endParaRPr lang="ru-RU" sz="1600" b="1" dirty="0"/>
          </a:p>
          <a:p>
            <a:pPr marL="0" indent="0">
              <a:buNone/>
            </a:pPr>
            <a:endParaRPr lang="ru-RU" sz="1600" b="1" dirty="0" smtClean="0"/>
          </a:p>
          <a:p>
            <a:pPr marL="0" indent="0">
              <a:buNone/>
            </a:pPr>
            <a:endParaRPr lang="ru-RU" sz="1600" b="1" dirty="0"/>
          </a:p>
          <a:p>
            <a:pPr marL="0" indent="0">
              <a:buNone/>
            </a:pPr>
            <a:endParaRPr lang="ru-RU" sz="1600" b="1" dirty="0" smtClean="0"/>
          </a:p>
          <a:p>
            <a:pPr marL="0" indent="0">
              <a:buNone/>
            </a:pPr>
            <a:endParaRPr lang="ru-RU" sz="1600" b="1" dirty="0"/>
          </a:p>
          <a:p>
            <a:pPr marL="0" indent="0">
              <a:buNone/>
            </a:pPr>
            <a:endParaRPr lang="ru-RU" sz="1600" b="1" dirty="0" smtClean="0"/>
          </a:p>
          <a:p>
            <a:pPr marL="0" indent="0">
              <a:buNone/>
            </a:pPr>
            <a:r>
              <a:rPr lang="ru-RU" sz="1600" b="1" dirty="0" smtClean="0"/>
              <a:t>Рыхлитель для огорода – Гриднев Гриша                               Вешалка для прихожей – Калин Никита</a:t>
            </a:r>
            <a:endParaRPr lang="ru-RU" sz="1600" b="1" dirty="0"/>
          </a:p>
        </p:txBody>
      </p:sp>
      <p:pic>
        <p:nvPicPr>
          <p:cNvPr id="8195" name="Picture 3" descr="C:\Users\хозяин\Desktop\Фото\Фото проект 2014г\Фото проект   6г. 6а. 6б .6и. 6в\6и\SDC1172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4412" y="3861048"/>
            <a:ext cx="2119925" cy="282656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хозяин\Desktop\Фото\Фото проект 2014г\Фото проект   6г. 6а. 6б .6и. 6в\6и\SDC117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2931" y="549311"/>
            <a:ext cx="2160240" cy="2880319"/>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хозяин\Desktop\Фото\Фото проект 2014г\Фото проект   6г. 6а. 6б .6и. 6в\6и\SDC1176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4032194"/>
            <a:ext cx="3312367" cy="24842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672" y="575703"/>
            <a:ext cx="2061961" cy="2756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68663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251520" y="692696"/>
            <a:ext cx="8712968" cy="5976664"/>
          </a:xfrm>
        </p:spPr>
        <p:txBody>
          <a:bodyPr>
            <a:normAutofit/>
          </a:bodyPr>
          <a:lstStyle/>
          <a:p>
            <a:r>
              <a:rPr lang="ru-RU" sz="1600" b="1" dirty="0" smtClean="0"/>
              <a:t>Полка для кухни – Гордашов Магомед</a:t>
            </a:r>
          </a:p>
          <a:p>
            <a:endParaRPr lang="ru-RU" sz="1600" b="1" dirty="0"/>
          </a:p>
          <a:p>
            <a:endParaRPr lang="ru-RU" sz="1600" b="1" dirty="0" smtClean="0"/>
          </a:p>
          <a:p>
            <a:endParaRPr lang="ru-RU" sz="1600" b="1" dirty="0"/>
          </a:p>
          <a:p>
            <a:endParaRPr lang="ru-RU" sz="1600" b="1" dirty="0" smtClean="0"/>
          </a:p>
          <a:p>
            <a:endParaRPr lang="ru-RU" sz="1600" b="1" dirty="0"/>
          </a:p>
          <a:p>
            <a:endParaRPr lang="ru-RU" sz="1600" b="1" dirty="0" smtClean="0"/>
          </a:p>
          <a:p>
            <a:endParaRPr lang="ru-RU" sz="1600" b="1" dirty="0"/>
          </a:p>
          <a:p>
            <a:endParaRPr lang="ru-RU" sz="1600" b="1" dirty="0" smtClean="0"/>
          </a:p>
          <a:p>
            <a:endParaRPr lang="ru-RU" sz="1600" b="1" dirty="0" smtClean="0"/>
          </a:p>
          <a:p>
            <a:r>
              <a:rPr lang="ru-RU" sz="1600" b="1" dirty="0" smtClean="0"/>
              <a:t>Кухонный набор – Соломонов Миша                        Киянка – Шумейко Илья                   </a:t>
            </a:r>
            <a:endParaRPr lang="ru-RU" sz="1600" b="1" dirty="0"/>
          </a:p>
        </p:txBody>
      </p:sp>
      <p:sp>
        <p:nvSpPr>
          <p:cNvPr id="5" name="Заголовок 4"/>
          <p:cNvSpPr>
            <a:spLocks noGrp="1"/>
          </p:cNvSpPr>
          <p:nvPr>
            <p:ph type="title"/>
          </p:nvPr>
        </p:nvSpPr>
        <p:spPr>
          <a:xfrm>
            <a:off x="457200" y="188640"/>
            <a:ext cx="8291264" cy="576064"/>
          </a:xfrm>
        </p:spPr>
        <p:txBody>
          <a:bodyPr>
            <a:normAutofit fontScale="90000"/>
          </a:bodyPr>
          <a:lstStyle/>
          <a:p>
            <a:pPr algn="ctr"/>
            <a:r>
              <a:rPr lang="ru-RU" sz="3200" dirty="0" smtClean="0">
                <a:solidFill>
                  <a:srgbClr val="FF0000"/>
                </a:solidFill>
              </a:rPr>
              <a:t>Столярные изделия 6а класса</a:t>
            </a:r>
            <a:endParaRPr lang="ru-RU" sz="3200" dirty="0">
              <a:solidFill>
                <a:srgbClr val="FF0000"/>
              </a:solidFill>
            </a:endParaRPr>
          </a:p>
        </p:txBody>
      </p:sp>
      <p:pic>
        <p:nvPicPr>
          <p:cNvPr id="5122" name="Picture 2" descr="C:\Users\хозяин\Desktop\Фото\Фото проект 2014г\Фото проект   6г. 6а. 6б .6и. 6в\6а\SDC11854.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6012160" y="813703"/>
            <a:ext cx="2267289" cy="3017729"/>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хозяин\Desktop\Фото\Фото проект 2014г\Фото проект   6г. 6а. 6б .6и. 6в\6а\SDC1185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8894" y="1340768"/>
            <a:ext cx="2648811" cy="198660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хозяин\Desktop\Фото\Фото проект 2014г\Фото проект   6г. 6а. 6б .6и. 6в\6а\SDC1185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4236842"/>
            <a:ext cx="3339368" cy="2504526"/>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хозяин\Desktop\Фото\Фото проект 2014г\Фото проект   6г. 6а. 6б .6и. 6в\6а\SDC1186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6096" y="4221088"/>
            <a:ext cx="3168351"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9433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хозяин\Desktop\Фото\Фото проект 2014г\Фото проект   6г. 6а. 6б .6и. 6в\6в\SDC11768.JPG"/>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bwMode="auto">
          <a:xfrm>
            <a:off x="0" y="1916113"/>
            <a:ext cx="4225925" cy="3168650"/>
          </a:xfrm>
          <a:prstGeom prst="rect">
            <a:avLst/>
          </a:prstGeom>
          <a:noFill/>
          <a:extLst>
            <a:ext uri="{909E8E84-426E-40DD-AFC4-6F175D3DCCD1}">
              <a14:hiddenFill xmlns:a14="http://schemas.microsoft.com/office/drawing/2010/main">
                <a:solidFill>
                  <a:srgbClr val="FFFFFF"/>
                </a:solidFill>
              </a14:hiddenFill>
            </a:ext>
          </a:extLst>
        </p:spPr>
      </p:pic>
      <p:sp>
        <p:nvSpPr>
          <p:cNvPr id="4" name="Текст 3"/>
          <p:cNvSpPr>
            <a:spLocks noGrp="1"/>
          </p:cNvSpPr>
          <p:nvPr>
            <p:ph type="body" idx="4294967295"/>
          </p:nvPr>
        </p:nvSpPr>
        <p:spPr>
          <a:xfrm>
            <a:off x="0" y="692150"/>
            <a:ext cx="3716338" cy="1008063"/>
          </a:xfrm>
        </p:spPr>
        <p:txBody>
          <a:bodyPr>
            <a:normAutofit fontScale="92500" lnSpcReduction="10000"/>
          </a:bodyPr>
          <a:lstStyle/>
          <a:p>
            <a:r>
              <a:rPr lang="ru-RU" dirty="0" smtClean="0"/>
              <a:t>Разделочная доска, лопаточки – Агарков Артем 6в класс </a:t>
            </a:r>
            <a:endParaRPr lang="ru-RU" dirty="0"/>
          </a:p>
        </p:txBody>
      </p:sp>
      <p:sp>
        <p:nvSpPr>
          <p:cNvPr id="5" name="Текст 4"/>
          <p:cNvSpPr>
            <a:spLocks noGrp="1"/>
          </p:cNvSpPr>
          <p:nvPr>
            <p:ph type="body" sz="quarter" idx="4294967295"/>
          </p:nvPr>
        </p:nvSpPr>
        <p:spPr>
          <a:xfrm>
            <a:off x="5054600" y="1125538"/>
            <a:ext cx="4089400" cy="1049337"/>
          </a:xfrm>
        </p:spPr>
        <p:txBody>
          <a:bodyPr>
            <a:normAutofit fontScale="92500"/>
          </a:bodyPr>
          <a:lstStyle/>
          <a:p>
            <a:r>
              <a:rPr lang="ru-RU" dirty="0" smtClean="0"/>
              <a:t>Полка для учебников – Кривошеенко Игорь 6г класс </a:t>
            </a:r>
            <a:endParaRPr lang="ru-RU" dirty="0"/>
          </a:p>
        </p:txBody>
      </p:sp>
      <p:pic>
        <p:nvPicPr>
          <p:cNvPr id="6147" name="Picture 3" descr="C:\Users\хозяин\Desktop\Фото\Фото проект 2014г\Фото проект   6г. 6а. 6б .6и. 6в\6г\SDC1183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3080575"/>
            <a:ext cx="4304996" cy="3228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8462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980728"/>
            <a:ext cx="8640960" cy="5667095"/>
          </a:xfrm>
        </p:spPr>
        <p:txBody>
          <a:bodyPr>
            <a:normAutofit/>
          </a:bodyPr>
          <a:lstStyle/>
          <a:p>
            <a:pPr marL="0" indent="0">
              <a:buNone/>
            </a:pPr>
            <a:r>
              <a:rPr lang="ru-RU" sz="1600" b="1" dirty="0" smtClean="0"/>
              <a:t>Станок для вышивания – Журавлев Саша                  Молот Тора – Кащеев Денис</a:t>
            </a:r>
          </a:p>
          <a:p>
            <a:pPr marL="0" indent="0">
              <a:buNone/>
            </a:pPr>
            <a:endParaRPr lang="ru-RU" sz="1600" b="1" dirty="0"/>
          </a:p>
          <a:p>
            <a:pPr marL="0" indent="0">
              <a:buNone/>
            </a:pPr>
            <a:endParaRPr lang="ru-RU" sz="1600" b="1" dirty="0" smtClean="0"/>
          </a:p>
          <a:p>
            <a:pPr marL="0" indent="0">
              <a:buNone/>
            </a:pPr>
            <a:endParaRPr lang="ru-RU" sz="1600" b="1" dirty="0"/>
          </a:p>
          <a:p>
            <a:pPr marL="0" indent="0">
              <a:buNone/>
            </a:pPr>
            <a:endParaRPr lang="ru-RU" sz="1600" b="1" dirty="0" smtClean="0"/>
          </a:p>
          <a:p>
            <a:pPr marL="0" indent="0">
              <a:buNone/>
            </a:pPr>
            <a:endParaRPr lang="ru-RU" sz="1600" b="1" dirty="0"/>
          </a:p>
          <a:p>
            <a:pPr marL="0" indent="0">
              <a:buNone/>
            </a:pPr>
            <a:endParaRPr lang="ru-RU" sz="1600" b="1" dirty="0" smtClean="0"/>
          </a:p>
          <a:p>
            <a:pPr marL="0" indent="0">
              <a:buNone/>
            </a:pPr>
            <a:endParaRPr lang="ru-RU" sz="1600" b="1" dirty="0"/>
          </a:p>
          <a:p>
            <a:pPr marL="0" indent="0">
              <a:buNone/>
            </a:pPr>
            <a:endParaRPr lang="ru-RU" sz="1600" b="1" dirty="0" smtClean="0"/>
          </a:p>
          <a:p>
            <a:pPr marL="0" indent="0">
              <a:buNone/>
            </a:pPr>
            <a:r>
              <a:rPr lang="ru-RU" sz="1600" b="1" dirty="0" smtClean="0"/>
              <a:t>Скворечник – Чепусов Павел                                       Сувенирная скалка – Ананьев Даниил</a:t>
            </a:r>
            <a:endParaRPr lang="ru-RU" sz="1600" b="1" dirty="0"/>
          </a:p>
        </p:txBody>
      </p:sp>
      <p:sp>
        <p:nvSpPr>
          <p:cNvPr id="2" name="Заголовок 1"/>
          <p:cNvSpPr>
            <a:spLocks noGrp="1"/>
          </p:cNvSpPr>
          <p:nvPr>
            <p:ph type="title"/>
          </p:nvPr>
        </p:nvSpPr>
        <p:spPr>
          <a:xfrm>
            <a:off x="457200" y="274638"/>
            <a:ext cx="8229600" cy="634082"/>
          </a:xfrm>
        </p:spPr>
        <p:txBody>
          <a:bodyPr>
            <a:normAutofit fontScale="90000"/>
          </a:bodyPr>
          <a:lstStyle/>
          <a:p>
            <a:r>
              <a:rPr lang="ru-RU" sz="3600" dirty="0" smtClean="0">
                <a:solidFill>
                  <a:srgbClr val="FF0000"/>
                </a:solidFill>
              </a:rPr>
              <a:t>Проектные работы учеников 7 класса</a:t>
            </a:r>
            <a:endParaRPr lang="ru-RU" sz="3600" dirty="0">
              <a:solidFill>
                <a:srgbClr val="FF0000"/>
              </a:solidFill>
            </a:endParaRPr>
          </a:p>
        </p:txBody>
      </p:sp>
      <p:pic>
        <p:nvPicPr>
          <p:cNvPr id="9218" name="Picture 2" descr="C:\Users\хозяин\Desktop\Фото\Фото проект 2014г\Фото проек 7и, 7а. 7в. 7г. 7б\7и\SDC114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41871" y="4005856"/>
            <a:ext cx="1981474" cy="2641967"/>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хозяин\Desktop\Фото\Фото проект 2014г\Фото проек 7и, 7а. 7в. 7г. 7б\7и\SDC114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0360" y="1345805"/>
            <a:ext cx="2984496" cy="223837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хозяин\Desktop\Фото\Фото проект 2014г\Фото проек 7и, 7а. 7в. 7г. 7б\7и\SDC1161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1406047"/>
            <a:ext cx="2904172" cy="2178129"/>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Users\хозяин\Desktop\Фото\Фото проект 2014г\Фото проек 7и, 7а. 7в. 7г. 7б\7и\SDC1159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5881" y="4005856"/>
            <a:ext cx="2016224" cy="2688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4894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хозяин\Desktop\Фото\Фото проект 2014г\Фото проек 7и, 7а. 7в. 7г. 7б\7и\SDC11552.JPG"/>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bwMode="auto">
          <a:xfrm>
            <a:off x="6302375" y="31750"/>
            <a:ext cx="2841625" cy="2135188"/>
          </a:xfrm>
          <a:prstGeom prst="rect">
            <a:avLst/>
          </a:prstGeom>
          <a:noFill/>
          <a:extLst>
            <a:ext uri="{909E8E84-426E-40DD-AFC4-6F175D3DCCD1}">
              <a14:hiddenFill xmlns:a14="http://schemas.microsoft.com/office/drawing/2010/main">
                <a:solidFill>
                  <a:srgbClr val="FFFFFF"/>
                </a:solidFill>
              </a14:hiddenFill>
            </a:ext>
          </a:extLst>
        </p:spPr>
      </p:pic>
      <p:sp>
        <p:nvSpPr>
          <p:cNvPr id="8" name="Объект 7"/>
          <p:cNvSpPr>
            <a:spLocks noGrp="1"/>
          </p:cNvSpPr>
          <p:nvPr>
            <p:ph sz="half" idx="4294967295"/>
          </p:nvPr>
        </p:nvSpPr>
        <p:spPr>
          <a:xfrm>
            <a:off x="0" y="188913"/>
            <a:ext cx="9036050" cy="6378575"/>
          </a:xfrm>
        </p:spPr>
        <p:txBody>
          <a:bodyPr>
            <a:normAutofit/>
          </a:bodyPr>
          <a:lstStyle/>
          <a:p>
            <a:r>
              <a:rPr lang="ru-RU" sz="1600" b="1" dirty="0"/>
              <a:t>Стол подставка  под цветы – Астрелин </a:t>
            </a:r>
            <a:r>
              <a:rPr lang="ru-RU" sz="1600" b="1" dirty="0" smtClean="0"/>
              <a:t>Саша</a:t>
            </a:r>
          </a:p>
          <a:p>
            <a:endParaRPr lang="ru-RU" sz="1600" b="1" dirty="0"/>
          </a:p>
          <a:p>
            <a:endParaRPr lang="ru-RU" sz="1600" b="1" dirty="0" smtClean="0"/>
          </a:p>
          <a:p>
            <a:endParaRPr lang="ru-RU" sz="1600" b="1" dirty="0"/>
          </a:p>
          <a:p>
            <a:endParaRPr lang="ru-RU" sz="1600" b="1" dirty="0" smtClean="0"/>
          </a:p>
          <a:p>
            <a:endParaRPr lang="ru-RU" sz="1600" b="1" dirty="0" smtClean="0"/>
          </a:p>
          <a:p>
            <a:r>
              <a:rPr lang="ru-RU" sz="1600" b="1" dirty="0" smtClean="0"/>
              <a:t>Декоративная полка – Маматказин Карим</a:t>
            </a:r>
          </a:p>
          <a:p>
            <a:endParaRPr lang="ru-RU" sz="1600" b="1" dirty="0"/>
          </a:p>
          <a:p>
            <a:endParaRPr lang="ru-RU" sz="1600" b="1" dirty="0" smtClean="0"/>
          </a:p>
          <a:p>
            <a:endParaRPr lang="ru-RU" sz="1600" b="1" dirty="0"/>
          </a:p>
          <a:p>
            <a:endParaRPr lang="ru-RU" sz="1600" b="1" dirty="0" smtClean="0"/>
          </a:p>
          <a:p>
            <a:endParaRPr lang="ru-RU" sz="1600" b="1" dirty="0"/>
          </a:p>
          <a:p>
            <a:r>
              <a:rPr lang="ru-RU" sz="1600" b="1" dirty="0" smtClean="0"/>
              <a:t>Разделочная доска – Азарьев Адам</a:t>
            </a:r>
          </a:p>
          <a:p>
            <a:endParaRPr lang="ru-RU" sz="1600" b="1" dirty="0"/>
          </a:p>
          <a:p>
            <a:endParaRPr lang="ru-RU" sz="1600" b="1" dirty="0" smtClean="0"/>
          </a:p>
          <a:p>
            <a:endParaRPr lang="ru-RU" sz="1600" b="1" dirty="0"/>
          </a:p>
          <a:p>
            <a:endParaRPr lang="ru-RU" sz="1600" b="1" dirty="0" smtClean="0"/>
          </a:p>
          <a:p>
            <a:endParaRPr lang="ru-RU" sz="1600" b="1" dirty="0"/>
          </a:p>
          <a:p>
            <a:endParaRPr lang="ru-RU" sz="1600" b="1" dirty="0" smtClean="0"/>
          </a:p>
          <a:p>
            <a:r>
              <a:rPr lang="ru-RU" sz="1600" b="1" dirty="0" smtClean="0"/>
              <a:t>Школьный  органайзер – Шейх Дэниил</a:t>
            </a:r>
            <a:endParaRPr lang="ru-RU" sz="1600" b="1" dirty="0"/>
          </a:p>
          <a:p>
            <a:endParaRPr lang="ru-RU" sz="1600" b="1" dirty="0"/>
          </a:p>
        </p:txBody>
      </p:sp>
      <p:pic>
        <p:nvPicPr>
          <p:cNvPr id="10243" name="Picture 3" descr="C:\Users\хозяин\Desktop\Фото\Фото проект 2014г\Фото проек 7и, 7а. 7в. 7г. 7б\7и\SDC116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2766307"/>
            <a:ext cx="2908332" cy="218124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хозяин\Desktop\Фото\Фото проект 2014г\Фото проек 7и, 7а. 7в. 7г. 7б\7и\SDC1163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9993" y="719111"/>
            <a:ext cx="1756204" cy="2341605"/>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C:\Users\хозяин\Desktop\Фото\Фото проект 2014г\Фото проек 7и, 7а. 7в. 7г. 7б\7и\SDC1164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4368" y="4653136"/>
            <a:ext cx="2840831" cy="2130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8422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07504" y="1124744"/>
            <a:ext cx="3312368" cy="5544615"/>
          </a:xfrm>
        </p:spPr>
        <p:txBody>
          <a:bodyPr>
            <a:normAutofit/>
          </a:bodyPr>
          <a:lstStyle/>
          <a:p>
            <a:endParaRPr lang="ru-RU" dirty="0" smtClean="0"/>
          </a:p>
          <a:p>
            <a:endParaRPr lang="ru-RU" dirty="0"/>
          </a:p>
          <a:p>
            <a:endParaRPr lang="ru-RU" dirty="0" smtClean="0"/>
          </a:p>
          <a:p>
            <a:r>
              <a:rPr lang="ru-RU" sz="1600" b="1" dirty="0" smtClean="0"/>
              <a:t>Парусник – Алексеенко Никита</a:t>
            </a:r>
          </a:p>
          <a:p>
            <a:endParaRPr lang="ru-RU" sz="1600" b="1" dirty="0"/>
          </a:p>
          <a:p>
            <a:endParaRPr lang="ru-RU" sz="1600" b="1" dirty="0" smtClean="0"/>
          </a:p>
          <a:p>
            <a:endParaRPr lang="ru-RU" sz="1600" b="1" dirty="0"/>
          </a:p>
          <a:p>
            <a:endParaRPr lang="ru-RU" sz="1600" b="1" dirty="0" smtClean="0"/>
          </a:p>
          <a:p>
            <a:r>
              <a:rPr lang="ru-RU" sz="1600" b="1" dirty="0" smtClean="0"/>
              <a:t>Макет танка – Скоробогатов  Артем</a:t>
            </a:r>
          </a:p>
          <a:p>
            <a:endParaRPr lang="ru-RU" sz="1600" b="1" dirty="0"/>
          </a:p>
          <a:p>
            <a:endParaRPr lang="ru-RU" sz="1600" b="1" dirty="0" smtClean="0"/>
          </a:p>
          <a:p>
            <a:endParaRPr lang="ru-RU" sz="1600" b="1" dirty="0"/>
          </a:p>
          <a:p>
            <a:endParaRPr lang="ru-RU" sz="1600" b="1" dirty="0" smtClean="0"/>
          </a:p>
          <a:p>
            <a:r>
              <a:rPr lang="ru-RU" sz="1600" b="1" dirty="0" smtClean="0"/>
              <a:t>Бельбоке – Нефедов Валентин</a:t>
            </a:r>
            <a:endParaRPr lang="ru-RU" sz="1600" b="1" dirty="0"/>
          </a:p>
        </p:txBody>
      </p:sp>
      <p:sp>
        <p:nvSpPr>
          <p:cNvPr id="3" name="Заголовок 2"/>
          <p:cNvSpPr>
            <a:spLocks noGrp="1"/>
          </p:cNvSpPr>
          <p:nvPr>
            <p:ph type="title"/>
          </p:nvPr>
        </p:nvSpPr>
        <p:spPr>
          <a:xfrm>
            <a:off x="457200" y="273050"/>
            <a:ext cx="3826768" cy="347638"/>
          </a:xfrm>
        </p:spPr>
        <p:txBody>
          <a:bodyPr>
            <a:normAutofit/>
          </a:bodyPr>
          <a:lstStyle/>
          <a:p>
            <a:r>
              <a:rPr lang="ru-RU" sz="1600" dirty="0" smtClean="0"/>
              <a:t>Кухонный набор – Козлов Кирилл</a:t>
            </a:r>
            <a:endParaRPr lang="ru-RU" sz="1600" dirty="0"/>
          </a:p>
        </p:txBody>
      </p:sp>
      <p:pic>
        <p:nvPicPr>
          <p:cNvPr id="11266" name="Picture 2" descr="C:\Users\хозяин\Desktop\Фото\Фото проект 2014г\Фото проек 7и, 7а. 7в. 7г. 7б\7в\SDC11874.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635896" y="188640"/>
            <a:ext cx="2794855" cy="2088232"/>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хозяин\Desktop\Фото\Фото проект 2014г\Фото проек 7и, 7а. 7в. 7г. 7б\7б\SDC1178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4626376"/>
            <a:ext cx="2723977" cy="204298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хозяин\Desktop\Фото\Фото проект 2014г\Фото проек 7и, 7а. 7в. 7г. 7б\7а\SDC1155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5" y="1428409"/>
            <a:ext cx="2723977" cy="2042983"/>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C:\Users\хозяин\Desktop\Фото\Фото проект 2014г\Фото проек 7и, 7а. 7в. 7г. 7б\7а\SDC1157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9872" y="2996952"/>
            <a:ext cx="2828056" cy="2121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0306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5674642"/>
          </a:xfrm>
        </p:spPr>
        <p:txBody>
          <a:bodyPr>
            <a:normAutofit/>
          </a:bodyPr>
          <a:lstStyle/>
          <a:p>
            <a:r>
              <a:rPr lang="ru-RU" sz="3200" dirty="0" smtClean="0">
                <a:solidFill>
                  <a:srgbClr val="FF0000"/>
                </a:solidFill>
              </a:rPr>
              <a:t>Используемые ресурсы</a:t>
            </a:r>
            <a:br>
              <a:rPr lang="ru-RU" sz="3200" dirty="0" smtClean="0">
                <a:solidFill>
                  <a:srgbClr val="FF0000"/>
                </a:solidFill>
              </a:rPr>
            </a:br>
            <a:r>
              <a:rPr lang="ru-RU" sz="3200" dirty="0">
                <a:solidFill>
                  <a:schemeClr val="tx2">
                    <a:lumMod val="50000"/>
                  </a:schemeClr>
                </a:solidFill>
              </a:rPr>
              <a:t/>
            </a:r>
            <a:br>
              <a:rPr lang="ru-RU" sz="3200" dirty="0">
                <a:solidFill>
                  <a:schemeClr val="tx2">
                    <a:lumMod val="50000"/>
                  </a:schemeClr>
                </a:solidFill>
              </a:rPr>
            </a:br>
            <a:r>
              <a:rPr lang="ru-RU" sz="2400" dirty="0" smtClean="0">
                <a:solidFill>
                  <a:schemeClr val="tx2">
                    <a:lumMod val="50000"/>
                  </a:schemeClr>
                </a:solidFill>
              </a:rPr>
              <a:t>1. Рисунки с учебного пособия «Самоделки школьника». Просвещение 1977г. Тарасов Б.В.</a:t>
            </a:r>
            <a:br>
              <a:rPr lang="ru-RU" sz="2400" dirty="0" smtClean="0">
                <a:solidFill>
                  <a:schemeClr val="tx2">
                    <a:lumMod val="50000"/>
                  </a:schemeClr>
                </a:solidFill>
              </a:rPr>
            </a:br>
            <a:r>
              <a:rPr lang="ru-RU" sz="2400" dirty="0" smtClean="0">
                <a:solidFill>
                  <a:schemeClr val="tx2">
                    <a:lumMod val="50000"/>
                  </a:schemeClr>
                </a:solidFill>
              </a:rPr>
              <a:t>2. Фото учащихся МОУ СОШ №33 г. Волгограда</a:t>
            </a:r>
            <a:br>
              <a:rPr lang="ru-RU" sz="2400" dirty="0" smtClean="0">
                <a:solidFill>
                  <a:schemeClr val="tx2">
                    <a:lumMod val="50000"/>
                  </a:schemeClr>
                </a:solidFill>
              </a:rPr>
            </a:br>
            <a:r>
              <a:rPr lang="ru-RU" sz="2400" dirty="0">
                <a:solidFill>
                  <a:schemeClr val="tx2">
                    <a:lumMod val="50000"/>
                  </a:schemeClr>
                </a:solidFill>
              </a:rPr>
              <a:t/>
            </a:r>
            <a:br>
              <a:rPr lang="ru-RU" sz="2400" dirty="0">
                <a:solidFill>
                  <a:schemeClr val="tx2">
                    <a:lumMod val="50000"/>
                  </a:schemeClr>
                </a:solidFill>
              </a:rPr>
            </a:br>
            <a:r>
              <a:rPr lang="ru-RU" sz="2400" dirty="0" smtClean="0">
                <a:solidFill>
                  <a:schemeClr val="tx2">
                    <a:lumMod val="50000"/>
                  </a:schemeClr>
                </a:solidFill>
              </a:rPr>
              <a:t/>
            </a:r>
            <a:br>
              <a:rPr lang="ru-RU" sz="2400" dirty="0" smtClean="0">
                <a:solidFill>
                  <a:schemeClr val="tx2">
                    <a:lumMod val="50000"/>
                  </a:schemeClr>
                </a:solidFill>
              </a:rPr>
            </a:br>
            <a:r>
              <a:rPr lang="ru-RU" sz="2400" dirty="0" smtClean="0">
                <a:solidFill>
                  <a:srgbClr val="FF0000"/>
                </a:solidFill>
              </a:rPr>
              <a:t>Желаем Вам творческих успехов</a:t>
            </a:r>
            <a:endParaRPr lang="ru-RU" sz="2400" dirty="0">
              <a:solidFill>
                <a:srgbClr val="FF0000"/>
              </a:solidFill>
            </a:endParaRPr>
          </a:p>
        </p:txBody>
      </p:sp>
    </p:spTree>
    <p:extLst>
      <p:ext uri="{BB962C8B-B14F-4D97-AF65-F5344CB8AC3E}">
        <p14:creationId xmlns:p14="http://schemas.microsoft.com/office/powerpoint/2010/main" val="3881343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0" y="1341438"/>
            <a:ext cx="9144000" cy="5068887"/>
          </a:xfrm>
        </p:spPr>
        <p:txBody>
          <a:bodyPr>
            <a:normAutofit/>
          </a:bodyPr>
          <a:lstStyle/>
          <a:p>
            <a:pPr>
              <a:lnSpc>
                <a:spcPct val="80000"/>
              </a:lnSpc>
              <a:buFont typeface="Wingdings" pitchFamily="2" charset="2"/>
              <a:buNone/>
            </a:pPr>
            <a:endParaRPr lang="ru-RU" sz="1800" dirty="0"/>
          </a:p>
          <a:p>
            <a:pPr>
              <a:lnSpc>
                <a:spcPct val="80000"/>
              </a:lnSpc>
            </a:pPr>
            <a:r>
              <a:rPr lang="ru-RU" sz="2000" dirty="0"/>
              <a:t>Формирование у школьников представлений о мире профессий и их требованиях, предъявляемых человеку;</a:t>
            </a:r>
          </a:p>
          <a:p>
            <a:pPr>
              <a:lnSpc>
                <a:spcPct val="80000"/>
              </a:lnSpc>
            </a:pPr>
            <a:r>
              <a:rPr lang="ru-RU" sz="2000" dirty="0"/>
              <a:t>выявление и формирование творческих способностей;</a:t>
            </a:r>
          </a:p>
          <a:p>
            <a:pPr>
              <a:lnSpc>
                <a:spcPct val="80000"/>
              </a:lnSpc>
            </a:pPr>
            <a:r>
              <a:rPr lang="ru-RU" sz="2000" dirty="0"/>
              <a:t>использование Компетентностного подхода для овладении школьниками умение решать проблемы, возникающие в практической деятельности, и овладение способами деятельности</a:t>
            </a:r>
          </a:p>
          <a:p>
            <a:pPr>
              <a:lnSpc>
                <a:spcPct val="80000"/>
              </a:lnSpc>
            </a:pPr>
            <a:r>
              <a:rPr lang="ru-RU" sz="2000" dirty="0"/>
              <a:t> умение самостоятельно вести творческую поисковую деятельность;</a:t>
            </a:r>
          </a:p>
          <a:p>
            <a:pPr>
              <a:lnSpc>
                <a:spcPct val="80000"/>
              </a:lnSpc>
            </a:pPr>
            <a:r>
              <a:rPr lang="ru-RU" sz="2000" dirty="0"/>
              <a:t>ознакомиться с этапами конструирования, технологии изготовления творческого образца;</a:t>
            </a:r>
          </a:p>
          <a:p>
            <a:pPr>
              <a:lnSpc>
                <a:spcPct val="80000"/>
              </a:lnSpc>
            </a:pPr>
            <a:r>
              <a:rPr lang="ru-RU" sz="2000" dirty="0"/>
              <a:t> выявлять себестоимость продукта проекта; </a:t>
            </a:r>
          </a:p>
          <a:p>
            <a:pPr>
              <a:lnSpc>
                <a:spcPct val="80000"/>
              </a:lnSpc>
            </a:pPr>
            <a:r>
              <a:rPr lang="ru-RU" sz="2000" dirty="0"/>
              <a:t>вести творческий поиск оформления изделия и его презентации; </a:t>
            </a:r>
          </a:p>
          <a:p>
            <a:pPr>
              <a:lnSpc>
                <a:spcPct val="80000"/>
              </a:lnSpc>
            </a:pPr>
            <a:r>
              <a:rPr lang="ru-RU" sz="2000" dirty="0"/>
              <a:t>активизация учащихся в подготовке к профессиональному самоопределению;</a:t>
            </a:r>
          </a:p>
          <a:p>
            <a:pPr>
              <a:lnSpc>
                <a:spcPct val="80000"/>
              </a:lnSpc>
            </a:pPr>
            <a:r>
              <a:rPr lang="ru-RU" sz="2000" dirty="0"/>
              <a:t>вооружение школьников методами самопознания и самовоспитания;</a:t>
            </a:r>
          </a:p>
          <a:p>
            <a:pPr>
              <a:lnSpc>
                <a:spcPct val="80000"/>
              </a:lnSpc>
            </a:pPr>
            <a:r>
              <a:rPr lang="ru-RU" sz="2000" dirty="0"/>
              <a:t>формирование навыков самоконтроля готовности к профессиональному самоопределению.</a:t>
            </a:r>
          </a:p>
          <a:p>
            <a:pPr>
              <a:lnSpc>
                <a:spcPct val="80000"/>
              </a:lnSpc>
            </a:pPr>
            <a:endParaRPr lang="ru-RU" sz="2000" dirty="0"/>
          </a:p>
        </p:txBody>
      </p:sp>
      <p:sp>
        <p:nvSpPr>
          <p:cNvPr id="3074" name="Rectangle 2"/>
          <p:cNvSpPr>
            <a:spLocks noGrp="1" noChangeArrowheads="1"/>
          </p:cNvSpPr>
          <p:nvPr>
            <p:ph type="title"/>
          </p:nvPr>
        </p:nvSpPr>
        <p:spPr>
          <a:xfrm>
            <a:off x="467545" y="457200"/>
            <a:ext cx="8219256" cy="955675"/>
          </a:xfrm>
        </p:spPr>
        <p:txBody>
          <a:bodyPr/>
          <a:lstStyle/>
          <a:p>
            <a:r>
              <a:rPr lang="ru-RU" sz="2600" dirty="0">
                <a:solidFill>
                  <a:srgbClr val="FF0000"/>
                </a:solidFill>
              </a:rPr>
              <a:t>Цели и задачи творческой и проектной деятельности</a:t>
            </a:r>
          </a:p>
        </p:txBody>
      </p:sp>
    </p:spTree>
    <p:extLst>
      <p:ext uri="{BB962C8B-B14F-4D97-AF65-F5344CB8AC3E}">
        <p14:creationId xmlns:p14="http://schemas.microsoft.com/office/powerpoint/2010/main" val="3865420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47813" y="115888"/>
            <a:ext cx="7344667" cy="1470025"/>
          </a:xfrm>
        </p:spPr>
        <p:txBody>
          <a:bodyPr/>
          <a:lstStyle/>
          <a:p>
            <a:r>
              <a:rPr lang="ru-RU" sz="4000" dirty="0">
                <a:solidFill>
                  <a:srgbClr val="FF0000"/>
                </a:solidFill>
              </a:rPr>
              <a:t>Что такое творческий проект?</a:t>
            </a:r>
          </a:p>
        </p:txBody>
      </p:sp>
      <p:sp>
        <p:nvSpPr>
          <p:cNvPr id="2051" name="Rectangle 3"/>
          <p:cNvSpPr>
            <a:spLocks noGrp="1" noChangeArrowheads="1"/>
          </p:cNvSpPr>
          <p:nvPr>
            <p:ph type="subTitle" idx="1"/>
          </p:nvPr>
        </p:nvSpPr>
        <p:spPr>
          <a:xfrm>
            <a:off x="1907704" y="1557338"/>
            <a:ext cx="7236296" cy="4751387"/>
          </a:xfrm>
        </p:spPr>
        <p:txBody>
          <a:bodyPr/>
          <a:lstStyle/>
          <a:p>
            <a:pPr algn="l">
              <a:lnSpc>
                <a:spcPct val="90000"/>
              </a:lnSpc>
            </a:pPr>
            <a:r>
              <a:rPr lang="ru-RU" sz="2400" b="1" u="sng" dirty="0">
                <a:solidFill>
                  <a:schemeClr val="tx1"/>
                </a:solidFill>
              </a:rPr>
              <a:t>Творческий проект</a:t>
            </a:r>
            <a:r>
              <a:rPr lang="ru-RU" sz="2400" dirty="0">
                <a:solidFill>
                  <a:schemeClr val="tx1"/>
                </a:solidFill>
              </a:rPr>
              <a:t> – самостоятельная итоговая работа ученика за определенный период учебы или результатом изучения крупной темы. Качество его выполнения зависит от того, насколько хорошо вы сумели усвоить содержание различных разделов программы, настолько прочны ваши знания, умения и навыки, приобретенные на занятиях по технологии. Это своего рода контрольная работа за год, экзамен по технологии.</a:t>
            </a:r>
          </a:p>
          <a:p>
            <a:pPr algn="l">
              <a:lnSpc>
                <a:spcPct val="90000"/>
              </a:lnSpc>
            </a:pPr>
            <a:endParaRPr lang="ru-RU" sz="2400" dirty="0"/>
          </a:p>
          <a:p>
            <a:pPr algn="l">
              <a:lnSpc>
                <a:spcPct val="90000"/>
              </a:lnSpc>
            </a:pPr>
            <a:endParaRPr lang="ru-RU" sz="2400" dirty="0"/>
          </a:p>
        </p:txBody>
      </p:sp>
      <p:pic>
        <p:nvPicPr>
          <p:cNvPr id="2058" name="Picture 10" descr="SDC147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728" y="230981"/>
            <a:ext cx="1547813" cy="1176338"/>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SDC147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304" y="1711730"/>
            <a:ext cx="1547813" cy="11525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DC1475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305" y="3357563"/>
            <a:ext cx="1547813" cy="113347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SDC115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6336" y="4867275"/>
            <a:ext cx="1203325" cy="170021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DC1478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0729" y="4955281"/>
            <a:ext cx="2141384" cy="160109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SDC1180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71800" y="4970764"/>
            <a:ext cx="2097700" cy="158561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DC1179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20072" y="4970764"/>
            <a:ext cx="2072303" cy="1553256"/>
          </a:xfrm>
          <a:prstGeom prst="rect">
            <a:avLst/>
          </a:prstGeom>
          <a:noFill/>
          <a:extLst>
            <a:ext uri="{909E8E84-426E-40DD-AFC4-6F175D3DCCD1}">
              <a14:hiddenFill xmlns:a14="http://schemas.microsoft.com/office/drawing/2010/main">
                <a:solidFill>
                  <a:srgbClr val="FFFFFF"/>
                </a:solidFill>
              </a14:hiddenFill>
            </a:ext>
          </a:extLst>
        </p:spPr>
      </p:pic>
      <p:sp>
        <p:nvSpPr>
          <p:cNvPr id="2059"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060" name="Rectangle 12"/>
          <p:cNvSpPr>
            <a:spLocks noChangeArrowheads="1"/>
          </p:cNvSpPr>
          <p:nvPr/>
        </p:nvSpPr>
        <p:spPr bwMode="auto">
          <a:xfrm>
            <a:off x="228600" y="666750"/>
            <a:ext cx="2333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sz="1400">
                <a:cs typeface="Times New Roman" pitchFamily="18" charset="0"/>
              </a:rPr>
              <a:t> </a:t>
            </a:r>
            <a:endParaRPr lang="ru-RU"/>
          </a:p>
        </p:txBody>
      </p:sp>
      <p:sp>
        <p:nvSpPr>
          <p:cNvPr id="2061" name="Rectangle 13"/>
          <p:cNvSpPr>
            <a:spLocks noChangeArrowheads="1"/>
          </p:cNvSpPr>
          <p:nvPr/>
        </p:nvSpPr>
        <p:spPr bwMode="auto">
          <a:xfrm>
            <a:off x="228600" y="1666875"/>
            <a:ext cx="2333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sz="1400">
                <a:cs typeface="Times New Roman" pitchFamily="18" charset="0"/>
              </a:rPr>
              <a:t> </a:t>
            </a:r>
            <a:endParaRPr lang="ru-RU"/>
          </a:p>
        </p:txBody>
      </p:sp>
      <p:sp>
        <p:nvSpPr>
          <p:cNvPr id="2062" name="Rectangle 14"/>
          <p:cNvSpPr>
            <a:spLocks noChangeArrowheads="1"/>
          </p:cNvSpPr>
          <p:nvPr/>
        </p:nvSpPr>
        <p:spPr bwMode="auto">
          <a:xfrm>
            <a:off x="228600" y="2647950"/>
            <a:ext cx="2333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sz="1400">
                <a:cs typeface="Times New Roman" pitchFamily="18" charset="0"/>
              </a:rPr>
              <a:t> </a:t>
            </a:r>
            <a:endParaRPr lang="ru-RU"/>
          </a:p>
        </p:txBody>
      </p:sp>
      <p:sp>
        <p:nvSpPr>
          <p:cNvPr id="2063" name="Rectangle 15"/>
          <p:cNvSpPr>
            <a:spLocks noChangeArrowheads="1"/>
          </p:cNvSpPr>
          <p:nvPr/>
        </p:nvSpPr>
        <p:spPr bwMode="auto">
          <a:xfrm>
            <a:off x="228600" y="3733800"/>
            <a:ext cx="2333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sz="1400">
                <a:cs typeface="Times New Roman" pitchFamily="18" charset="0"/>
              </a:rPr>
              <a:t> </a:t>
            </a:r>
            <a:endParaRPr lang="ru-RU"/>
          </a:p>
        </p:txBody>
      </p:sp>
      <p:sp>
        <p:nvSpPr>
          <p:cNvPr id="2064" name="Rectangle 16"/>
          <p:cNvSpPr>
            <a:spLocks noChangeArrowheads="1"/>
          </p:cNvSpPr>
          <p:nvPr/>
        </p:nvSpPr>
        <p:spPr bwMode="auto">
          <a:xfrm>
            <a:off x="228600" y="4714875"/>
            <a:ext cx="2333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sz="1400">
                <a:cs typeface="Times New Roman" pitchFamily="18" charset="0"/>
              </a:rPr>
              <a:t> </a:t>
            </a:r>
            <a:endParaRPr lang="ru-RU"/>
          </a:p>
        </p:txBody>
      </p:sp>
      <p:sp>
        <p:nvSpPr>
          <p:cNvPr id="2065" name="Rectangle 17"/>
          <p:cNvSpPr>
            <a:spLocks noChangeArrowheads="1"/>
          </p:cNvSpPr>
          <p:nvPr/>
        </p:nvSpPr>
        <p:spPr bwMode="auto">
          <a:xfrm>
            <a:off x="228600" y="5724525"/>
            <a:ext cx="2333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sz="1400">
                <a:cs typeface="Times New Roman" pitchFamily="18" charset="0"/>
              </a:rPr>
              <a:t> </a:t>
            </a:r>
            <a:endParaRPr lang="ru-RU"/>
          </a:p>
        </p:txBody>
      </p:sp>
    </p:spTree>
    <p:extLst>
      <p:ext uri="{BB962C8B-B14F-4D97-AF65-F5344CB8AC3E}">
        <p14:creationId xmlns:p14="http://schemas.microsoft.com/office/powerpoint/2010/main" val="3672315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Изображение2 004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7050" y="1052513"/>
            <a:ext cx="1495425" cy="1457325"/>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Изображение 1 007ц"/>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950" y="2924175"/>
            <a:ext cx="865188" cy="170497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Изображение 1 015й"/>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025" y="4724400"/>
            <a:ext cx="1409700" cy="1819275"/>
          </a:xfrm>
          <a:prstGeom prst="rect">
            <a:avLst/>
          </a:prstGeom>
          <a:noFill/>
          <a:extLst>
            <a:ext uri="{909E8E84-426E-40DD-AFC4-6F175D3DCCD1}">
              <a14:hiddenFill xmlns:a14="http://schemas.microsoft.com/office/drawing/2010/main">
                <a:solidFill>
                  <a:srgbClr val="FFFFFF"/>
                </a:solidFill>
              </a14:hiddenFill>
            </a:ext>
          </a:extLst>
        </p:spPr>
      </p:pic>
      <p:sp>
        <p:nvSpPr>
          <p:cNvPr id="9223" name="Rectangle 7"/>
          <p:cNvSpPr>
            <a:spLocks noChangeArrowheads="1"/>
          </p:cNvSpPr>
          <p:nvPr/>
        </p:nvSpPr>
        <p:spPr bwMode="auto">
          <a:xfrm>
            <a:off x="539750" y="260350"/>
            <a:ext cx="8123238"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sz="2000" b="1" u="sng">
                <a:cs typeface="Times New Roman" pitchFamily="18" charset="0"/>
              </a:rPr>
              <a:t>Банк данных вариантов проектов по технологии, технический труд</a:t>
            </a:r>
            <a:r>
              <a:rPr lang="ru-RU" sz="2000">
                <a:cs typeface="Times New Roman" pitchFamily="18" charset="0"/>
              </a:rPr>
              <a:t>.</a:t>
            </a:r>
            <a:endParaRPr lang="ru-RU" sz="700"/>
          </a:p>
          <a:p>
            <a:pPr eaLnBrk="0" hangingPunct="0"/>
            <a:endParaRPr lang="ru-RU"/>
          </a:p>
        </p:txBody>
      </p:sp>
      <p:sp>
        <p:nvSpPr>
          <p:cNvPr id="9226" name="Rectangle 10"/>
          <p:cNvSpPr>
            <a:spLocks noChangeArrowheads="1"/>
          </p:cNvSpPr>
          <p:nvPr/>
        </p:nvSpPr>
        <p:spPr bwMode="auto">
          <a:xfrm>
            <a:off x="-122238" y="2317750"/>
            <a:ext cx="313055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ru-RU"/>
          </a:p>
        </p:txBody>
      </p:sp>
      <p:sp>
        <p:nvSpPr>
          <p:cNvPr id="9230" name="Rectangle 14"/>
          <p:cNvSpPr>
            <a:spLocks noChangeArrowheads="1"/>
          </p:cNvSpPr>
          <p:nvPr/>
        </p:nvSpPr>
        <p:spPr bwMode="auto">
          <a:xfrm>
            <a:off x="-122238" y="2317750"/>
            <a:ext cx="313055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ru-RU"/>
          </a:p>
        </p:txBody>
      </p:sp>
      <p:sp>
        <p:nvSpPr>
          <p:cNvPr id="9234" name="Rectangle 18"/>
          <p:cNvSpPr>
            <a:spLocks noChangeArrowheads="1"/>
          </p:cNvSpPr>
          <p:nvPr/>
        </p:nvSpPr>
        <p:spPr bwMode="auto">
          <a:xfrm>
            <a:off x="-122238" y="2317750"/>
            <a:ext cx="313055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ru-RU"/>
          </a:p>
        </p:txBody>
      </p:sp>
      <p:graphicFrame>
        <p:nvGraphicFramePr>
          <p:cNvPr id="9284" name="Group 68"/>
          <p:cNvGraphicFramePr>
            <a:graphicFrameLocks noGrp="1"/>
          </p:cNvGraphicFramePr>
          <p:nvPr/>
        </p:nvGraphicFramePr>
        <p:xfrm>
          <a:off x="323850" y="836613"/>
          <a:ext cx="8496300" cy="5761038"/>
        </p:xfrm>
        <a:graphic>
          <a:graphicData uri="http://schemas.openxmlformats.org/drawingml/2006/table">
            <a:tbl>
              <a:tblPr/>
              <a:tblGrid>
                <a:gridCol w="693738"/>
                <a:gridCol w="4970462"/>
                <a:gridCol w="2832100"/>
              </a:tblGrid>
              <a:tr h="1920875">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ru-RU" sz="2000" b="0" i="0" u="none" strike="noStrike" cap="none" normalizeH="0" baseline="0" dirty="0" smtClean="0">
                          <a:ln>
                            <a:noFill/>
                          </a:ln>
                          <a:solidFill>
                            <a:schemeClr val="tx1"/>
                          </a:solidFill>
                          <a:effectLst>
                            <a:outerShdw blurRad="38100" dist="38100" dir="2700000" algn="tl">
                              <a:srgbClr val="000000"/>
                            </a:outerShdw>
                          </a:effectLst>
                          <a:latin typeface="Arial" charset="0"/>
                        </a:rPr>
                        <a:t>1.</a:t>
                      </a:r>
                      <a:endParaRPr kumimoji="0" lang="ru-RU" sz="18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000000"/>
                            </a:outerShdw>
                          </a:effectLst>
                          <a:latin typeface="Arial" charset="0"/>
                        </a:rPr>
                        <a:t>Изделия быта</a:t>
                      </a:r>
                      <a:endParaRPr kumimoji="0" lang="ru-RU" sz="10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19288">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ru-RU" sz="2000" b="0" i="0" u="none" strike="noStrike" cap="none" normalizeH="0" baseline="0" dirty="0" smtClean="0">
                          <a:ln>
                            <a:noFill/>
                          </a:ln>
                          <a:solidFill>
                            <a:schemeClr val="tx1"/>
                          </a:solidFill>
                          <a:effectLst>
                            <a:outerShdw blurRad="38100" dist="38100" dir="2700000" algn="tl">
                              <a:srgbClr val="000000"/>
                            </a:outerShdw>
                          </a:effectLst>
                          <a:latin typeface="Arial" charset="0"/>
                        </a:rPr>
                        <a:t>2.</a:t>
                      </a:r>
                      <a:endParaRPr kumimoji="0" lang="ru-RU" sz="18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ru-RU" sz="2000" b="0" i="0" u="none" strike="noStrike" cap="none" normalizeH="0" baseline="0" dirty="0" smtClean="0">
                          <a:ln>
                            <a:noFill/>
                          </a:ln>
                          <a:solidFill>
                            <a:schemeClr val="tx1"/>
                          </a:solidFill>
                          <a:effectLst>
                            <a:outerShdw blurRad="38100" dist="38100" dir="2700000" algn="tl">
                              <a:srgbClr val="000000"/>
                            </a:outerShdw>
                          </a:effectLst>
                          <a:latin typeface="Arial" charset="0"/>
                        </a:rPr>
                        <a:t>Сувениры</a:t>
                      </a:r>
                      <a:endParaRPr kumimoji="0" lang="ru-RU" sz="10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75">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000000"/>
                            </a:outerShdw>
                          </a:effectLst>
                          <a:latin typeface="Arial" charset="0"/>
                        </a:rPr>
                        <a:t>3.</a:t>
                      </a:r>
                      <a:endParaRPr kumimoji="0" lang="ru-RU" sz="1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000000"/>
                            </a:outerShdw>
                          </a:effectLst>
                          <a:latin typeface="Arial" charset="0"/>
                        </a:rPr>
                        <a:t>Изделия для сада и огорода</a:t>
                      </a:r>
                      <a:endParaRPr kumimoji="0" lang="ru-RU" sz="10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522685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1" name="Picture 7" descr="SAM_0825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333375"/>
            <a:ext cx="2676525" cy="1373188"/>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Изображение 1 015в"/>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1989138"/>
            <a:ext cx="1066800" cy="1695450"/>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Изображение 009з"/>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5825" y="3933825"/>
            <a:ext cx="1309688"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Изображение 1 019д"/>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9563" y="5300663"/>
            <a:ext cx="2132012" cy="741362"/>
          </a:xfrm>
          <a:prstGeom prst="rect">
            <a:avLst/>
          </a:prstGeom>
          <a:noFill/>
          <a:extLst>
            <a:ext uri="{909E8E84-426E-40DD-AFC4-6F175D3DCCD1}">
              <a14:hiddenFill xmlns:a14="http://schemas.microsoft.com/office/drawing/2010/main">
                <a:solidFill>
                  <a:srgbClr val="FFFFFF"/>
                </a:solidFill>
              </a14:hiddenFill>
            </a:ext>
          </a:extLst>
        </p:spPr>
      </p:pic>
      <p:sp>
        <p:nvSpPr>
          <p:cNvPr id="11274" name="Rectangle 10"/>
          <p:cNvSpPr>
            <a:spLocks noChangeArrowheads="1"/>
          </p:cNvSpPr>
          <p:nvPr/>
        </p:nvSpPr>
        <p:spPr bwMode="auto">
          <a:xfrm>
            <a:off x="-122238" y="2393950"/>
            <a:ext cx="313055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ru-RU"/>
          </a:p>
        </p:txBody>
      </p:sp>
      <p:sp>
        <p:nvSpPr>
          <p:cNvPr id="11278" name="Rectangle 14"/>
          <p:cNvSpPr>
            <a:spLocks noChangeArrowheads="1"/>
          </p:cNvSpPr>
          <p:nvPr/>
        </p:nvSpPr>
        <p:spPr bwMode="auto">
          <a:xfrm>
            <a:off x="-122238" y="2393950"/>
            <a:ext cx="313055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ru-RU"/>
          </a:p>
        </p:txBody>
      </p:sp>
      <p:sp>
        <p:nvSpPr>
          <p:cNvPr id="11282" name="Rectangle 18"/>
          <p:cNvSpPr>
            <a:spLocks noChangeArrowheads="1"/>
          </p:cNvSpPr>
          <p:nvPr/>
        </p:nvSpPr>
        <p:spPr bwMode="auto">
          <a:xfrm>
            <a:off x="-122238" y="2393950"/>
            <a:ext cx="313055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ru-RU"/>
          </a:p>
        </p:txBody>
      </p:sp>
      <p:sp>
        <p:nvSpPr>
          <p:cNvPr id="11286" name="Rectangle 22"/>
          <p:cNvSpPr>
            <a:spLocks noChangeArrowheads="1"/>
          </p:cNvSpPr>
          <p:nvPr/>
        </p:nvSpPr>
        <p:spPr bwMode="auto">
          <a:xfrm>
            <a:off x="-122238" y="2393950"/>
            <a:ext cx="313055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ru-RU"/>
          </a:p>
        </p:txBody>
      </p:sp>
      <p:graphicFrame>
        <p:nvGraphicFramePr>
          <p:cNvPr id="11353" name="Group 89"/>
          <p:cNvGraphicFramePr>
            <a:graphicFrameLocks noGrp="1"/>
          </p:cNvGraphicFramePr>
          <p:nvPr/>
        </p:nvGraphicFramePr>
        <p:xfrm>
          <a:off x="395288" y="260350"/>
          <a:ext cx="8424862" cy="6337301"/>
        </p:xfrm>
        <a:graphic>
          <a:graphicData uri="http://schemas.openxmlformats.org/drawingml/2006/table">
            <a:tbl>
              <a:tblPr/>
              <a:tblGrid>
                <a:gridCol w="687387"/>
                <a:gridCol w="4929188"/>
                <a:gridCol w="2808287"/>
              </a:tblGrid>
              <a:tr h="1517650">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000000"/>
                            </a:outerShdw>
                          </a:effectLst>
                          <a:latin typeface="Arial" charset="0"/>
                        </a:rPr>
                        <a:t>7.</a:t>
                      </a:r>
                      <a:endParaRPr kumimoji="0" lang="ru-RU" sz="1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000000"/>
                            </a:outerShdw>
                          </a:effectLst>
                          <a:latin typeface="Arial" charset="0"/>
                        </a:rPr>
                        <a:t>Изделия для спортивных игр</a:t>
                      </a:r>
                      <a:endParaRPr kumimoji="0" lang="ru-RU" sz="10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79638">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000000"/>
                            </a:outerShdw>
                          </a:effectLst>
                          <a:latin typeface="Arial" charset="0"/>
                        </a:rPr>
                        <a:t>8.</a:t>
                      </a:r>
                      <a:endParaRPr kumimoji="0" lang="ru-RU" sz="1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000000"/>
                            </a:outerShdw>
                          </a:effectLst>
                          <a:latin typeface="Arial" charset="0"/>
                        </a:rPr>
                        <a:t>Декоративно – прикладные изделия. Панно</a:t>
                      </a:r>
                      <a:endParaRPr kumimoji="0" lang="ru-RU" sz="1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22363">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000000"/>
                            </a:outerShdw>
                          </a:effectLst>
                          <a:latin typeface="Arial" charset="0"/>
                        </a:rPr>
                        <a:t>9.</a:t>
                      </a:r>
                      <a:endParaRPr kumimoji="0" lang="ru-RU" sz="1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000000"/>
                            </a:outerShdw>
                          </a:effectLst>
                          <a:latin typeface="Arial" charset="0"/>
                        </a:rPr>
                        <a:t>Игрушки</a:t>
                      </a:r>
                      <a:endParaRPr kumimoji="0" lang="ru-RU" sz="10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17650">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000000"/>
                            </a:outerShdw>
                          </a:effectLst>
                          <a:latin typeface="Arial" charset="0"/>
                        </a:rPr>
                        <a:t>10.</a:t>
                      </a:r>
                      <a:endParaRPr kumimoji="0" lang="ru-RU" sz="1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000000"/>
                            </a:outerShdw>
                          </a:effectLst>
                          <a:latin typeface="Arial" charset="0"/>
                        </a:rPr>
                        <a:t>Модели военной техники</a:t>
                      </a:r>
                      <a:endParaRPr kumimoji="0" lang="ru-RU" sz="1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906222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5" name="Picture 7" descr="Изображение 1 016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7050" y="260350"/>
            <a:ext cx="1592263" cy="19431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Изображение 1 017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2700" y="2276475"/>
            <a:ext cx="278130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descr="Изображение2 012вы"/>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025" y="3644900"/>
            <a:ext cx="1819275" cy="134302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Изображение 1 035ы"/>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9563" y="5084763"/>
            <a:ext cx="1873250" cy="1347787"/>
          </a:xfrm>
          <a:prstGeom prst="rect">
            <a:avLst/>
          </a:prstGeom>
          <a:noFill/>
          <a:extLst>
            <a:ext uri="{909E8E84-426E-40DD-AFC4-6F175D3DCCD1}">
              <a14:hiddenFill xmlns:a14="http://schemas.microsoft.com/office/drawing/2010/main">
                <a:solidFill>
                  <a:srgbClr val="FFFFFF"/>
                </a:solidFill>
              </a14:hiddenFill>
            </a:ext>
          </a:extLst>
        </p:spPr>
      </p:pic>
      <p:sp>
        <p:nvSpPr>
          <p:cNvPr id="12298" name="Rectangle 10"/>
          <p:cNvSpPr>
            <a:spLocks noChangeArrowheads="1"/>
          </p:cNvSpPr>
          <p:nvPr/>
        </p:nvSpPr>
        <p:spPr bwMode="auto">
          <a:xfrm>
            <a:off x="-122238" y="2393950"/>
            <a:ext cx="313055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ru-RU"/>
          </a:p>
        </p:txBody>
      </p:sp>
      <p:sp>
        <p:nvSpPr>
          <p:cNvPr id="12302" name="Rectangle 14"/>
          <p:cNvSpPr>
            <a:spLocks noChangeArrowheads="1"/>
          </p:cNvSpPr>
          <p:nvPr/>
        </p:nvSpPr>
        <p:spPr bwMode="auto">
          <a:xfrm>
            <a:off x="-122238" y="2393950"/>
            <a:ext cx="313055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ru-RU"/>
          </a:p>
        </p:txBody>
      </p:sp>
      <p:sp>
        <p:nvSpPr>
          <p:cNvPr id="12306" name="Rectangle 18"/>
          <p:cNvSpPr>
            <a:spLocks noChangeArrowheads="1"/>
          </p:cNvSpPr>
          <p:nvPr/>
        </p:nvSpPr>
        <p:spPr bwMode="auto">
          <a:xfrm>
            <a:off x="-122238" y="2393950"/>
            <a:ext cx="313055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ru-RU"/>
          </a:p>
        </p:txBody>
      </p:sp>
      <p:sp>
        <p:nvSpPr>
          <p:cNvPr id="12310" name="Rectangle 22"/>
          <p:cNvSpPr>
            <a:spLocks noChangeArrowheads="1"/>
          </p:cNvSpPr>
          <p:nvPr/>
        </p:nvSpPr>
        <p:spPr bwMode="auto">
          <a:xfrm>
            <a:off x="-122238" y="2393950"/>
            <a:ext cx="313055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ru-RU"/>
          </a:p>
        </p:txBody>
      </p:sp>
      <p:graphicFrame>
        <p:nvGraphicFramePr>
          <p:cNvPr id="12380" name="Group 92"/>
          <p:cNvGraphicFramePr>
            <a:graphicFrameLocks noGrp="1"/>
          </p:cNvGraphicFramePr>
          <p:nvPr/>
        </p:nvGraphicFramePr>
        <p:xfrm>
          <a:off x="323850" y="260350"/>
          <a:ext cx="8569325" cy="6192838"/>
        </p:xfrm>
        <a:graphic>
          <a:graphicData uri="http://schemas.openxmlformats.org/drawingml/2006/table">
            <a:tbl>
              <a:tblPr/>
              <a:tblGrid>
                <a:gridCol w="700088"/>
                <a:gridCol w="4616450"/>
                <a:gridCol w="3252787"/>
              </a:tblGrid>
              <a:tr h="1924050">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000000"/>
                            </a:outerShdw>
                          </a:effectLst>
                          <a:latin typeface="Arial" charset="0"/>
                        </a:rPr>
                        <a:t>11.</a:t>
                      </a:r>
                      <a:endParaRPr kumimoji="0" lang="ru-RU" sz="1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000000"/>
                            </a:outerShdw>
                          </a:effectLst>
                          <a:latin typeface="Arial" charset="0"/>
                        </a:rPr>
                        <a:t>Фантастические и космические модели</a:t>
                      </a:r>
                      <a:endParaRPr kumimoji="0" lang="ru-RU" sz="1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23988">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000000"/>
                            </a:outerShdw>
                          </a:effectLst>
                          <a:latin typeface="Arial" charset="0"/>
                        </a:rPr>
                        <a:t>12.</a:t>
                      </a:r>
                      <a:endParaRPr kumimoji="0" lang="ru-RU" sz="1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000000"/>
                            </a:outerShdw>
                          </a:effectLst>
                          <a:latin typeface="Arial" charset="0"/>
                        </a:rPr>
                        <a:t>Технические модели</a:t>
                      </a:r>
                      <a:endParaRPr kumimoji="0" lang="ru-RU" sz="10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22400">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000000"/>
                            </a:outerShdw>
                          </a:effectLst>
                          <a:latin typeface="Arial" charset="0"/>
                        </a:rPr>
                        <a:t>13.</a:t>
                      </a:r>
                      <a:endParaRPr kumimoji="0" lang="ru-RU" sz="1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000000"/>
                            </a:outerShdw>
                          </a:effectLst>
                          <a:latin typeface="Arial" charset="0"/>
                        </a:rPr>
                        <a:t>Детская мебель</a:t>
                      </a:r>
                      <a:endParaRPr kumimoji="0" lang="ru-RU" sz="10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22400">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000000"/>
                            </a:outerShdw>
                          </a:effectLst>
                          <a:latin typeface="Arial" charset="0"/>
                        </a:rPr>
                        <a:t>14.</a:t>
                      </a:r>
                      <a:endParaRPr kumimoji="0" lang="ru-RU" sz="1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000000"/>
                            </a:outerShdw>
                          </a:effectLst>
                          <a:latin typeface="Arial" charset="0"/>
                        </a:rPr>
                        <a:t>Мебель для дачи</a:t>
                      </a:r>
                      <a:endParaRPr kumimoji="0" lang="ru-RU" sz="1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709819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9" name="Picture 7" descr="Изображение2 040ю"/>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333375"/>
            <a:ext cx="1828800" cy="140970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Изображение 1 0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388" y="1844675"/>
            <a:ext cx="1209675" cy="1590675"/>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Изображение2 015с"/>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950" y="3357563"/>
            <a:ext cx="1333500" cy="170497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Изображение 1 02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4388" y="4868863"/>
            <a:ext cx="1314450" cy="1704975"/>
          </a:xfrm>
          <a:prstGeom prst="rect">
            <a:avLst/>
          </a:prstGeom>
          <a:noFill/>
          <a:extLst>
            <a:ext uri="{909E8E84-426E-40DD-AFC4-6F175D3DCCD1}">
              <a14:hiddenFill xmlns:a14="http://schemas.microsoft.com/office/drawing/2010/main">
                <a:solidFill>
                  <a:srgbClr val="FFFFFF"/>
                </a:solidFill>
              </a14:hiddenFill>
            </a:ext>
          </a:extLst>
        </p:spPr>
      </p:pic>
      <p:sp>
        <p:nvSpPr>
          <p:cNvPr id="13322" name="Rectangle 10"/>
          <p:cNvSpPr>
            <a:spLocks noChangeArrowheads="1"/>
          </p:cNvSpPr>
          <p:nvPr/>
        </p:nvSpPr>
        <p:spPr bwMode="auto">
          <a:xfrm>
            <a:off x="-122238" y="2393950"/>
            <a:ext cx="313055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ru-RU"/>
          </a:p>
        </p:txBody>
      </p:sp>
      <p:sp>
        <p:nvSpPr>
          <p:cNvPr id="13326" name="Rectangle 14"/>
          <p:cNvSpPr>
            <a:spLocks noChangeArrowheads="1"/>
          </p:cNvSpPr>
          <p:nvPr/>
        </p:nvSpPr>
        <p:spPr bwMode="auto">
          <a:xfrm>
            <a:off x="-122238" y="2393950"/>
            <a:ext cx="313055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ru-RU"/>
          </a:p>
        </p:txBody>
      </p:sp>
      <p:sp>
        <p:nvSpPr>
          <p:cNvPr id="13330" name="Rectangle 18"/>
          <p:cNvSpPr>
            <a:spLocks noChangeArrowheads="1"/>
          </p:cNvSpPr>
          <p:nvPr/>
        </p:nvSpPr>
        <p:spPr bwMode="auto">
          <a:xfrm>
            <a:off x="-122238" y="2393950"/>
            <a:ext cx="313055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ru-RU"/>
          </a:p>
        </p:txBody>
      </p:sp>
      <p:sp>
        <p:nvSpPr>
          <p:cNvPr id="13334" name="Rectangle 22"/>
          <p:cNvSpPr>
            <a:spLocks noChangeArrowheads="1"/>
          </p:cNvSpPr>
          <p:nvPr/>
        </p:nvSpPr>
        <p:spPr bwMode="auto">
          <a:xfrm>
            <a:off x="-122238" y="2393950"/>
            <a:ext cx="313055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ru-RU"/>
          </a:p>
        </p:txBody>
      </p:sp>
      <p:graphicFrame>
        <p:nvGraphicFramePr>
          <p:cNvPr id="13400" name="Group 88"/>
          <p:cNvGraphicFramePr>
            <a:graphicFrameLocks noGrp="1"/>
          </p:cNvGraphicFramePr>
          <p:nvPr/>
        </p:nvGraphicFramePr>
        <p:xfrm>
          <a:off x="250825" y="0"/>
          <a:ext cx="8893175" cy="6858000"/>
        </p:xfrm>
        <a:graphic>
          <a:graphicData uri="http://schemas.openxmlformats.org/drawingml/2006/table">
            <a:tbl>
              <a:tblPr/>
              <a:tblGrid>
                <a:gridCol w="725488"/>
                <a:gridCol w="5202237"/>
                <a:gridCol w="2965450"/>
              </a:tblGrid>
              <a:tr h="1714500">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ru-RU" sz="2000" b="0" i="0" u="none" strike="noStrike" cap="none" normalizeH="0" baseline="0" dirty="0" smtClean="0">
                          <a:ln>
                            <a:noFill/>
                          </a:ln>
                          <a:solidFill>
                            <a:schemeClr val="tx1"/>
                          </a:solidFill>
                          <a:effectLst>
                            <a:outerShdw blurRad="38100" dist="38100" dir="2700000" algn="tl">
                              <a:srgbClr val="000000"/>
                            </a:outerShdw>
                          </a:effectLst>
                          <a:latin typeface="Arial" charset="0"/>
                        </a:rPr>
                        <a:t>15.</a:t>
                      </a:r>
                      <a:endParaRPr kumimoji="0" lang="ru-RU" sz="18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000000"/>
                            </a:outerShdw>
                          </a:effectLst>
                          <a:latin typeface="Arial" charset="0"/>
                        </a:rPr>
                        <a:t>Электротехнические изделия</a:t>
                      </a:r>
                      <a:endParaRPr kumimoji="0" lang="ru-RU" sz="1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14500">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000000"/>
                            </a:outerShdw>
                          </a:effectLst>
                          <a:latin typeface="Arial" charset="0"/>
                        </a:rPr>
                        <a:t>16.</a:t>
                      </a:r>
                      <a:endParaRPr kumimoji="0" lang="ru-RU" sz="1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000000"/>
                            </a:outerShdw>
                          </a:effectLst>
                          <a:latin typeface="Arial" charset="0"/>
                        </a:rPr>
                        <a:t>Наглядные пособия для школы</a:t>
                      </a:r>
                      <a:endParaRPr kumimoji="0" lang="ru-RU" sz="10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14500">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000000"/>
                            </a:outerShdw>
                          </a:effectLst>
                          <a:latin typeface="Arial" charset="0"/>
                        </a:rPr>
                        <a:t>17.</a:t>
                      </a:r>
                      <a:endParaRPr kumimoji="0" lang="ru-RU" sz="1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000000"/>
                            </a:outerShdw>
                          </a:effectLst>
                          <a:latin typeface="Arial" charset="0"/>
                        </a:rPr>
                        <a:t>Автоматические устройства</a:t>
                      </a:r>
                      <a:endParaRPr kumimoji="0" lang="ru-RU" sz="10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14500">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000000"/>
                            </a:outerShdw>
                          </a:effectLst>
                          <a:latin typeface="Arial" charset="0"/>
                        </a:rPr>
                        <a:t>18</a:t>
                      </a:r>
                      <a:endParaRPr kumimoji="0" lang="ru-RU" sz="1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000000"/>
                            </a:outerShdw>
                          </a:effectLst>
                          <a:latin typeface="Arial" charset="0"/>
                        </a:rPr>
                        <a:t>Реконструкция и рационализация изделия</a:t>
                      </a:r>
                      <a:endParaRPr kumimoji="0" lang="ru-RU" sz="1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28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1356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764704"/>
            <a:ext cx="8712968" cy="5976664"/>
          </a:xfrm>
        </p:spPr>
        <p:txBody>
          <a:bodyPr>
            <a:normAutofit/>
          </a:bodyPr>
          <a:lstStyle/>
          <a:p>
            <a:r>
              <a:rPr lang="ru-RU" sz="1800" dirty="0" smtClean="0"/>
              <a:t>Модели парусников (картон, древесина, цветная бумага, ткань, тесьма) – Соловьев Артем 5б.</a:t>
            </a:r>
          </a:p>
          <a:p>
            <a:endParaRPr lang="ru-RU" sz="1800" dirty="0"/>
          </a:p>
          <a:p>
            <a:endParaRPr lang="ru-RU" sz="1800" dirty="0" smtClean="0"/>
          </a:p>
          <a:p>
            <a:endParaRPr lang="ru-RU" sz="1800" dirty="0"/>
          </a:p>
          <a:p>
            <a:endParaRPr lang="ru-RU" sz="1800" dirty="0" smtClean="0"/>
          </a:p>
          <a:p>
            <a:endParaRPr lang="ru-RU" sz="1800" dirty="0"/>
          </a:p>
          <a:p>
            <a:endParaRPr lang="ru-RU" sz="1800" dirty="0" smtClean="0"/>
          </a:p>
          <a:p>
            <a:pPr marL="0" indent="0">
              <a:buNone/>
            </a:pPr>
            <a:endParaRPr lang="ru-RU" sz="1800" dirty="0" smtClean="0"/>
          </a:p>
          <a:p>
            <a:endParaRPr lang="ru-RU" sz="1800" dirty="0" smtClean="0"/>
          </a:p>
          <a:p>
            <a:pPr marL="0" indent="0">
              <a:buNone/>
            </a:pPr>
            <a:r>
              <a:rPr lang="ru-RU" sz="1800" dirty="0" smtClean="0"/>
              <a:t>Вертолет – Медведев Дима – 5б</a:t>
            </a:r>
          </a:p>
          <a:p>
            <a:endParaRPr lang="ru-RU" sz="1800" dirty="0"/>
          </a:p>
          <a:p>
            <a:endParaRPr lang="ru-RU" sz="1800" dirty="0" smtClean="0"/>
          </a:p>
          <a:p>
            <a:endParaRPr lang="ru-RU" sz="1800" dirty="0"/>
          </a:p>
          <a:p>
            <a:pPr marL="0" indent="0">
              <a:buNone/>
            </a:pPr>
            <a:r>
              <a:rPr lang="ru-RU" sz="1800" dirty="0" smtClean="0"/>
              <a:t>                  </a:t>
            </a:r>
            <a:endParaRPr lang="ru-RU" sz="1800" dirty="0"/>
          </a:p>
        </p:txBody>
      </p:sp>
      <p:sp>
        <p:nvSpPr>
          <p:cNvPr id="2" name="Заголовок 1"/>
          <p:cNvSpPr>
            <a:spLocks noGrp="1"/>
          </p:cNvSpPr>
          <p:nvPr>
            <p:ph type="title"/>
          </p:nvPr>
        </p:nvSpPr>
        <p:spPr>
          <a:xfrm>
            <a:off x="457200" y="0"/>
            <a:ext cx="8229600" cy="836712"/>
          </a:xfrm>
        </p:spPr>
        <p:txBody>
          <a:bodyPr>
            <a:normAutofit/>
          </a:bodyPr>
          <a:lstStyle/>
          <a:p>
            <a:r>
              <a:rPr lang="ru-RU" sz="3600" dirty="0" smtClean="0">
                <a:solidFill>
                  <a:srgbClr val="FF0000"/>
                </a:solidFill>
              </a:rPr>
              <a:t>Проектные работы учеников 5 класса</a:t>
            </a:r>
            <a:endParaRPr lang="ru-RU" sz="3600" dirty="0">
              <a:solidFill>
                <a:srgbClr val="FF0000"/>
              </a:solidFill>
            </a:endParaRPr>
          </a:p>
        </p:txBody>
      </p:sp>
      <p:pic>
        <p:nvPicPr>
          <p:cNvPr id="2050" name="Picture 2" descr="C:\Users\хозяин\Desktop\Фото\Фото проект 2014г\Фото проект. Изделия конкурс. 7и, 7а. и 6а\SDC115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649" y="1484784"/>
            <a:ext cx="2744822" cy="205861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хозяин\Desktop\Фото\Фото проект 2014г\Фото проект. Изделия конкурс. 7и, 7а. и 6а\SDC115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6199" y="1484784"/>
            <a:ext cx="2744821" cy="20586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хозяин\Desktop\Фото\Фото проект 2014г\Фото проект. Изделия конкурс. 7и, 7а. и 6а\SDC115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3991" y="1293851"/>
            <a:ext cx="2762421" cy="2071816"/>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хозяин\Desktop\Фото\Фото проект 2014г\Фото проект 5и. 5г. 5б\5б\SDC1178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8091" y="4140877"/>
            <a:ext cx="3360373" cy="252028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хозяин\Desktop\Фото\Фото проект 2014г\Фото проект 5и. 5г. 5б\5б\SDC1152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79712" y="4449207"/>
            <a:ext cx="2960203" cy="2220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4542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Текст 12"/>
          <p:cNvSpPr>
            <a:spLocks noGrp="1"/>
          </p:cNvSpPr>
          <p:nvPr>
            <p:ph type="body" sz="half" idx="2"/>
          </p:nvPr>
        </p:nvSpPr>
        <p:spPr>
          <a:xfrm>
            <a:off x="107504" y="1435100"/>
            <a:ext cx="3358009" cy="4691063"/>
          </a:xfrm>
        </p:spPr>
        <p:txBody>
          <a:bodyPr>
            <a:normAutofit/>
          </a:bodyPr>
          <a:lstStyle/>
          <a:p>
            <a:endParaRPr lang="ru-RU" sz="1600" dirty="0" smtClean="0"/>
          </a:p>
          <a:p>
            <a:endParaRPr lang="ru-RU" sz="1600" dirty="0"/>
          </a:p>
          <a:p>
            <a:endParaRPr lang="ru-RU" sz="1600" dirty="0" smtClean="0"/>
          </a:p>
          <a:p>
            <a:endParaRPr lang="ru-RU" sz="1600" dirty="0"/>
          </a:p>
          <a:p>
            <a:endParaRPr lang="ru-RU" sz="1600" dirty="0" smtClean="0"/>
          </a:p>
          <a:p>
            <a:r>
              <a:rPr lang="ru-RU" sz="1600" b="1" dirty="0" smtClean="0"/>
              <a:t>Игрушка «Вращающийся атлет» – Слезин Олег</a:t>
            </a:r>
          </a:p>
          <a:p>
            <a:endParaRPr lang="ru-RU" sz="1600" dirty="0"/>
          </a:p>
          <a:p>
            <a:endParaRPr lang="ru-RU" sz="1600" dirty="0" smtClean="0"/>
          </a:p>
          <a:p>
            <a:endParaRPr lang="ru-RU" sz="1600" dirty="0"/>
          </a:p>
          <a:p>
            <a:endParaRPr lang="ru-RU" sz="1600" dirty="0" smtClean="0"/>
          </a:p>
          <a:p>
            <a:r>
              <a:rPr lang="ru-RU" sz="1600" b="1" dirty="0" smtClean="0"/>
              <a:t>Катер на резиномоторе – </a:t>
            </a:r>
          </a:p>
          <a:p>
            <a:r>
              <a:rPr lang="ru-RU" sz="1600" b="1" dirty="0" smtClean="0"/>
              <a:t>Свирский Максим</a:t>
            </a:r>
            <a:endParaRPr lang="ru-RU" sz="1600" b="1" dirty="0"/>
          </a:p>
        </p:txBody>
      </p:sp>
      <p:sp>
        <p:nvSpPr>
          <p:cNvPr id="12" name="Заголовок 11"/>
          <p:cNvSpPr>
            <a:spLocks noGrp="1"/>
          </p:cNvSpPr>
          <p:nvPr>
            <p:ph type="title"/>
          </p:nvPr>
        </p:nvSpPr>
        <p:spPr>
          <a:xfrm>
            <a:off x="251520" y="273050"/>
            <a:ext cx="3213993" cy="635670"/>
          </a:xfrm>
        </p:spPr>
        <p:txBody>
          <a:bodyPr>
            <a:normAutofit fontScale="90000"/>
          </a:bodyPr>
          <a:lstStyle/>
          <a:p>
            <a:r>
              <a:rPr lang="ru-RU" sz="1800" dirty="0" smtClean="0"/>
              <a:t>Подставка под краски  Карсонов Ваня – 5и.</a:t>
            </a:r>
            <a:endParaRPr lang="ru-RU" sz="1800" dirty="0"/>
          </a:p>
        </p:txBody>
      </p:sp>
      <p:pic>
        <p:nvPicPr>
          <p:cNvPr id="4102" name="Picture 6" descr="C:\Users\хозяин\Desktop\Фото\Фото проект 2014г\Фото проект 5и. 5г. 5б\5и\SDC11697.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5157585" y="2648989"/>
            <a:ext cx="2892829" cy="216962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хозяин\Desktop\Фото\Фото проект 2014г\Фото проект 5и. 5г. 5б\5и\SDC1168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4293096"/>
            <a:ext cx="3168352" cy="2376264"/>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хозяин\Desktop\Фото\Фото проект 2014г\Фото проект 5и. 5г. 5б\5и\SDC1169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188640"/>
            <a:ext cx="2936843" cy="2202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0579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291</TotalTime>
  <Words>512</Words>
  <Application>Microsoft Office PowerPoint</Application>
  <PresentationFormat>Экран (4:3)</PresentationFormat>
  <Paragraphs>188</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Волна</vt:lpstr>
      <vt:lpstr>Проектные работы моих учеников  в 2013 - 2014 году</vt:lpstr>
      <vt:lpstr>Цели и задачи творческой и проектной деятельности</vt:lpstr>
      <vt:lpstr>Что такое творческий проект?</vt:lpstr>
      <vt:lpstr>Презентация PowerPoint</vt:lpstr>
      <vt:lpstr>Презентация PowerPoint</vt:lpstr>
      <vt:lpstr>Презентация PowerPoint</vt:lpstr>
      <vt:lpstr>Презентация PowerPoint</vt:lpstr>
      <vt:lpstr>Проектные работы учеников 5 класса</vt:lpstr>
      <vt:lpstr>Подставка под краски  Карсонов Ваня – 5и.</vt:lpstr>
      <vt:lpstr>Презентация PowerPoint</vt:lpstr>
      <vt:lpstr>Проектные работы учеников 6и класса</vt:lpstr>
      <vt:lpstr>Столярные изделия учеников 6и класса</vt:lpstr>
      <vt:lpstr>Презентация PowerPoint</vt:lpstr>
      <vt:lpstr>Столярные изделия 6а класса</vt:lpstr>
      <vt:lpstr>Презентация PowerPoint</vt:lpstr>
      <vt:lpstr>Проектные работы учеников 7 класса</vt:lpstr>
      <vt:lpstr>Презентация PowerPoint</vt:lpstr>
      <vt:lpstr>Кухонный набор – Козлов Кирилл</vt:lpstr>
      <vt:lpstr>Используемые ресурсы  1. Рисунки с учебного пособия «Самоделки школьника». Просвещение 1977г. Тарасов Б.В. 2. Фото учащихся МОУ СОШ №33 г. Волгограда   Желаем Вам творческих успехов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Проектные работы моих учеников в 2014 году</dc:title>
  <dc:creator>хозяин</dc:creator>
  <cp:lastModifiedBy>хозяин</cp:lastModifiedBy>
  <cp:revision>25</cp:revision>
  <dcterms:created xsi:type="dcterms:W3CDTF">2014-05-30T03:57:15Z</dcterms:created>
  <dcterms:modified xsi:type="dcterms:W3CDTF">2014-10-01T11:11:46Z</dcterms:modified>
</cp:coreProperties>
</file>