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9" r:id="rId4"/>
    <p:sldId id="270" r:id="rId5"/>
    <p:sldId id="258" r:id="rId6"/>
    <p:sldId id="286" r:id="rId7"/>
    <p:sldId id="272" r:id="rId8"/>
    <p:sldId id="273" r:id="rId9"/>
    <p:sldId id="259" r:id="rId10"/>
    <p:sldId id="287" r:id="rId11"/>
    <p:sldId id="260" r:id="rId12"/>
    <p:sldId id="262" r:id="rId13"/>
    <p:sldId id="288" r:id="rId14"/>
    <p:sldId id="265" r:id="rId15"/>
    <p:sldId id="264" r:id="rId16"/>
    <p:sldId id="266" r:id="rId17"/>
    <p:sldId id="267" r:id="rId18"/>
    <p:sldId id="268" r:id="rId19"/>
    <p:sldId id="275" r:id="rId20"/>
    <p:sldId id="276" r:id="rId21"/>
    <p:sldId id="281" r:id="rId22"/>
    <p:sldId id="283" r:id="rId23"/>
    <p:sldId id="279" r:id="rId24"/>
    <p:sldId id="282" r:id="rId25"/>
    <p:sldId id="289" r:id="rId26"/>
    <p:sldId id="277" r:id="rId27"/>
    <p:sldId id="294" r:id="rId28"/>
    <p:sldId id="290" r:id="rId29"/>
    <p:sldId id="291" r:id="rId30"/>
    <p:sldId id="292" r:id="rId31"/>
    <p:sldId id="297" r:id="rId32"/>
    <p:sldId id="295" r:id="rId33"/>
    <p:sldId id="274" r:id="rId34"/>
    <p:sldId id="298" r:id="rId35"/>
    <p:sldId id="299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48" autoAdjust="0"/>
  </p:normalViewPr>
  <p:slideViewPr>
    <p:cSldViewPr>
      <p:cViewPr varScale="1">
        <p:scale>
          <a:sx n="82" d="100"/>
          <a:sy n="82" d="100"/>
        </p:scale>
        <p:origin x="-1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A5BD-F2C1-4F20-A4AA-36C7B4CD5B46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0A8D6-9D47-4B8C-A00C-2A0132F25D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A8D6-9D47-4B8C-A00C-2A0132F25D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C223-FAA8-48DA-B3BA-76079341AC84}" type="datetimeFigureOut">
              <a:rPr lang="ru-RU" smtClean="0"/>
              <a:pPr/>
              <a:t>30.08.2011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9C7A-7BE0-4BA9-B20F-D860689FA9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landing?q=%D1%81%D0%BC%D0%B0%D0%B9%D0%BB%D1%8B%20%D0%B1%D0%BE%D0%BB%D1%8C%D1%88%D0%B8%D0%B5&amp;imgurl=http://img0.liveinternet.ru/images/attach/c/1//58/908/58908893_8c60aa81bd8a98c31ea3604a57f093ac.jpg&amp;imgrefurl=http://www.liveinterne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ages?hl=ru&amp;newwindow=1&amp;client=opera&amp;rls=ru&amp;channel=suggest&amp;ndsp=20&amp;biw=990&amp;bih=600&amp;tbm=isch&amp;sa=3&amp;q=%D0%B3%D1%80%D1%83%D1%81%D1%82%D0%BD%D1%8B%D0%B5+%D1%81%D0%BC%D0%B0%D0%B9%D0%BB%D1%8B+%D0%B1%D0%BE%D0%BB%D1%8C%D1%88%D0%B8%D0%B5&amp;btnG=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landing?q=%D1%81%D0%BC%D0%B0%D0%B9%D0%BB%D1%8B%20%D0%B1%D0%BE%D0%BB%D1%8C%D1%88%D0%B8%D0%B5&amp;imgurl=http://img0.liveinternet.ru/images/attach/c/1//58/908/58908893_8c60aa81bd8a98c31ea3604a57f093ac.jpg&amp;imgrefurl=http://www.liveinterne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training/CR010065457.aspx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training/CR010065457.asp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vgeny.co.il/foto/view-to-americ-rockefeller-cen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newyork-info.ru/gallery/obshhie_vidy/foto_30.html" TargetMode="Externa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landing?q=%D1%81%D0%BC%D0%B0%D0%B9%D0%BB%D1%8B%20%D0%B1%D0%BE%D0%BB%D1%8C%D1%88%D0%B8%D0%B5&amp;imgurl=http://img0.liveinternet.ru/images/attach/c/1//58/908/58908893_8c60aa81bd8a98c31ea3604a57f093ac.jpg&amp;imgrefurl=http://www.liveinterne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ages?hl=ru&amp;newwindow=1&amp;client=opera&amp;rls=ru&amp;channel=suggest&amp;ndsp=20&amp;biw=990&amp;bih=600&amp;tbm=isch&amp;sa=3&amp;q=%D0%B3%D1%80%D1%83%D1%81%D1%82%D0%BD%D1%8B%D0%B5+%D1%81%D0%BC%D0%B0%D0%B9%D0%BB%D1%8B+%D0%B1%D0%BE%D0%BB%D1%8C%D1%88%D0%B8%D0%B5&amp;btnG=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landing?q=broadway&amp;imgurl=http://www.examiner.com/images/blog/EXID21128/images/17_nyc_broadway.jpg&amp;imgrefurl=http://rexetomgax.blogspot.com/2011/05/at-cost-lion-king-tickets.html&amp;usg=__Ms9nhpvTC_XXEBSOx8YvtycpSYQ=&amp;h=300&amp;w=400&amp;sz=71&amp;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landing?q=%D1%81%D0%BC%D0%B0%D0%B9%D0%BB%D1%8B%20%D0%B1%D0%BE%D0%BB%D1%8C%D1%88%D0%B8%D0%B5&amp;imgurl=http://img0.liveinternet.ru/images/attach/c/1//58/908/58908893_8c60aa81bd8a98c31ea3604a57f093ac.jpg&amp;imgrefurl=http://www.liveinterne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data.ru/wiki/" TargetMode="Externa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nickfriend.livejournal.com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nickfriend.livejourn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data.ru/wiki/" TargetMode="External"/><Relationship Id="rId2" Type="http://schemas.openxmlformats.org/officeDocument/2006/relationships/hyperlink" Target="http://nickfriend.livejournal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landing?q=%D1%81%D0%BC%D0%B0%D0%B9%D0%BB%D1%8B&amp;imgurl=http://rusdatas.ru/photo_podborka/smile10.jpg&amp;imgrefurl=http://rusdatas.ru/publ/interesnoe_v_fotografijakh/bolshie_smajly/51-1-0-174&amp;usg=__oxqkOvloonwXEY2Q-HOgkYPAuDQ=&amp;h=375&amp;w=45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ysmiles.ru/index-20.php&amp;us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ngesmile.com/destinations/new-york/index.htm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latin typeface="Comic Sans MS" pitchFamily="66" charset="0"/>
                <a:ea typeface="MS P ゴシック"/>
                <a:cs typeface="MS P ゴシック"/>
              </a:rPr>
              <a:t/>
            </a:r>
            <a:br>
              <a:rPr lang="en-US" sz="1800" b="1" dirty="0" smtClean="0">
                <a:latin typeface="Comic Sans MS" pitchFamily="66" charset="0"/>
                <a:ea typeface="MS P ゴシック"/>
                <a:cs typeface="MS P ゴシック"/>
              </a:rPr>
            </a:br>
            <a:r>
              <a:rPr lang="ru-RU" sz="1800" b="1" dirty="0" smtClean="0">
                <a:latin typeface="Comic Sans MS" pitchFamily="66" charset="0"/>
                <a:ea typeface="MS P ゴシック"/>
                <a:cs typeface="MS P ゴシック"/>
              </a:rPr>
              <a:t/>
            </a:r>
            <a:br>
              <a:rPr lang="ru-RU" sz="1800" b="1" dirty="0" smtClean="0">
                <a:latin typeface="Comic Sans MS" pitchFamily="66" charset="0"/>
                <a:ea typeface="MS P ゴシック"/>
                <a:cs typeface="MS P ゴシック"/>
              </a:rPr>
            </a:br>
            <a:r>
              <a:rPr lang="en-US" sz="1800" b="1" dirty="0" smtClean="0">
                <a:latin typeface="Comic Sans MS" pitchFamily="66" charset="0"/>
                <a:ea typeface="MS P ゴシック"/>
                <a:cs typeface="MS P ゴシック"/>
              </a:rPr>
              <a:t/>
            </a:r>
            <a:br>
              <a:rPr lang="en-US" sz="1800" b="1" dirty="0" smtClean="0">
                <a:latin typeface="Comic Sans MS" pitchFamily="66" charset="0"/>
                <a:ea typeface="MS P ゴシック"/>
                <a:cs typeface="MS P ゴシック"/>
              </a:rPr>
            </a:br>
            <a:r>
              <a:rPr lang="ru-RU" sz="1800" b="1" dirty="0" smtClean="0">
                <a:latin typeface="Comic Sans MS" pitchFamily="66" charset="0"/>
                <a:ea typeface="MS P ゴシック"/>
                <a:cs typeface="MS P ゴシック"/>
              </a:rPr>
              <a:t>Б</a:t>
            </a:r>
            <a:r>
              <a:rPr lang="ru-RU" sz="1800" b="1" dirty="0" smtClean="0">
                <a:latin typeface="Comic Sans MS" pitchFamily="66" charset="0"/>
                <a:ea typeface="MS P ゴシック"/>
                <a:cs typeface="MS P ゴシック"/>
              </a:rPr>
              <a:t>ОУ «</a:t>
            </a:r>
            <a:r>
              <a:rPr lang="ru-RU" sz="1800" b="1" dirty="0" err="1" smtClean="0">
                <a:latin typeface="Comic Sans MS" pitchFamily="66" charset="0"/>
                <a:ea typeface="MS P ゴシック"/>
                <a:cs typeface="MS P ゴシック"/>
              </a:rPr>
              <a:t>Вохтожская</a:t>
            </a:r>
            <a:r>
              <a:rPr lang="ru-RU" sz="1800" b="1" dirty="0" smtClean="0">
                <a:latin typeface="Comic Sans MS" pitchFamily="66" charset="0"/>
                <a:ea typeface="MS P ゴシック"/>
                <a:cs typeface="MS P ゴシック"/>
              </a:rPr>
              <a:t>  </a:t>
            </a:r>
            <a:r>
              <a:rPr lang="ru-RU" sz="1800" b="1" dirty="0" smtClean="0">
                <a:latin typeface="Comic Sans MS" pitchFamily="66" charset="0"/>
                <a:ea typeface="MS P ゴシック"/>
                <a:cs typeface="MS P ゴシック"/>
              </a:rPr>
              <a:t>средняя общеобразовательная школа №</a:t>
            </a:r>
            <a:r>
              <a:rPr lang="ru-RU" sz="1800" b="1" dirty="0" smtClean="0">
                <a:latin typeface="Comic Sans MS" pitchFamily="66" charset="0"/>
                <a:ea typeface="MS P ゴシック"/>
                <a:cs typeface="MS P ゴシック"/>
              </a:rPr>
              <a:t>2»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96752"/>
            <a:ext cx="7016824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Интерактивный тест по теме </a:t>
            </a:r>
            <a:r>
              <a:rPr lang="en-US" sz="4800" b="1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en-US" sz="4800" b="1" dirty="0" smtClean="0">
                <a:solidFill>
                  <a:srgbClr val="C00000"/>
                </a:solidFill>
                <a:latin typeface="Comic Sans MS" pitchFamily="66" charset="0"/>
              </a:rPr>
              <a:t>New York, New York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2195736" y="4581128"/>
            <a:ext cx="4608512" cy="100811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mic Sans MS" pitchFamily="66" charset="0"/>
                <a:hlinkClick r:id="rId2" action="ppaction://hlinksldjump"/>
              </a:rPr>
              <a:t>Start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6165304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Вохтога, 2011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3600" y="3140968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Автор-составитель:</a:t>
            </a:r>
          </a:p>
          <a:p>
            <a:r>
              <a:rPr lang="ru-RU" sz="1400" b="1" dirty="0" err="1" smtClean="0">
                <a:latin typeface="Comic Sans MS" pitchFamily="66" charset="0"/>
              </a:rPr>
              <a:t>Воротина</a:t>
            </a:r>
            <a:r>
              <a:rPr lang="ru-RU" sz="1400" b="1" dirty="0" smtClean="0">
                <a:latin typeface="Comic Sans MS" pitchFamily="66" charset="0"/>
              </a:rPr>
              <a:t> Лилия Александровна, </a:t>
            </a:r>
          </a:p>
          <a:p>
            <a:r>
              <a:rPr lang="ru-RU" sz="1400" b="1" dirty="0" smtClean="0">
                <a:latin typeface="Comic Sans MS" pitchFamily="66" charset="0"/>
              </a:rPr>
              <a:t>учитель английского языка высшей категории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Well done!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3600400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524328" y="566124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Wrong!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00808"/>
            <a:ext cx="4536504" cy="41044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884368" y="5661248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4)What building became the tallest skyscraper in New York in 2001?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2" action="ppaction://hlinksldjump"/>
              </a:rPr>
              <a:t>Empire State Building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3" action="ppaction://hlinksldjump"/>
              </a:rPr>
              <a:t>The Chrysler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3" action="ppaction://hlinksldjump"/>
              </a:rPr>
              <a:t>The Rockefeller Center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4860032" y="3212976"/>
            <a:ext cx="3672408" cy="266429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  <a:hlinkClick r:id="rId5" action="ppaction://hlinksldjump"/>
              </a:rPr>
              <a:t>Help!!!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Well done!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3600400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524328" y="566124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Try again!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40"/>
            <a:ext cx="4104456" cy="38164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884368" y="544522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What is it?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884368" y="544522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hlinkClick r:id="rId3" tooltip="http://www.orangesmile.com/destinations/new-york/index.ht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3240360" cy="48245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Comic Sans MS" pitchFamily="66" charset="0"/>
              </a:rPr>
              <a:t>5) What is Rockefeller Center Famous for?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a) </a:t>
            </a:r>
            <a:r>
              <a:rPr lang="en-US" b="1" dirty="0" smtClean="0">
                <a:latin typeface="Comic Sans MS" pitchFamily="66" charset="0"/>
                <a:hlinkClick r:id="rId2" action="ppaction://hlinksldjump"/>
              </a:rPr>
              <a:t>beautiful statues</a:t>
            </a: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b) </a:t>
            </a:r>
            <a:r>
              <a:rPr lang="en-US" b="1" dirty="0" smtClean="0">
                <a:latin typeface="Comic Sans MS" pitchFamily="66" charset="0"/>
                <a:hlinkClick r:id="rId3" action="ppaction://hlinksldjump"/>
              </a:rPr>
              <a:t>Christmas trees</a:t>
            </a: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c) </a:t>
            </a:r>
            <a:r>
              <a:rPr lang="en-US" b="1" dirty="0" smtClean="0">
                <a:latin typeface="Comic Sans MS" pitchFamily="66" charset="0"/>
                <a:hlinkClick r:id="rId2" action="ppaction://hlinksldjump"/>
              </a:rPr>
              <a:t>famous theatres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4860032" y="3212976"/>
            <a:ext cx="3672408" cy="266429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  <a:hlinkClick r:id="rId5" action="ppaction://hlinksldjump"/>
              </a:rPr>
              <a:t>Help!!!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Well done!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3960440" cy="36724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668344" y="5445224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Try again!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3816424" cy="36724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884368" y="544522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What is it?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3096345" cy="41080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7668344" y="544522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latin typeface="Comic Sans MS" pitchFamily="66" charset="0"/>
              </a:rPr>
              <a:t>1) What is another name of New York?</a:t>
            </a:r>
            <a:endParaRPr lang="ru-RU" sz="36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3" action="ppaction://hlinksldjump"/>
              </a:rPr>
              <a:t>America’s Big City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  <a:hlinkClick r:id="rId3" action="ppaction://hlinksldjump"/>
              </a:rPr>
              <a:t>America’s Big Orange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  <a:hlinkClick r:id="rId4" action="ppaction://hlinksldjump"/>
              </a:rPr>
              <a:t>America’s Big Appl</a:t>
            </a:r>
            <a:r>
              <a:rPr lang="en-US" b="1" dirty="0" smtClean="0">
                <a:hlinkClick r:id="rId4" action="ppaction://hlinksldjump"/>
              </a:rPr>
              <a:t>e</a:t>
            </a:r>
            <a:endParaRPr lang="ru-RU" b="1" dirty="0"/>
          </a:p>
        </p:txBody>
      </p:sp>
      <p:pic>
        <p:nvPicPr>
          <p:cNvPr id="307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73016"/>
            <a:ext cx="3384376" cy="282631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latin typeface="Comic Sans MS" pitchFamily="66" charset="0"/>
              </a:rPr>
              <a:t>6) What is Broadway famous for?</a:t>
            </a:r>
            <a:endParaRPr lang="ru-RU" sz="48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sz="4000" b="1" dirty="0" smtClean="0">
                <a:latin typeface="Comic Sans MS" pitchFamily="66" charset="0"/>
                <a:hlinkClick r:id="rId2" action="ppaction://hlinksldjump"/>
              </a:rPr>
              <a:t>shopping centers</a:t>
            </a:r>
            <a:endParaRPr lang="en-US" sz="4000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sz="4000" b="1" dirty="0" smtClean="0">
                <a:latin typeface="Comic Sans MS" pitchFamily="66" charset="0"/>
                <a:hlinkClick r:id="rId2" action="ppaction://hlinksldjump"/>
              </a:rPr>
              <a:t>cinemas</a:t>
            </a:r>
            <a:endParaRPr lang="en-US" sz="4000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sz="4000" b="1" dirty="0" smtClean="0">
                <a:latin typeface="Comic Sans MS" pitchFamily="66" charset="0"/>
                <a:hlinkClick r:id="rId3" action="ppaction://hlinksldjump"/>
              </a:rPr>
              <a:t>theatres</a:t>
            </a:r>
            <a:endParaRPr lang="en-US" sz="4000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endParaRPr lang="ru-RU" dirty="0"/>
          </a:p>
        </p:txBody>
      </p:sp>
      <p:sp>
        <p:nvSpPr>
          <p:cNvPr id="4" name="Пятно 1 3">
            <a:hlinkClick r:id="rId4" action="ppaction://hlinksldjump"/>
          </p:cNvPr>
          <p:cNvSpPr/>
          <p:nvPr/>
        </p:nvSpPr>
        <p:spPr>
          <a:xfrm>
            <a:off x="4860032" y="3212976"/>
            <a:ext cx="3672408" cy="266429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Help!!!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Well done!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76872"/>
            <a:ext cx="4104456" cy="35283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524328" y="566124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Wrong!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16832"/>
            <a:ext cx="4392488" cy="38884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884368" y="5661248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What is it?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12360" y="5373216"/>
            <a:ext cx="79208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76872"/>
            <a:ext cx="3810000" cy="2857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Comic Sans MS" pitchFamily="66" charset="0"/>
              </a:rPr>
              <a:t>7) Who designed the Guggenheim Museum?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atin typeface="Comic Sans MS" pitchFamily="66" charset="0"/>
                <a:hlinkClick r:id="rId2" action="ppaction://hlinksldjump"/>
              </a:rPr>
              <a:t>a) </a:t>
            </a:r>
            <a:r>
              <a:rPr lang="en-US" sz="3600" b="1" dirty="0" smtClean="0">
                <a:latin typeface="Comic Sans MS" pitchFamily="66" charset="0"/>
                <a:hlinkClick r:id="rId3" action="ppaction://hlinksldjump"/>
              </a:rPr>
              <a:t>Frank Lloyd Wright</a:t>
            </a:r>
            <a:endParaRPr lang="en-US" sz="36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b="1" dirty="0" smtClean="0">
                <a:latin typeface="Comic Sans MS" pitchFamily="66" charset="0"/>
                <a:hlinkClick r:id="rId4" action="ppaction://hlinksldjump"/>
              </a:rPr>
              <a:t>b) Oliver Cromwell</a:t>
            </a:r>
            <a:endParaRPr lang="en-US" sz="36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b="1" dirty="0" smtClean="0">
                <a:latin typeface="Comic Sans MS" pitchFamily="66" charset="0"/>
                <a:hlinkClick r:id="rId4" action="ppaction://hlinksldjump"/>
              </a:rPr>
              <a:t>c)John D. Rockefeller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" name="Пятно 1 3">
            <a:hlinkClick r:id="rId5" action="ppaction://hlinksldjump"/>
          </p:cNvPr>
          <p:cNvSpPr/>
          <p:nvPr/>
        </p:nvSpPr>
        <p:spPr>
          <a:xfrm>
            <a:off x="4860032" y="3212976"/>
            <a:ext cx="3672408" cy="266429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Help!!!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Well done!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3600400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524328" y="566124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Wrong!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884368" y="5661248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060848"/>
            <a:ext cx="3816424" cy="36724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Who is it?</a:t>
            </a:r>
            <a:endParaRPr lang="ru-RU" sz="60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12360" y="5373216"/>
            <a:ext cx="79208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2828" y="1600200"/>
            <a:ext cx="3558343" cy="4525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latin typeface="Comic Sans MS" pitchFamily="66" charset="0"/>
              </a:rPr>
              <a:t>8)What is the heart of New York?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sz="3600" b="1" dirty="0" smtClean="0">
                <a:latin typeface="Comic Sans MS" pitchFamily="66" charset="0"/>
              </a:rPr>
              <a:t>Brooklyn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Comic Sans MS" pitchFamily="66" charset="0"/>
              </a:rPr>
              <a:t>Manhattan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Comic Sans MS" pitchFamily="66" charset="0"/>
              </a:rPr>
              <a:t>Staten Island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endParaRPr lang="ru-RU" dirty="0"/>
          </a:p>
        </p:txBody>
      </p:sp>
      <p:sp>
        <p:nvSpPr>
          <p:cNvPr id="4" name="Пятно 1 3">
            <a:hlinkClick r:id="rId2" action="ppaction://hlinksldjump"/>
          </p:cNvPr>
          <p:cNvSpPr/>
          <p:nvPr/>
        </p:nvSpPr>
        <p:spPr>
          <a:xfrm>
            <a:off x="4860032" y="3212976"/>
            <a:ext cx="3672408" cy="266429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Help!!!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Well done!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76872"/>
            <a:ext cx="4104456" cy="35283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524328" y="566124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Well done!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3600400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524328" y="566124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Wrong!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16832"/>
            <a:ext cx="4392488" cy="38884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884368" y="5661248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What is it?</a:t>
            </a:r>
            <a:endParaRPr lang="ru-RU" sz="6000" dirty="0"/>
          </a:p>
        </p:txBody>
      </p:sp>
      <p:pic>
        <p:nvPicPr>
          <p:cNvPr id="3075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601119"/>
            <a:ext cx="3810000" cy="2524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7812360" y="5373216"/>
            <a:ext cx="79208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Comic Sans MS" pitchFamily="66" charset="0"/>
              </a:rPr>
              <a:t>9) Name 5 boroughs of New York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223224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Manhattan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077072"/>
            <a:ext cx="2376264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Staten Island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284984"/>
            <a:ext cx="216024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Nevada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581128"/>
            <a:ext cx="2088232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the Bronx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4653136"/>
            <a:ext cx="216024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Queens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284984"/>
            <a:ext cx="223224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Beverly Hills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2060848"/>
            <a:ext cx="230425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Brooklyn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2420888"/>
            <a:ext cx="237626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Times Square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rId3" action="ppaction://hlinksldjump" highlightClick="1"/>
          </p:cNvPr>
          <p:cNvSpPr/>
          <p:nvPr/>
        </p:nvSpPr>
        <p:spPr>
          <a:xfrm>
            <a:off x="7740352" y="5877272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10)What sights are in New York?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1872208" cy="2592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96752"/>
            <a:ext cx="1944216" cy="26450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1944216" cy="25794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84784"/>
            <a:ext cx="2664296" cy="20882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2857500" cy="210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149080"/>
            <a:ext cx="2880320" cy="23072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Your results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No mistakes</a:t>
            </a:r>
            <a:r>
              <a:rPr lang="en-US" b="1" dirty="0" smtClean="0">
                <a:latin typeface="Comic Sans MS" pitchFamily="66" charset="0"/>
              </a:rPr>
              <a:t> - </a:t>
            </a:r>
            <a:r>
              <a:rPr lang="ru-RU" b="1" dirty="0" smtClean="0">
                <a:latin typeface="Comic Sans MS" pitchFamily="66" charset="0"/>
              </a:rPr>
              <a:t> «</a:t>
            </a:r>
            <a:r>
              <a:rPr lang="en-US" b="1" dirty="0" smtClean="0">
                <a:latin typeface="Comic Sans MS" pitchFamily="66" charset="0"/>
              </a:rPr>
              <a:t>Excellent</a:t>
            </a:r>
            <a:r>
              <a:rPr lang="ru-RU" b="1" dirty="0" smtClean="0">
                <a:latin typeface="Comic Sans MS" pitchFamily="66" charset="0"/>
              </a:rPr>
              <a:t>»</a:t>
            </a: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1-2 mistakes</a:t>
            </a:r>
            <a:r>
              <a:rPr lang="en-US" b="1" dirty="0" smtClean="0">
                <a:latin typeface="Comic Sans MS" pitchFamily="66" charset="0"/>
              </a:rPr>
              <a:t> -</a:t>
            </a:r>
            <a:r>
              <a:rPr lang="ru-RU" b="1" dirty="0" smtClean="0">
                <a:latin typeface="Comic Sans MS" pitchFamily="66" charset="0"/>
              </a:rPr>
              <a:t> «</a:t>
            </a:r>
            <a:r>
              <a:rPr lang="en-US" b="1" dirty="0" smtClean="0">
                <a:latin typeface="Comic Sans MS" pitchFamily="66" charset="0"/>
              </a:rPr>
              <a:t>Very good</a:t>
            </a:r>
            <a:r>
              <a:rPr lang="ru-RU" b="1" dirty="0" smtClean="0">
                <a:latin typeface="Comic Sans MS" pitchFamily="66" charset="0"/>
              </a:rPr>
              <a:t>»</a:t>
            </a: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3-4 mistakes </a:t>
            </a:r>
            <a:r>
              <a:rPr lang="en-US" b="1" dirty="0" smtClean="0">
                <a:latin typeface="Comic Sans MS" pitchFamily="66" charset="0"/>
              </a:rPr>
              <a:t>-</a:t>
            </a:r>
            <a:r>
              <a:rPr lang="ru-RU" b="1" dirty="0" smtClean="0">
                <a:latin typeface="Comic Sans MS" pitchFamily="66" charset="0"/>
              </a:rPr>
              <a:t> «</a:t>
            </a:r>
            <a:r>
              <a:rPr lang="en-US" b="1" dirty="0" smtClean="0">
                <a:latin typeface="Comic Sans MS" pitchFamily="66" charset="0"/>
              </a:rPr>
              <a:t>Good</a:t>
            </a:r>
            <a:r>
              <a:rPr lang="ru-RU" b="1" dirty="0" smtClean="0">
                <a:latin typeface="Comic Sans MS" pitchFamily="66" charset="0"/>
              </a:rPr>
              <a:t>»</a:t>
            </a: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5 -6 mistakes </a:t>
            </a:r>
            <a:r>
              <a:rPr lang="en-US" b="1" dirty="0" smtClean="0">
                <a:latin typeface="Comic Sans MS" pitchFamily="66" charset="0"/>
              </a:rPr>
              <a:t>- </a:t>
            </a:r>
            <a:r>
              <a:rPr lang="ru-RU" b="1" dirty="0" smtClean="0">
                <a:latin typeface="Comic Sans MS" pitchFamily="66" charset="0"/>
              </a:rPr>
              <a:t>«</a:t>
            </a:r>
            <a:r>
              <a:rPr lang="en-US" b="1" dirty="0" smtClean="0">
                <a:latin typeface="Comic Sans MS" pitchFamily="66" charset="0"/>
              </a:rPr>
              <a:t> Satisfactory</a:t>
            </a:r>
            <a:r>
              <a:rPr lang="ru-RU" b="1" dirty="0" smtClean="0">
                <a:latin typeface="Comic Sans MS" pitchFamily="66" charset="0"/>
              </a:rPr>
              <a:t>»</a:t>
            </a: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u="sng" dirty="0" smtClean="0">
                <a:latin typeface="Comic Sans MS" pitchFamily="66" charset="0"/>
              </a:rPr>
              <a:t>More than 6 mistakes </a:t>
            </a:r>
            <a:r>
              <a:rPr lang="en-US" b="1" dirty="0" smtClean="0">
                <a:latin typeface="Comic Sans MS" pitchFamily="66" charset="0"/>
              </a:rPr>
              <a:t>-</a:t>
            </a:r>
            <a:r>
              <a:rPr lang="ru-RU" b="1" dirty="0" smtClean="0">
                <a:latin typeface="Comic Sans MS" pitchFamily="66" charset="0"/>
              </a:rPr>
              <a:t> «</a:t>
            </a:r>
            <a:r>
              <a:rPr lang="en-US" b="1" dirty="0" smtClean="0">
                <a:latin typeface="Comic Sans MS" pitchFamily="66" charset="0"/>
              </a:rPr>
              <a:t> Try again</a:t>
            </a:r>
            <a:r>
              <a:rPr lang="ru-RU" b="1" dirty="0" smtClean="0">
                <a:latin typeface="Comic Sans MS" pitchFamily="66" charset="0"/>
              </a:rPr>
              <a:t>»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Список источников основного содержания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Comic Sans MS" pitchFamily="66" charset="0"/>
              </a:rPr>
              <a:t>Кауфман К., Кауфман М. 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 УМК «</a:t>
            </a:r>
            <a:r>
              <a:rPr lang="en-US" sz="2800" b="1" dirty="0" smtClean="0">
                <a:latin typeface="Comic Sans MS" pitchFamily="66" charset="0"/>
              </a:rPr>
              <a:t>Happy English. </a:t>
            </a:r>
            <a:r>
              <a:rPr lang="en-US" sz="2800" b="1" dirty="0" err="1" smtClean="0">
                <a:latin typeface="Comic Sans MS" pitchFamily="66" charset="0"/>
              </a:rPr>
              <a:t>Ru</a:t>
            </a:r>
            <a:r>
              <a:rPr lang="ru-RU" sz="2800" b="1" dirty="0" smtClean="0">
                <a:latin typeface="Comic Sans MS" pitchFamily="66" charset="0"/>
              </a:rPr>
              <a:t> »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для 9 класса. – Титул, 200</a:t>
            </a:r>
            <a:r>
              <a:rPr lang="en-US" sz="2800" b="1" dirty="0" smtClean="0">
                <a:latin typeface="Comic Sans MS" pitchFamily="66" charset="0"/>
              </a:rPr>
              <a:t>8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Источники изображений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http://www.newyorkinfo.ru/gallery/obshhie_vidy/foto_30.html</a:t>
            </a:r>
          </a:p>
          <a:p>
            <a:r>
              <a:rPr lang="en-US" sz="2000" dirty="0" smtClean="0">
                <a:hlinkClick r:id="rId2"/>
              </a:rPr>
              <a:t>http://www.liveinternet</a:t>
            </a:r>
          </a:p>
          <a:p>
            <a:r>
              <a:rPr lang="en-US" sz="2000" dirty="0" smtClean="0">
                <a:hlinkClick r:id="rId2"/>
              </a:rPr>
              <a:t>http://rusdatas.ru/publ/interesnoe_v_fotografijakh/bolshie_smajly</a:t>
            </a:r>
          </a:p>
          <a:p>
            <a:r>
              <a:rPr lang="en-US" sz="2000" dirty="0" smtClean="0">
                <a:hlinkClick r:id="rId2"/>
              </a:rPr>
              <a:t>http://mysmiles.ru/index-20.php&amp;usg</a:t>
            </a:r>
          </a:p>
          <a:p>
            <a:r>
              <a:rPr lang="en-US" sz="2000" dirty="0" smtClean="0">
                <a:hlinkClick r:id="rId2"/>
              </a:rPr>
              <a:t>http://office.microsoft.com/ru-ru/training/CR010065457.aspx</a:t>
            </a:r>
          </a:p>
          <a:p>
            <a:r>
              <a:rPr lang="en-US" sz="2000" dirty="0" smtClean="0">
                <a:hlinkClick r:id="rId2"/>
              </a:rPr>
              <a:t>http://www.orangesmile.com/destinations/new-york/index.htm</a:t>
            </a:r>
          </a:p>
          <a:p>
            <a:r>
              <a:rPr lang="en-US" sz="2000" dirty="0" smtClean="0">
                <a:hlinkClick r:id="rId2"/>
              </a:rPr>
              <a:t>http://nickfriend.livejournal.com/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http://www.rudata.ru/wiki/</a:t>
            </a:r>
            <a:endParaRPr lang="en-US" sz="2000" dirty="0" smtClean="0"/>
          </a:p>
          <a:p>
            <a:r>
              <a:rPr lang="en-US" sz="2000" u="sng" dirty="0" smtClean="0">
                <a:solidFill>
                  <a:srgbClr val="0000FF"/>
                </a:solidFill>
              </a:rPr>
              <a:t>http://www.evgeny.co.il/foto/view-to-americ-rockefeller-center</a:t>
            </a:r>
            <a:endParaRPr lang="ru-RU" sz="20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omic Sans MS" pitchFamily="66" charset="0"/>
              </a:rPr>
              <a:t>Try again!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060848"/>
            <a:ext cx="3600400" cy="345638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884368" y="580526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>
            <a:hlinkClick r:id="rId2" action="ppaction://hlinksldjump"/>
          </p:cNvPr>
          <p:cNvSpPr/>
          <p:nvPr/>
        </p:nvSpPr>
        <p:spPr>
          <a:xfrm>
            <a:off x="4860032" y="3140968"/>
            <a:ext cx="3672408" cy="266429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>
                <a:latin typeface="Comic Sans MS" pitchFamily="66" charset="0"/>
              </a:rPr>
              <a:t>2)What is the most famous symbol of America?</a:t>
            </a:r>
            <a:endParaRPr lang="ru-RU" sz="36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3" action="ppaction://hlinksldjump"/>
              </a:rPr>
              <a:t>The Statue of Liberty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4" action="ppaction://hlinksldjump"/>
              </a:rPr>
              <a:t>The Hudson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4" action="ppaction://hlinksldjump"/>
              </a:rPr>
              <a:t>The Chrysler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5940152" y="386104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  <a:hlinkClick r:id="rId2" action="ppaction://hlinksldjump"/>
              </a:rPr>
              <a:t>Help!!!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Well done!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3600400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7524328" y="566124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Wrong!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348880"/>
            <a:ext cx="4032448" cy="345638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884368" y="5661248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What is it?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884368" y="5661248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hlinkClick r:id="rId3" tooltip="http://www.orangesmile.com/destinations/new-york/index.ht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56792"/>
            <a:ext cx="3496444" cy="45172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3) Where is New York?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2" action="ppaction://hlinksldjump"/>
              </a:rPr>
              <a:t>on the River Thames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3" action="ppaction://hlinksldjump"/>
              </a:rPr>
              <a:t>on the River Hudson</a:t>
            </a:r>
            <a:endParaRPr lang="en-US" b="1" dirty="0" smtClean="0"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 smtClean="0">
                <a:latin typeface="Comic Sans MS" pitchFamily="66" charset="0"/>
                <a:hlinkClick r:id="rId2" action="ppaction://hlinksldjump"/>
              </a:rPr>
              <a:t>on the Potomac River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56992"/>
            <a:ext cx="3577580" cy="3079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372</Words>
  <Application>Microsoft Office PowerPoint</Application>
  <PresentationFormat>Экран (4:3)</PresentationFormat>
  <Paragraphs>101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БОУ «Вохтожская  средняя общеобразовательная школа №2» </vt:lpstr>
      <vt:lpstr>1) What is another name of New York?</vt:lpstr>
      <vt:lpstr>Well done!</vt:lpstr>
      <vt:lpstr>Try again!</vt:lpstr>
      <vt:lpstr>2)What is the most famous symbol of America?</vt:lpstr>
      <vt:lpstr>Well done!</vt:lpstr>
      <vt:lpstr>Wrong!</vt:lpstr>
      <vt:lpstr>What is it?</vt:lpstr>
      <vt:lpstr>3) Where is New York?</vt:lpstr>
      <vt:lpstr>Well done!</vt:lpstr>
      <vt:lpstr>Wrong!</vt:lpstr>
      <vt:lpstr>4)What building became the tallest skyscraper in New York in 2001?</vt:lpstr>
      <vt:lpstr>Well done!</vt:lpstr>
      <vt:lpstr>Try again!</vt:lpstr>
      <vt:lpstr>What is it?</vt:lpstr>
      <vt:lpstr>5) What is Rockefeller Center Famous for?</vt:lpstr>
      <vt:lpstr>Well done!</vt:lpstr>
      <vt:lpstr>Try again!</vt:lpstr>
      <vt:lpstr>What is it?</vt:lpstr>
      <vt:lpstr>6) What is Broadway famous for?</vt:lpstr>
      <vt:lpstr>Well done!</vt:lpstr>
      <vt:lpstr>Wrong!</vt:lpstr>
      <vt:lpstr>What is it?</vt:lpstr>
      <vt:lpstr>7) Who designed the Guggenheim Museum?</vt:lpstr>
      <vt:lpstr>Well done!</vt:lpstr>
      <vt:lpstr>Wrong!</vt:lpstr>
      <vt:lpstr>Who is it?</vt:lpstr>
      <vt:lpstr>8)What is the heart of New York?</vt:lpstr>
      <vt:lpstr>Well done!</vt:lpstr>
      <vt:lpstr>Wrong!</vt:lpstr>
      <vt:lpstr>What is it?</vt:lpstr>
      <vt:lpstr>9) Name 5 boroughs of New York</vt:lpstr>
      <vt:lpstr>10)What sights are in New York?</vt:lpstr>
      <vt:lpstr>Your results</vt:lpstr>
      <vt:lpstr>Список источников основного содержания </vt:lpstr>
      <vt:lpstr>Источники изображений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2011-06-08T18:50:34Z</dcterms:created>
  <dcterms:modified xsi:type="dcterms:W3CDTF">2011-08-30T14:32:56Z</dcterms:modified>
</cp:coreProperties>
</file>