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5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D7ECE9A-A17B-43FD-80AD-D82193C04E59}" type="datetimeFigureOut">
              <a:rPr lang="ru-RU" smtClean="0"/>
              <a:pPr/>
              <a:t>24.02.2012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4812BE3-0688-4C90-9510-ACBD6D0670D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700808"/>
            <a:ext cx="7772400" cy="1470025"/>
          </a:xfrm>
        </p:spPr>
        <p:txBody>
          <a:bodyPr>
            <a:normAutofit fontScale="90000"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ru-RU" dirty="0" smtClean="0">
                <a:ln/>
                <a:solidFill>
                  <a:schemeClr val="accent3"/>
                </a:solidFill>
                <a:effectLst/>
              </a:rPr>
              <a:t>Технические средства персонального компьютера.</a:t>
            </a:r>
            <a:endParaRPr lang="ru-RU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5364088" y="548680"/>
            <a:ext cx="3200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fld id="{84AF6BC5-33EF-4471-99FE-9A9F67AB3540}" type="datetime1">
              <a:rPr kumimoji="1" lang="ru-RU" sz="3200">
                <a:latin typeface="Times New Roman" pitchFamily="18" charset="0"/>
              </a:rPr>
              <a:pPr algn="ctr">
                <a:spcBef>
                  <a:spcPct val="50000"/>
                </a:spcBef>
              </a:pPr>
              <a:t>24.02.2012</a:t>
            </a:fld>
            <a:endParaRPr kumimoji="1" lang="ru-RU" sz="3200" dirty="0">
              <a:latin typeface="Times New Roman" pitchFamily="18" charset="0"/>
            </a:endParaRPr>
          </a:p>
        </p:txBody>
      </p:sp>
      <p:pic>
        <p:nvPicPr>
          <p:cNvPr id="1028" name="Picture 4" descr="http://upload.wikimedia.org/wikipedia/commons/thumb/c/cc/Modified-pc-case.png/220px-Modified-pc-case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755576" y="2996952"/>
            <a:ext cx="2880320" cy="2991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365104"/>
            <a:ext cx="8183880" cy="648072"/>
          </a:xfrm>
          <a:noFill/>
        </p:spPr>
        <p:txBody>
          <a:bodyPr anchor="ctr">
            <a:normAutofit fontScale="90000"/>
          </a:bodyPr>
          <a:lstStyle/>
          <a:p>
            <a: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/>
            </a:r>
            <a:br>
              <a:rPr lang="ru-RU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</a:br>
            <a:r>
              <a:rPr lang="ru-RU" b="0" dirty="0" smtClean="0">
                <a:solidFill>
                  <a:schemeClr val="tx1"/>
                </a:solidFill>
                <a:effectLst/>
              </a:rPr>
              <a:t>Что такое процессор?</a:t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ru-RU" b="0" dirty="0" smtClean="0">
                <a:solidFill>
                  <a:schemeClr val="tx1"/>
                </a:solidFill>
                <a:effectLst/>
              </a:rPr>
              <a:t/>
            </a:r>
            <a:br>
              <a:rPr lang="ru-RU" b="0" dirty="0" smtClean="0">
                <a:solidFill>
                  <a:schemeClr val="tx1"/>
                </a:solidFill>
                <a:effectLst/>
              </a:rPr>
            </a:br>
            <a:r>
              <a:rPr lang="ru-RU" b="0" dirty="0" smtClean="0">
                <a:solidFill>
                  <a:schemeClr val="tx1"/>
                </a:solidFill>
                <a:effectLst/>
              </a:rPr>
              <a:t>Какие функции он выполняет?</a:t>
            </a:r>
            <a:endParaRPr lang="ru-RU" b="0" dirty="0">
              <a:solidFill>
                <a:schemeClr val="tx1"/>
              </a:solidFill>
              <a:effectLst/>
            </a:endParaRPr>
          </a:p>
        </p:txBody>
      </p:sp>
      <p:pic>
        <p:nvPicPr>
          <p:cNvPr id="14338" name="Picture 2" descr="http://mini-portal.ru/pictures/Core-i5-750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683568" y="1602645"/>
            <a:ext cx="2667000" cy="2365744"/>
          </a:xfrm>
          <a:prstGeom prst="rect">
            <a:avLst/>
          </a:prstGeom>
          <a:noFill/>
        </p:spPr>
      </p:pic>
      <p:pic>
        <p:nvPicPr>
          <p:cNvPr id="14340" name="Picture 4" descr="http://www.geek.com/wp-content/uploads/2009/03/xeon-processor.jp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6012159" y="1556792"/>
            <a:ext cx="2516821" cy="2376264"/>
          </a:xfrm>
          <a:prstGeom prst="rect">
            <a:avLst/>
          </a:prstGeom>
          <a:noFill/>
        </p:spPr>
      </p:pic>
      <p:pic>
        <p:nvPicPr>
          <p:cNvPr id="14342" name="Picture 6" descr="http://img.ehowcdn.com/article-page-main/ehow/images/a05/02/7g/compare-processor-performance-800x800.jpg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3419872" y="1581136"/>
            <a:ext cx="2503913" cy="2399583"/>
          </a:xfrm>
          <a:prstGeom prst="rect">
            <a:avLst/>
          </a:prstGeom>
          <a:noFill/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683568" y="4005064"/>
            <a:ext cx="8183880" cy="2398400"/>
          </a:xfrm>
          <a:prstGeom prst="rect">
            <a:avLst/>
          </a:prstGeom>
        </p:spPr>
        <p:txBody>
          <a:bodyPr vert="horz" anchor="b">
            <a:normAutofit fontScale="90000" lnSpcReduction="1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ru-RU" sz="3600" i="0" u="none" strike="noStrike" kern="1200" normalizeH="0" baseline="0" noProof="0" dirty="0" smtClean="0">
                <a:uLnTx/>
                <a:uFillTx/>
                <a:latin typeface="+mj-lt"/>
                <a:ea typeface="+mj-ea"/>
                <a:cs typeface="+mj-cs"/>
              </a:rPr>
              <a:t>– основная</a:t>
            </a:r>
            <a:r>
              <a:rPr kumimoji="0" lang="ru-RU" sz="3600" i="0" u="none" strike="noStrike" kern="1200" normalizeH="0" noProof="0" dirty="0" smtClean="0">
                <a:uLnTx/>
                <a:uFillTx/>
                <a:latin typeface="+mj-lt"/>
                <a:ea typeface="+mj-ea"/>
                <a:cs typeface="+mj-cs"/>
              </a:rPr>
              <a:t> микросхема, выполняющая вычислительные и управляющие функции на компьютере. </a:t>
            </a:r>
            <a:r>
              <a:rPr kumimoji="0" lang="ru-RU" sz="36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endParaRPr kumimoji="0" lang="ru-RU" sz="36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539552" y="548680"/>
            <a:ext cx="8183880" cy="944488"/>
          </a:xfrm>
          <a:prstGeom prst="rect">
            <a:avLst/>
          </a:prstGeom>
        </p:spPr>
        <p:txBody>
          <a:bodyPr vert="horz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ru-RU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ru-RU" sz="7100" b="1" i="0" u="none" strike="noStrike" kern="1200" normalizeH="0" baseline="0" noProof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Процессор</a:t>
            </a:r>
            <a:endParaRPr kumimoji="0" lang="ru-RU" sz="7100" b="1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tint val="88000"/>
                  <a:satMod val="150000"/>
                </a:schemeClr>
              </a:solidFill>
              <a:effectLst>
                <a:outerShdw blurRad="53975" dist="22860" dir="5400000" algn="tl" rotWithShape="0">
                  <a:srgbClr val="000000">
                    <a:alpha val="5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7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183880" cy="648072"/>
          </a:xfrm>
        </p:spPr>
        <p:txBody>
          <a:bodyPr>
            <a:noAutofit/>
          </a:bodyPr>
          <a:lstStyle/>
          <a:p>
            <a:pPr algn="ctr"/>
            <a:r>
              <a:rPr lang="ru-RU" sz="43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Оперативная память</a:t>
            </a:r>
            <a:endParaRPr lang="ru-RU" sz="43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7650" name="Picture 2" descr="http://www.pro-smart.ru/wp-content/uploads/2011/04/%D0%9E%D0%BF%D0%B5%D1%80%D0%B0%D1%82%D0%B8%D0%B2%D0%BD%D0%B0%D1%8F-%D0%BF%D0%B0%D0%BC%D1%8F%D1%82%D1%8C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267744" y="1147232"/>
            <a:ext cx="4536504" cy="3135913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077072"/>
            <a:ext cx="8183880" cy="2160240"/>
          </a:xfrm>
          <a:prstGeom prst="rect">
            <a:avLst/>
          </a:prstGeom>
        </p:spPr>
        <p:txBody>
          <a:bodyPr vert="horz" anchor="b">
            <a:normAutofit lnSpcReduction="10000"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 </a:t>
            </a:r>
            <a:r>
              <a:rPr lang="ru-RU" sz="3600" dirty="0" smtClean="0">
                <a:latin typeface="+mj-lt"/>
                <a:ea typeface="+mj-ea"/>
                <a:cs typeface="+mj-cs"/>
              </a:rPr>
              <a:t>это энергозависимая память, которая используется для обмена информацией с процессором.</a:t>
            </a:r>
            <a:endParaRPr lang="ru-RU" sz="36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67544" y="5517232"/>
            <a:ext cx="8183880" cy="792088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Почему её так называют?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Что значит энергозависимая память?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normalizeH="0" baseline="0" noProof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7" grpId="0"/>
      <p:bldP spid="7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260648"/>
            <a:ext cx="8183880" cy="763528"/>
          </a:xfrm>
        </p:spPr>
        <p:txBody>
          <a:bodyPr>
            <a:normAutofit/>
          </a:bodyPr>
          <a:lstStyle/>
          <a:p>
            <a:pPr algn="ctr"/>
            <a:r>
              <a:rPr lang="ru-RU" sz="43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Жесткий диск</a:t>
            </a:r>
            <a:endParaRPr lang="ru-RU" sz="43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8674" name="Picture 2" descr="http://www.simpletutorials.ru/wp-content/uploads/2009/12/zd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987824" y="1151628"/>
            <a:ext cx="3456384" cy="3005133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395536" y="4437112"/>
            <a:ext cx="8183880" cy="1051560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lvl="0" algn="ctr">
              <a:spcBef>
                <a:spcPct val="0"/>
              </a:spcBef>
            </a:pPr>
            <a:r>
              <a:rPr lang="ru-RU" sz="36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r>
              <a:rPr lang="ru-RU" sz="3200" dirty="0" smtClean="0">
                <a:latin typeface="+mj-lt"/>
                <a:ea typeface="+mj-ea"/>
                <a:cs typeface="+mj-cs"/>
              </a:rPr>
              <a:t>устройство для долговременного  хранения информации</a:t>
            </a:r>
            <a:endParaRPr lang="ru-RU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539552" y="5157192"/>
            <a:ext cx="8183880" cy="619512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Какова его основная функция?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uLnTx/>
                <a:uFillTx/>
                <a:latin typeface="+mj-lt"/>
                <a:ea typeface="+mj-ea"/>
                <a:cs typeface="+mj-cs"/>
              </a:rPr>
              <a:t>Почему его назвали винчестер?</a:t>
            </a:r>
            <a:endParaRPr kumimoji="0" lang="ru-RU" sz="3200" i="0" u="none" strike="noStrike" kern="1200" normalizeH="0" baseline="0" noProof="0" dirty="0"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6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619512"/>
          </a:xfrm>
        </p:spPr>
        <p:txBody>
          <a:bodyPr>
            <a:noAutofit/>
          </a:bodyPr>
          <a:lstStyle/>
          <a:p>
            <a:pPr algn="ctr"/>
            <a:r>
              <a:rPr lang="ru-RU" sz="430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Материнская плата </a:t>
            </a:r>
            <a:endParaRPr lang="ru-RU" sz="430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29698" name="Picture 2" descr="http://www.meijin.ru/files/ptl/fptl/mp2.pn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195736" y="1224392"/>
            <a:ext cx="4624737" cy="3185080"/>
          </a:xfrm>
          <a:prstGeom prst="rect">
            <a:avLst/>
          </a:prstGeom>
          <a:noFill/>
        </p:spPr>
      </p:pic>
      <p:sp>
        <p:nvSpPr>
          <p:cNvPr id="5" name="Заголовок 1"/>
          <p:cNvSpPr txBox="1">
            <a:spLocks/>
          </p:cNvSpPr>
          <p:nvPr/>
        </p:nvSpPr>
        <p:spPr>
          <a:xfrm>
            <a:off x="539552" y="4221088"/>
            <a:ext cx="8183880" cy="1872208"/>
          </a:xfrm>
          <a:prstGeom prst="rect">
            <a:avLst/>
          </a:prstGeom>
        </p:spPr>
        <p:txBody>
          <a:bodyPr vert="horz" anchor="b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uLnTx/>
                <a:uFillTx/>
                <a:latin typeface="+mj-lt"/>
                <a:ea typeface="+mj-ea"/>
                <a:cs typeface="+mj-cs"/>
              </a:rPr>
              <a:t>это сложная  плата, к которой подключаются остальные компоненты компьютера.</a:t>
            </a:r>
            <a:endParaRPr kumimoji="0" lang="ru-RU" sz="3200" i="0" u="none" strike="noStrike" kern="1200" normalizeH="0" baseline="0" noProof="0" dirty="0"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395536" y="5013176"/>
            <a:ext cx="8183880" cy="936104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i="0" u="none" strike="noStrike" kern="1200" normalizeH="0" baseline="0" noProof="0" dirty="0" smtClean="0">
                <a:uLnTx/>
                <a:uFillTx/>
                <a:latin typeface="+mj-lt"/>
                <a:ea typeface="+mj-ea"/>
                <a:cs typeface="+mj-cs"/>
              </a:rPr>
              <a:t>Что это за устройство?</a:t>
            </a:r>
          </a:p>
          <a:p>
            <a:pPr marL="0" marR="0" lvl="0" indent="0" algn="l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200" dirty="0" smtClean="0">
                <a:latin typeface="+mj-lt"/>
                <a:ea typeface="+mj-ea"/>
                <a:cs typeface="+mj-cs"/>
              </a:rPr>
              <a:t>Что на ней находится?</a:t>
            </a:r>
            <a:r>
              <a:rPr kumimoji="0" lang="ru-RU" sz="3200" i="0" u="none" strike="noStrike" kern="1200" normalizeH="0" baseline="0" noProof="0" dirty="0" smtClean="0">
                <a:uLnTx/>
                <a:uFillTx/>
                <a:latin typeface="+mj-lt"/>
                <a:ea typeface="+mj-ea"/>
                <a:cs typeface="+mj-cs"/>
              </a:rPr>
              <a:t> </a:t>
            </a:r>
            <a:endParaRPr kumimoji="0" lang="ru-RU" sz="3200" i="0" u="none" strike="noStrike" kern="1200" normalizeH="0" baseline="0" noProof="0" dirty="0"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6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Прямоугольник 17"/>
          <p:cNvSpPr/>
          <p:nvPr/>
        </p:nvSpPr>
        <p:spPr>
          <a:xfrm>
            <a:off x="2083979" y="332656"/>
            <a:ext cx="49760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sz="3600" b="1" dirty="0" smtClean="0">
                <a:solidFill>
                  <a:srgbClr val="990000"/>
                </a:solidFill>
              </a:rPr>
              <a:t>СХЕМА ФИШБОУН</a:t>
            </a:r>
            <a:endParaRPr lang="ru-RU" sz="3600" dirty="0"/>
          </a:p>
        </p:txBody>
      </p:sp>
      <p:sp>
        <p:nvSpPr>
          <p:cNvPr id="21" name="Прямоугольник 20"/>
          <p:cNvSpPr/>
          <p:nvPr/>
        </p:nvSpPr>
        <p:spPr>
          <a:xfrm rot="3405603">
            <a:off x="6089150" y="1645823"/>
            <a:ext cx="161775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Процессор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 rot="3405603">
            <a:off x="5413563" y="1931328"/>
            <a:ext cx="19335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Материнская</a:t>
            </a:r>
          </a:p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плата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 rot="3723724">
            <a:off x="4248667" y="1845323"/>
            <a:ext cx="202010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Оперативная </a:t>
            </a:r>
          </a:p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память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 rot="3597257">
            <a:off x="3363366" y="1690332"/>
            <a:ext cx="1346844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Жесткий</a:t>
            </a:r>
          </a:p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диск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 rot="3724773">
            <a:off x="2192973" y="1817288"/>
            <a:ext cx="174919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Видеокарта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 rot="3851576">
            <a:off x="1315557" y="1871616"/>
            <a:ext cx="1410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Колонки </a:t>
            </a:r>
            <a:endParaRPr lang="ru-RU" b="1" dirty="0">
              <a:ln w="11430"/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pSp>
        <p:nvGrpSpPr>
          <p:cNvPr id="29" name="Группа 28"/>
          <p:cNvGrpSpPr/>
          <p:nvPr/>
        </p:nvGrpSpPr>
        <p:grpSpPr>
          <a:xfrm>
            <a:off x="106362" y="1340768"/>
            <a:ext cx="9037638" cy="4215606"/>
            <a:chOff x="106362" y="1340768"/>
            <a:chExt cx="9037638" cy="4215606"/>
          </a:xfrm>
        </p:grpSpPr>
        <p:sp>
          <p:nvSpPr>
            <p:cNvPr id="9221" name="Line 5"/>
            <p:cNvSpPr>
              <a:spLocks noChangeShapeType="1"/>
            </p:cNvSpPr>
            <p:nvPr/>
          </p:nvSpPr>
          <p:spPr bwMode="auto">
            <a:xfrm flipH="1">
              <a:off x="6191250" y="3500338"/>
              <a:ext cx="1392237" cy="1911350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2" name="Line 6"/>
            <p:cNvSpPr>
              <a:spLocks noChangeShapeType="1"/>
            </p:cNvSpPr>
            <p:nvPr/>
          </p:nvSpPr>
          <p:spPr bwMode="auto">
            <a:xfrm flipH="1">
              <a:off x="5232400" y="3511451"/>
              <a:ext cx="1390650" cy="19113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3" name="Line 7"/>
            <p:cNvSpPr>
              <a:spLocks noChangeShapeType="1"/>
            </p:cNvSpPr>
            <p:nvPr/>
          </p:nvSpPr>
          <p:spPr bwMode="auto">
            <a:xfrm flipH="1">
              <a:off x="3995936" y="3645024"/>
              <a:ext cx="1392238" cy="19113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4" name="Line 8"/>
            <p:cNvSpPr>
              <a:spLocks noChangeShapeType="1"/>
            </p:cNvSpPr>
            <p:nvPr/>
          </p:nvSpPr>
          <p:spPr bwMode="auto">
            <a:xfrm flipH="1">
              <a:off x="2843808" y="3645024"/>
              <a:ext cx="1390650" cy="19113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5" name="Line 9"/>
            <p:cNvSpPr>
              <a:spLocks noChangeShapeType="1"/>
            </p:cNvSpPr>
            <p:nvPr/>
          </p:nvSpPr>
          <p:spPr bwMode="auto">
            <a:xfrm flipH="1">
              <a:off x="1835696" y="3573016"/>
              <a:ext cx="1390650" cy="19113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6" name="Line 10"/>
            <p:cNvSpPr>
              <a:spLocks noChangeShapeType="1"/>
            </p:cNvSpPr>
            <p:nvPr/>
          </p:nvSpPr>
          <p:spPr bwMode="auto">
            <a:xfrm flipH="1" flipV="1">
              <a:off x="6407150" y="1555651"/>
              <a:ext cx="1184275" cy="184150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7" name="Line 11"/>
            <p:cNvSpPr>
              <a:spLocks noChangeShapeType="1"/>
            </p:cNvSpPr>
            <p:nvPr/>
          </p:nvSpPr>
          <p:spPr bwMode="auto">
            <a:xfrm flipH="1" flipV="1">
              <a:off x="2123728" y="1340768"/>
              <a:ext cx="1081087" cy="20589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8" name="Line 12"/>
            <p:cNvSpPr>
              <a:spLocks noChangeShapeType="1"/>
            </p:cNvSpPr>
            <p:nvPr/>
          </p:nvSpPr>
          <p:spPr bwMode="auto">
            <a:xfrm flipH="1" flipV="1">
              <a:off x="3203848" y="1340768"/>
              <a:ext cx="1081087" cy="20589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29" name="Line 13"/>
            <p:cNvSpPr>
              <a:spLocks noChangeShapeType="1"/>
            </p:cNvSpPr>
            <p:nvPr/>
          </p:nvSpPr>
          <p:spPr bwMode="auto">
            <a:xfrm flipH="1" flipV="1">
              <a:off x="4283968" y="1340768"/>
              <a:ext cx="1082675" cy="20589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0" name="Line 14"/>
            <p:cNvSpPr>
              <a:spLocks noChangeShapeType="1"/>
            </p:cNvSpPr>
            <p:nvPr/>
          </p:nvSpPr>
          <p:spPr bwMode="auto">
            <a:xfrm flipH="1" flipV="1">
              <a:off x="5364088" y="1484784"/>
              <a:ext cx="1236663" cy="19113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2" name="AutoShape 16"/>
            <p:cNvSpPr>
              <a:spLocks noChangeArrowheads="1"/>
            </p:cNvSpPr>
            <p:nvPr/>
          </p:nvSpPr>
          <p:spPr bwMode="auto">
            <a:xfrm rot="5400000">
              <a:off x="6695008" y="2635671"/>
              <a:ext cx="3168650" cy="1729334"/>
            </a:xfrm>
            <a:prstGeom prst="triangle">
              <a:avLst>
                <a:gd name="adj" fmla="val 49935"/>
              </a:avLst>
            </a:prstGeom>
            <a:solidFill>
              <a:srgbClr val="00CCFF"/>
            </a:solidFill>
            <a:ln w="38100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 rot="10800000" vert="eaVert"/>
            <a:lstStyle/>
            <a:p>
              <a:endParaRPr lang="ru-RU">
                <a:effectLst>
                  <a:outerShdw blurRad="38100" dist="38100" dir="2700000" algn="tl">
                    <a:srgbClr val="FFFFFF"/>
                  </a:outerShdw>
                </a:effectLst>
              </a:endParaRPr>
            </a:p>
          </p:txBody>
        </p:sp>
        <p:sp>
          <p:nvSpPr>
            <p:cNvPr id="9233" name="AutoShape 17"/>
            <p:cNvSpPr>
              <a:spLocks noChangeArrowheads="1"/>
            </p:cNvSpPr>
            <p:nvPr/>
          </p:nvSpPr>
          <p:spPr bwMode="auto">
            <a:xfrm rot="5400000">
              <a:off x="-357188" y="3100288"/>
              <a:ext cx="1700213" cy="773113"/>
            </a:xfrm>
            <a:prstGeom prst="triangle">
              <a:avLst>
                <a:gd name="adj" fmla="val 50000"/>
              </a:avLst>
            </a:prstGeom>
            <a:solidFill>
              <a:srgbClr val="00CCFF"/>
            </a:solidFill>
            <a:ln w="38100">
              <a:solidFill>
                <a:srgbClr val="0000FF"/>
              </a:solidFill>
              <a:prstDash val="dash"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9235" name="Text Box 19"/>
            <p:cNvSpPr txBox="1">
              <a:spLocks noChangeArrowheads="1"/>
            </p:cNvSpPr>
            <p:nvPr/>
          </p:nvSpPr>
          <p:spPr bwMode="auto">
            <a:xfrm>
              <a:off x="861938" y="3356446"/>
              <a:ext cx="6768752" cy="432048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/>
              <a:r>
                <a:rPr lang="ru-RU" dirty="0" smtClean="0"/>
                <a:t>Название устройств </a:t>
              </a:r>
              <a:endParaRPr lang="ru-RU" dirty="0"/>
            </a:p>
          </p:txBody>
        </p:sp>
        <p:sp>
          <p:nvSpPr>
            <p:cNvPr id="30722" name="Text Box 2"/>
            <p:cNvSpPr txBox="1">
              <a:spLocks noChangeArrowheads="1"/>
            </p:cNvSpPr>
            <p:nvPr/>
          </p:nvSpPr>
          <p:spPr bwMode="auto">
            <a:xfrm>
              <a:off x="7414666" y="2852390"/>
              <a:ext cx="1060450" cy="45720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Стандартные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7" name="Text Box 2"/>
            <p:cNvSpPr txBox="1">
              <a:spLocks noChangeArrowheads="1"/>
            </p:cNvSpPr>
            <p:nvPr/>
          </p:nvSpPr>
          <p:spPr bwMode="auto">
            <a:xfrm>
              <a:off x="7414666" y="3932510"/>
              <a:ext cx="864096" cy="360040"/>
            </a:xfrm>
            <a:prstGeom prst="rect">
              <a:avLst/>
            </a:prstGeom>
            <a:solidFill>
              <a:srgbClr val="00CCFF"/>
            </a:solidFill>
            <a:ln w="9525">
              <a:noFill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ru-RU" sz="1000" b="1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rPr>
                <a:t>Новые</a:t>
              </a:r>
              <a:endParaRPr kumimoji="0" lang="ru-RU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7" name="Line 11"/>
            <p:cNvSpPr>
              <a:spLocks noChangeShapeType="1"/>
            </p:cNvSpPr>
            <p:nvPr/>
          </p:nvSpPr>
          <p:spPr bwMode="auto">
            <a:xfrm flipH="1" flipV="1">
              <a:off x="1043608" y="1340768"/>
              <a:ext cx="1081087" cy="2058987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8" name="Line 9"/>
            <p:cNvSpPr>
              <a:spLocks noChangeShapeType="1"/>
            </p:cNvSpPr>
            <p:nvPr/>
          </p:nvSpPr>
          <p:spPr bwMode="auto">
            <a:xfrm flipH="1">
              <a:off x="755576" y="3573016"/>
              <a:ext cx="1390650" cy="1911350"/>
            </a:xfrm>
            <a:prstGeom prst="line">
              <a:avLst/>
            </a:prstGeom>
            <a:noFill/>
            <a:ln w="38100">
              <a:solidFill>
                <a:srgbClr val="0000FF"/>
              </a:solidFill>
              <a:prstDash val="dash"/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900" decel="100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900" decel="100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900" decel="100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900" decel="100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900" decel="100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51560"/>
          </a:xfrm>
        </p:spPr>
        <p:txBody>
          <a:bodyPr/>
          <a:lstStyle/>
          <a:p>
            <a:pPr algn="ctr"/>
            <a:r>
              <a:rPr lang="en-US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>
                    <a:lumMod val="75000"/>
                  </a:schemeClr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PL47mansurova@yandex.ru</a:t>
            </a:r>
            <a:endParaRPr lang="ru-RU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>
                  <a:lumMod val="75000"/>
                </a:schemeClr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31748" name="Picture 4" descr="http://www.ixbt.com/cm/intel-digitalhome112004/p18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051720" y="1815686"/>
            <a:ext cx="4824536" cy="39752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istock_000004515831smal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1" y="764704"/>
            <a:ext cx="7406537" cy="51845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151</TotalTime>
  <Words>89</Words>
  <Application>Microsoft Office PowerPoint</Application>
  <PresentationFormat>Экран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Аспект</vt:lpstr>
      <vt:lpstr>Технические средства персонального компьютера.</vt:lpstr>
      <vt:lpstr> Что такое процессор?  Какие функции он выполняет?</vt:lpstr>
      <vt:lpstr>Оперативная память</vt:lpstr>
      <vt:lpstr>Жесткий диск</vt:lpstr>
      <vt:lpstr>Материнская плата </vt:lpstr>
      <vt:lpstr>Слайд 6</vt:lpstr>
      <vt:lpstr>PL47mansurova@yandex.ru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Технические средства персонального компьютера.</dc:title>
  <dc:creator>DNS</dc:creator>
  <cp:lastModifiedBy>DNS</cp:lastModifiedBy>
  <cp:revision>22</cp:revision>
  <dcterms:created xsi:type="dcterms:W3CDTF">2012-02-10T20:25:19Z</dcterms:created>
  <dcterms:modified xsi:type="dcterms:W3CDTF">2012-02-24T17:17:20Z</dcterms:modified>
</cp:coreProperties>
</file>