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306" r:id="rId3"/>
    <p:sldId id="307" r:id="rId4"/>
    <p:sldId id="286" r:id="rId5"/>
    <p:sldId id="296" r:id="rId6"/>
    <p:sldId id="287" r:id="rId7"/>
    <p:sldId id="297" r:id="rId8"/>
    <p:sldId id="294" r:id="rId9"/>
    <p:sldId id="295" r:id="rId10"/>
    <p:sldId id="299" r:id="rId11"/>
    <p:sldId id="302" r:id="rId12"/>
    <p:sldId id="300" r:id="rId13"/>
    <p:sldId id="301" r:id="rId14"/>
    <p:sldId id="304" r:id="rId15"/>
    <p:sldId id="305" r:id="rId16"/>
    <p:sldId id="273" r:id="rId17"/>
    <p:sldId id="29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F2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28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C1137-ADA8-4D6F-A8B8-9777E13EBBF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A52B2-503A-4719-8DD3-A6148701D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A5384-69EB-4647-95F3-2AECDD3161BC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DF4A-EEBA-42BD-B492-E27F5158B203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5C86-A179-4BF0-A169-7285997E3BED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1ED8-7063-4BF7-A515-4682FDE9F39E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27C7-1624-47F7-ABB9-200CE8F04394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7A1B-AB11-418D-ADB7-F2F457A3378F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EFE0-976E-4290-A4CE-C86E8220DF9F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FD9A-0692-400A-B54B-AE5848B350F9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AE82-2FE6-4D59-A0DA-0C8F71E314A3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F870-769B-42D5-9743-5AE484E025E6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6D48-B8F5-4840-874A-3A98C985E725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43BB-3BD7-4ADD-A7B7-EFAFD83D0039}" type="datetime1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  <p:sndAc>
      <p:stSnd>
        <p:snd r:embed="rId13" name="chimes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5%D0%B4%D0%BB%D0%BE%D0%B6%D0%B5%D0%BD%D0%B8%D0%B5_(%D0%BB%D0%B8%D0%BD%D0%B3%D0%B2%D0%B8%D1%81%D1%82%D0%B8%D0%BA%D0%B0)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ru.wikipedia.org/wiki/%D0%A1%D0%BB%D0%BE%D0%B2%D0%BE%D1%81%D0%BE%D1%87%D0%B5%D1%82%D0%B0%D0%BD%D0%B8%D0%B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1%D0%BB%D0%BE%D0%B2%D0%BE" TargetMode="External"/><Relationship Id="rId11" Type="http://schemas.openxmlformats.org/officeDocument/2006/relationships/slide" Target="slide2.xml"/><Relationship Id="rId5" Type="http://schemas.openxmlformats.org/officeDocument/2006/relationships/hyperlink" Target="https://ru.wikipedia.org/wiki/%D0%A2%D0%B5%D0%BA%D1%81%D1%82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9" Type="http://schemas.openxmlformats.org/officeDocument/2006/relationships/hyperlink" Target="https://ru.wikipedia.org/wiki/%D0%9B%D0%B8%D1%82%D0%B5%D1%80%D0%B0%D1%82%D1%83%D1%80%D0%BD%D1%8B%D0%B5_%D1%84%D0%BE%D1%80%D0%BC%D1%8B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4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5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hyperlink" Target="http://pomozgui.r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47;&#1072;&#1075;&#1072;&#1076;&#1082;&#1080;%20&#1086;%20&#1050;&#1091;&#1088;&#1089;&#1082;&#1077;\&#1050;&#1091;&#1088;&#1089;&#1082;&#1080;&#1077;%20&#1089;&#1086;&#1083;&#1086;&#1074;&#1091;&#1096;&#1082;&#1080;\&#1057;&#1086;&#1083;&#1086;&#1074;&#1100;&#1080;&#1085;&#1072;&#1103;%20&#1090;&#1088;&#1077;&#1083;&#1100;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" TargetMode="External"/><Relationship Id="rId13" Type="http://schemas.openxmlformats.org/officeDocument/2006/relationships/hyperlink" Target="http://didaktor.ru/animirovannyj-fajnvord/" TargetMode="External"/><Relationship Id="rId18" Type="http://schemas.openxmlformats.org/officeDocument/2006/relationships/hyperlink" Target="http://www.allpoetry.ru/gall_avtor/Aseev_N_N_1.jpg" TargetMode="External"/><Relationship Id="rId3" Type="http://schemas.openxmlformats.org/officeDocument/2006/relationships/audio" Target="../media/audio1.wav"/><Relationship Id="rId21" Type="http://schemas.openxmlformats.org/officeDocument/2006/relationships/hyperlink" Target="http://sjogodni.org.ua/_pu/167/18112.jpg" TargetMode="External"/><Relationship Id="rId7" Type="http://schemas.openxmlformats.org/officeDocument/2006/relationships/hyperlink" Target="http://www.razumniki.ru/matagrammy.html" TargetMode="External"/><Relationship Id="rId12" Type="http://schemas.openxmlformats.org/officeDocument/2006/relationships/hyperlink" Target="http://redys.na.by/fauvord.html" TargetMode="External"/><Relationship Id="rId17" Type="http://schemas.openxmlformats.org/officeDocument/2006/relationships/hyperlink" Target="http://hcenter-irk.info/sites/default/files/styles/medium/public" TargetMode="External"/><Relationship Id="rId2" Type="http://schemas.openxmlformats.org/officeDocument/2006/relationships/slideLayout" Target="../slideLayouts/slideLayout4.xml"/><Relationship Id="rId16" Type="http://schemas.openxmlformats.org/officeDocument/2006/relationships/hyperlink" Target="http://www.dddkursk.ru/image/new/008074.1.jpg?201410030934" TargetMode="External"/><Relationship Id="rId20" Type="http://schemas.openxmlformats.org/officeDocument/2006/relationships/hyperlink" Target="http://im.kommersant.ru/Issues.photo/OGONIOK/2010" TargetMode="External"/><Relationship Id="rId1" Type="http://schemas.openxmlformats.org/officeDocument/2006/relationships/audio" Target="file:///D:\&#1047;&#1072;&#1075;&#1072;&#1076;&#1082;&#1080;%20&#1086;%20&#1050;&#1091;&#1088;&#1089;&#1082;&#1077;\&#1050;&#1091;&#1088;&#1089;&#1082;&#1080;&#1077;%20&#1089;&#1086;&#1083;&#1086;&#1074;&#1091;&#1096;&#1082;&#1080;\&#1063;&#1077;&#1073;&#1072;&#1085;&#1086;&#1074;.%20&#1050;&#1091;&#1088;&#1089;&#1082;.mp3" TargetMode="External"/><Relationship Id="rId6" Type="http://schemas.openxmlformats.org/officeDocument/2006/relationships/image" Target="../media/image2.jpeg"/><Relationship Id="rId11" Type="http://schemas.openxmlformats.org/officeDocument/2006/relationships/hyperlink" Target="http://enc-dic.com/synonym/Metagramma-93953.html" TargetMode="External"/><Relationship Id="rId5" Type="http://schemas.openxmlformats.org/officeDocument/2006/relationships/image" Target="../media/image1.jpeg"/><Relationship Id="rId15" Type="http://schemas.openxmlformats.org/officeDocument/2006/relationships/hyperlink" Target="http://www.srnrem.info/wpcontent/uploads/2010/06/V_M_Klykov.jpg" TargetMode="External"/><Relationship Id="rId10" Type="http://schemas.openxmlformats.org/officeDocument/2006/relationships/hyperlink" Target="http://www.igraza.ru/page-3-2-5.html" TargetMode="External"/><Relationship Id="rId19" Type="http://schemas.openxmlformats.org/officeDocument/2006/relationships/hyperlink" Target="http://yandex.ru/images/search?text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smekalka.pp.ru/word_metagram.html" TargetMode="External"/><Relationship Id="rId14" Type="http://schemas.openxmlformats.org/officeDocument/2006/relationships/hyperlink" Target="http://f-picture.net/lfp/" TargetMode="External"/><Relationship Id="rId22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tolkslovar.ru/k11759.html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sites.google.com/site/uvkno1/student-of-the-month/vnimaniekonkurs/cto-takoe-krossvor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co.az/catalog/11/204/" TargetMode="External"/><Relationship Id="rId5" Type="http://schemas.openxmlformats.org/officeDocument/2006/relationships/hyperlink" Target="https://ru.wikipedia.org/wiki/" TargetMode="External"/><Relationship Id="rId4" Type="http://schemas.openxmlformats.org/officeDocument/2006/relationships/image" Target="../media/image2.jpeg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hyperlink" Target="4" TargetMode="External"/><Relationship Id="rId12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11" Type="http://schemas.openxmlformats.org/officeDocument/2006/relationships/slide" Target="slide16.xml"/><Relationship Id="rId5" Type="http://schemas.openxmlformats.org/officeDocument/2006/relationships/image" Target="../media/image2.jpeg"/><Relationship Id="rId10" Type="http://schemas.openxmlformats.org/officeDocument/2006/relationships/slide" Target="slide13.xml"/><Relationship Id="rId4" Type="http://schemas.openxmlformats.org/officeDocument/2006/relationships/image" Target="../media/image1.jpeg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2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Relationship Id="rId1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27584" y="1997839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>
                <a:latin typeface="Monotype Corsiva" pitchFamily="66" charset="0"/>
              </a:rPr>
              <a:t>Ильяков</a:t>
            </a:r>
            <a:r>
              <a:rPr lang="ru-RU" sz="2400" dirty="0" smtClean="0">
                <a:latin typeface="Monotype Corsiva" pitchFamily="66" charset="0"/>
              </a:rPr>
              <a:t> Александр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>
                <a:latin typeface="Monotype Corsiva" pitchFamily="66" charset="0"/>
              </a:rPr>
              <a:t>Карандакова</a:t>
            </a:r>
            <a:r>
              <a:rPr lang="ru-RU" sz="2400" dirty="0" smtClean="0">
                <a:latin typeface="Monotype Corsiva" pitchFamily="66" charset="0"/>
              </a:rPr>
              <a:t> Алина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>
                <a:latin typeface="Monotype Corsiva" pitchFamily="66" charset="0"/>
              </a:rPr>
              <a:t>Мерзликина</a:t>
            </a:r>
            <a:r>
              <a:rPr lang="ru-RU" sz="2400" dirty="0" smtClean="0">
                <a:latin typeface="Monotype Corsiva" pitchFamily="66" charset="0"/>
              </a:rPr>
              <a:t> Екатерина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Monotype Corsiva" pitchFamily="66" charset="0"/>
              </a:rPr>
              <a:t>Маклаков Егор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Monotype Corsiva" pitchFamily="66" charset="0"/>
              </a:rPr>
              <a:t>Поляков Сергей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Monotype Corsiva" pitchFamily="66" charset="0"/>
              </a:rPr>
              <a:t>Щёкина Анастасия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988840"/>
            <a:ext cx="40324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None/>
            </a:pPr>
            <a:r>
              <a:rPr lang="ru-RU" sz="2400" dirty="0" smtClean="0">
                <a:latin typeface="Monotype Corsiva" pitchFamily="66" charset="0"/>
              </a:rPr>
              <a:t>7. </a:t>
            </a:r>
            <a:r>
              <a:rPr lang="ru-RU" sz="2400" dirty="0" err="1" smtClean="0">
                <a:latin typeface="Monotype Corsiva" pitchFamily="66" charset="0"/>
              </a:rPr>
              <a:t>Корниенкова</a:t>
            </a:r>
            <a:r>
              <a:rPr lang="ru-RU" sz="2400" dirty="0" smtClean="0">
                <a:latin typeface="Monotype Corsiva" pitchFamily="66" charset="0"/>
              </a:rPr>
              <a:t> Юлия</a:t>
            </a:r>
          </a:p>
          <a:p>
            <a:pPr marL="457200" indent="-457200" algn="just">
              <a:buFont typeface="+mj-lt"/>
              <a:buNone/>
            </a:pPr>
            <a:r>
              <a:rPr lang="ru-RU" sz="2400" dirty="0" smtClean="0">
                <a:latin typeface="Monotype Corsiva" pitchFamily="66" charset="0"/>
              </a:rPr>
              <a:t>8. Логинова Анна</a:t>
            </a:r>
          </a:p>
          <a:p>
            <a:pPr marL="457200" indent="-457200" algn="just">
              <a:buFont typeface="+mj-lt"/>
              <a:buNone/>
            </a:pPr>
            <a:r>
              <a:rPr lang="ru-RU" sz="2400" dirty="0" smtClean="0">
                <a:latin typeface="Monotype Corsiva" pitchFamily="66" charset="0"/>
              </a:rPr>
              <a:t>9. Громова Надежда</a:t>
            </a:r>
          </a:p>
          <a:p>
            <a:pPr marL="457200" indent="-457200" algn="just">
              <a:buFont typeface="+mj-lt"/>
              <a:buNone/>
            </a:pPr>
            <a:r>
              <a:rPr lang="ru-RU" sz="2400" dirty="0" smtClean="0">
                <a:latin typeface="Monotype Corsiva" pitchFamily="66" charset="0"/>
              </a:rPr>
              <a:t>10. Мамай Наталья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 smtClean="0">
              <a:latin typeface="Monotype Corsiva" pitchFamily="66" charset="0"/>
            </a:endParaRPr>
          </a:p>
          <a:p>
            <a:pPr marL="457200" indent="-457200" algn="just">
              <a:buFont typeface="+mj-lt"/>
              <a:buNone/>
            </a:pPr>
            <a:r>
              <a:rPr lang="ru-RU" sz="2000" b="1" dirty="0" smtClean="0">
                <a:latin typeface="Monotype Corsiva" pitchFamily="66" charset="0"/>
              </a:rPr>
              <a:t>Руководитель проекта: </a:t>
            </a:r>
          </a:p>
          <a:p>
            <a:pPr marL="457200" indent="-457200" algn="just">
              <a:buFont typeface="+mj-lt"/>
              <a:buNone/>
            </a:pPr>
            <a:r>
              <a:rPr lang="ru-RU" sz="2400" dirty="0" err="1" smtClean="0">
                <a:latin typeface="Monotype Corsiva" pitchFamily="66" charset="0"/>
              </a:rPr>
              <a:t>Скарлыгина</a:t>
            </a:r>
            <a:r>
              <a:rPr lang="ru-RU" sz="2400" dirty="0" smtClean="0">
                <a:latin typeface="Monotype Corsiva" pitchFamily="66" charset="0"/>
              </a:rPr>
              <a:t> Марина Марковна, учитель русского языка и литературы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32656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2B5F2F"/>
                </a:solidFill>
              </a:rPr>
              <a:t>Сетевой проект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i="1" dirty="0" smtClean="0">
                <a:solidFill>
                  <a:srgbClr val="2B5F2F"/>
                </a:solidFill>
              </a:rPr>
              <a:t>«Загадки о родном городе»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/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ОБОШИ «Лицей-интернат №1» г.Курска </a:t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Команда  «Курские соловушки», 6 А класс :</a:t>
            </a:r>
            <a:br>
              <a:rPr lang="ru-RU" b="1" dirty="0" smtClean="0">
                <a:solidFill>
                  <a:srgbClr val="2B5F2F"/>
                </a:solidFill>
              </a:rPr>
            </a:br>
            <a:endParaRPr lang="ru-RU" dirty="0">
              <a:solidFill>
                <a:srgbClr val="2B5F2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5373216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2015 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4104456" cy="720080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latin typeface="Monotype Corsiva" pitchFamily="66" charset="0"/>
              </a:rPr>
              <a:t>Группа №3.</a:t>
            </a:r>
            <a:r>
              <a:rPr lang="ru-RU" sz="3100" dirty="0" smtClean="0"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2B5F2F"/>
                </a:solidFill>
                <a:latin typeface="Monotype Corsiva" pitchFamily="66" charset="0"/>
              </a:rPr>
              <a:t>Акростих</a:t>
            </a:r>
            <a:endParaRPr lang="ru-RU" sz="3600" b="1" dirty="0">
              <a:solidFill>
                <a:srgbClr val="2B5F2F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600" dirty="0" smtClean="0"/>
              <a:t>       </a:t>
            </a:r>
            <a:r>
              <a:rPr lang="ru-RU" sz="2600" i="1" dirty="0" smtClean="0"/>
              <a:t>Вот пример акростиха-ключа. </a:t>
            </a:r>
          </a:p>
          <a:p>
            <a:pPr algn="just">
              <a:buNone/>
            </a:pPr>
            <a:r>
              <a:rPr lang="ru-RU" sz="2600" i="1" dirty="0" smtClean="0"/>
              <a:t>       Он читается  по первым буквам, </a:t>
            </a:r>
          </a:p>
          <a:p>
            <a:pPr algn="just">
              <a:buNone/>
            </a:pPr>
            <a:r>
              <a:rPr lang="ru-RU" sz="2600" i="1" dirty="0" smtClean="0"/>
              <a:t>       которые выражают смысл</a:t>
            </a:r>
            <a:r>
              <a:rPr lang="ru-RU" sz="2600" dirty="0" smtClean="0">
                <a:latin typeface="+mj-lt"/>
              </a:rPr>
              <a:t>:  </a:t>
            </a:r>
          </a:p>
          <a:p>
            <a:r>
              <a:rPr lang="ru-RU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i="1" dirty="0" smtClean="0"/>
              <a:t>овольно именем известна я своим;</a:t>
            </a:r>
          </a:p>
          <a:p>
            <a:r>
              <a:rPr lang="ru-RU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i="1" dirty="0" smtClean="0"/>
              <a:t>авно клянётся плут и непорочный им,</a:t>
            </a:r>
          </a:p>
          <a:p>
            <a:r>
              <a:rPr lang="ru-RU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i="1" dirty="0" smtClean="0"/>
              <a:t>техой в бедствиях всего бываю боле,</a:t>
            </a:r>
          </a:p>
          <a:p>
            <a:r>
              <a:rPr lang="ru-RU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  <a:r>
              <a:rPr lang="ru-RU" i="1" dirty="0" smtClean="0"/>
              <a:t>изнь сладостней при мне и в самой лучшей доле.</a:t>
            </a:r>
          </a:p>
          <a:p>
            <a:r>
              <a:rPr lang="ru-RU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i="1" dirty="0" smtClean="0"/>
              <a:t>лаженству чистых душ могу служить одна,</a:t>
            </a:r>
          </a:p>
          <a:p>
            <a:r>
              <a:rPr lang="ru-RU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i="1" dirty="0" smtClean="0"/>
              <a:t> меж злодеями — не быть я создана.</a:t>
            </a:r>
          </a:p>
          <a:p>
            <a:pPr algn="r">
              <a:buNone/>
            </a:pPr>
            <a:endParaRPr lang="ru-RU" sz="2300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vi-VN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Ю.А.</a:t>
            </a:r>
            <a:r>
              <a:rPr lang="vi-VN" sz="2600" dirty="0" smtClean="0">
                <a:latin typeface="Calibri" pitchFamily="34" charset="0"/>
                <a:cs typeface="Calibri" pitchFamily="34" charset="0"/>
              </a:rPr>
              <a:t> Неле́динский-Меле́цкий</a:t>
            </a:r>
            <a:endParaRPr lang="ru-RU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412776"/>
            <a:ext cx="4038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defRPr/>
            </a:pPr>
            <a:endParaRPr lang="ru-RU" sz="20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/>
              <a:t>Мы нашли несколько толкований слова: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b="1" dirty="0" err="1" smtClean="0"/>
              <a:t>Акрости́х</a:t>
            </a:r>
            <a:r>
              <a:rPr lang="ru-RU" sz="2000" dirty="0" smtClean="0"/>
              <a:t> (</a:t>
            </a:r>
            <a:r>
              <a:rPr lang="ru-RU" sz="2000" dirty="0" err="1" smtClean="0">
                <a:hlinkClick r:id="rId4" tooltip="Древнегреческий язык"/>
              </a:rPr>
              <a:t>др.-греч</a:t>
            </a:r>
            <a:r>
              <a:rPr lang="ru-RU" sz="2000" dirty="0" smtClean="0">
                <a:hlinkClick r:id="rId4" tooltip="Древнегреческий язык"/>
              </a:rPr>
              <a:t>.</a:t>
            </a:r>
            <a:r>
              <a:rPr lang="ru-RU" sz="2000" dirty="0" smtClean="0"/>
              <a:t> </a:t>
            </a:r>
            <a:r>
              <a:rPr lang="ru-RU" sz="2000" dirty="0" err="1" smtClean="0"/>
              <a:t>ἀκρο-στῐχίς, ἀκρο-στῐχίδος, ἀκρο-στιχίδα </a:t>
            </a:r>
            <a:r>
              <a:rPr lang="ru-RU" sz="2000" dirty="0" smtClean="0"/>
              <a:t>от </a:t>
            </a:r>
            <a:r>
              <a:rPr lang="ru-RU" sz="2000" dirty="0" err="1" smtClean="0">
                <a:hlinkClick r:id="rId4" tooltip="Древнегреческий язык"/>
              </a:rPr>
              <a:t>др.-греч</a:t>
            </a:r>
            <a:r>
              <a:rPr lang="ru-RU" sz="2000" dirty="0" smtClean="0">
                <a:hlinkClick r:id="rId4" tooltip="Древнегреческий язык"/>
              </a:rPr>
              <a:t>.</a:t>
            </a:r>
            <a:r>
              <a:rPr lang="ru-RU" sz="2000" dirty="0" smtClean="0"/>
              <a:t> </a:t>
            </a:r>
            <a:r>
              <a:rPr lang="ru-RU" sz="2000" dirty="0" err="1" smtClean="0"/>
              <a:t>ἄκρος </a:t>
            </a:r>
            <a:r>
              <a:rPr lang="ru-RU" sz="2000" dirty="0" smtClean="0"/>
              <a:t>— край + </a:t>
            </a:r>
            <a:r>
              <a:rPr lang="ru-RU" sz="2000" dirty="0" err="1" smtClean="0">
                <a:hlinkClick r:id="rId4" tooltip="Древнегреческий язык"/>
              </a:rPr>
              <a:t>др.-греч</a:t>
            </a:r>
            <a:r>
              <a:rPr lang="ru-RU" sz="2000" dirty="0" smtClean="0">
                <a:hlinkClick r:id="rId4" tooltip="Древнегреческий язык"/>
              </a:rPr>
              <a:t>.</a:t>
            </a:r>
            <a:r>
              <a:rPr lang="ru-RU" sz="2000" dirty="0" smtClean="0"/>
              <a:t> </a:t>
            </a:r>
            <a:r>
              <a:rPr lang="ru-RU" sz="2000" dirty="0" err="1" smtClean="0"/>
              <a:t>στίχος </a:t>
            </a:r>
            <a:r>
              <a:rPr lang="ru-RU" sz="2000" dirty="0" smtClean="0"/>
              <a:t>— ряд, линия, стихотворная строка; славянское: </a:t>
            </a:r>
            <a:r>
              <a:rPr lang="ru-RU" sz="2000" b="1" dirty="0" err="1" smtClean="0"/>
              <a:t>краегране́ние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краестро́чие</a:t>
            </a:r>
            <a:r>
              <a:rPr lang="ru-RU" sz="2000" dirty="0" smtClean="0"/>
              <a:t>) 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/>
              <a:t>1)осмысленный </a:t>
            </a:r>
            <a:r>
              <a:rPr lang="ru-RU" sz="2000" dirty="0" smtClean="0">
                <a:hlinkClick r:id="rId5" tooltip="Текст"/>
              </a:rPr>
              <a:t>текст</a:t>
            </a:r>
            <a:r>
              <a:rPr lang="ru-RU" sz="2000" dirty="0" smtClean="0"/>
              <a:t> (</a:t>
            </a:r>
            <a:r>
              <a:rPr lang="ru-RU" sz="2000" dirty="0" smtClean="0">
                <a:hlinkClick r:id="rId6" tooltip="Слово"/>
              </a:rPr>
              <a:t>слово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7" tooltip="Словосочетание"/>
              </a:rPr>
              <a:t>словосоче-тание</a:t>
            </a:r>
            <a:r>
              <a:rPr lang="ru-RU" sz="2000" dirty="0" smtClean="0"/>
              <a:t> или </a:t>
            </a:r>
            <a:r>
              <a:rPr lang="ru-RU" sz="2000" dirty="0" smtClean="0">
                <a:hlinkClick r:id="rId8" tooltip="Предложение (лингвистика)"/>
              </a:rPr>
              <a:t>предложение</a:t>
            </a:r>
            <a:r>
              <a:rPr lang="ru-RU" sz="2000" dirty="0" smtClean="0"/>
              <a:t>), сложенный из начальных букв каждой строки стихотворения;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dirty="0" smtClean="0"/>
              <a:t>2). </a:t>
            </a:r>
            <a:r>
              <a:rPr lang="ru-RU" sz="2000" u="sng" dirty="0" smtClean="0">
                <a:hlinkClick r:id="rId9" tooltip="Литературные формы"/>
              </a:rPr>
              <a:t>литературная форма</a:t>
            </a:r>
            <a:r>
              <a:rPr lang="ru-RU" sz="2000" dirty="0" smtClean="0"/>
              <a:t>: стихотворение, в котором некоторые (как правило, первые) буквы каждой строки составляют осмысленный </a:t>
            </a:r>
            <a:r>
              <a:rPr lang="ru-RU" sz="2000" dirty="0" smtClean="0">
                <a:hlinkClick r:id="rId5" tooltip="Текст"/>
              </a:rPr>
              <a:t>текст</a:t>
            </a:r>
            <a:r>
              <a:rPr lang="ru-RU" sz="2000" dirty="0" smtClean="0"/>
              <a:t> (</a:t>
            </a:r>
            <a:r>
              <a:rPr lang="ru-RU" sz="2000" dirty="0" smtClean="0">
                <a:hlinkClick r:id="rId6" tooltip="Слово"/>
              </a:rPr>
              <a:t>слово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7" tooltip="Словосочетание"/>
              </a:rPr>
              <a:t>словосочетание</a:t>
            </a:r>
            <a:r>
              <a:rPr lang="ru-RU" sz="2000" dirty="0" smtClean="0"/>
              <a:t> или </a:t>
            </a:r>
            <a:r>
              <a:rPr lang="ru-RU" sz="2000" dirty="0" err="1" smtClean="0">
                <a:hlinkClick r:id="rId8" tooltip="Предложение (лингвистика)"/>
              </a:rPr>
              <a:t>предло-жение</a:t>
            </a:r>
            <a:r>
              <a:rPr lang="ru-RU" sz="2000" dirty="0" smtClean="0"/>
              <a:t>).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000" dirty="0" smtClean="0"/>
          </a:p>
        </p:txBody>
      </p:sp>
      <p:pic>
        <p:nvPicPr>
          <p:cNvPr id="8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7" y="332656"/>
            <a:ext cx="1368152" cy="138715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одержимое 3"/>
          <p:cNvSpPr txBox="1">
            <a:spLocks/>
          </p:cNvSpPr>
          <p:nvPr/>
        </p:nvSpPr>
        <p:spPr>
          <a:xfrm>
            <a:off x="4644008" y="1628800"/>
            <a:ext cx="4038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Вот пример акростиха-ключа.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Он читается  по первым буквам,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которые выражают смысл</a:t>
            </a: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овольно именем известна я своим;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авно клянётся плут и непорочный им,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техой в бедствиях всего бываю боле,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изнь сладостней при мне и в самой лучшей доле.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лаженству чистых душ могу служить одна,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меж злодеями — не быть я создана.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3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Ю.А.</a:t>
            </a:r>
            <a:r>
              <a:rPr kumimoji="0" lang="vi-VN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Неле́динский-Меле́цкий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1" name="Стрелка влево 10">
            <a:hlinkClick r:id="rId11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28575">
            <a:solidFill>
              <a:srgbClr val="2B5F2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768752" cy="18002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Универсальное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определение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.  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Акростих </a:t>
            </a:r>
            <a:r>
              <a:rPr lang="ru-RU" sz="2000" b="1" i="1" dirty="0" smtClean="0"/>
              <a:t>- это литературная форма, имеющая особое построение и содержащая двойной (зашифрованный) смысл. Часто это </a:t>
            </a:r>
            <a:r>
              <a:rPr lang="ru-RU" sz="2000" b="1" i="1" dirty="0" smtClean="0"/>
              <a:t>зашифрованное стихотворение.                                                 </a:t>
            </a:r>
            <a:r>
              <a:rPr lang="ru-RU" sz="2000" dirty="0" smtClean="0"/>
              <a:t>Загадки </a:t>
            </a:r>
            <a:r>
              <a:rPr lang="ru-RU" sz="2000" dirty="0" smtClean="0"/>
              <a:t>от группы №3  Авторы : Щёкина Настя и </a:t>
            </a:r>
            <a:r>
              <a:rPr lang="ru-RU" sz="2000" dirty="0" err="1" smtClean="0"/>
              <a:t>Корниенкова</a:t>
            </a:r>
            <a:r>
              <a:rPr lang="ru-RU" sz="2000" dirty="0" smtClean="0"/>
              <a:t> Юля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2420888"/>
            <a:ext cx="3744416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i="1" dirty="0" smtClean="0">
                <a:solidFill>
                  <a:srgbClr val="2B5F2F"/>
                </a:solidFill>
              </a:rPr>
              <a:t>Загадка-акростих №1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 smtClean="0"/>
              <a:t>рай любимый и родной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/>
              <a:t>далой и озорной!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dirty="0" smtClean="0"/>
              <a:t>еки чистые у нас,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/>
              <a:t>вежий воздух – просто класс!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 smtClean="0"/>
              <a:t>расота везде у нас!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580112" y="2852936"/>
            <a:ext cx="2310408" cy="322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000" dirty="0" smtClean="0"/>
          </a:p>
        </p:txBody>
      </p:sp>
      <p:pic>
        <p:nvPicPr>
          <p:cNvPr id="8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332656"/>
            <a:ext cx="1368152" cy="138715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581128"/>
            <a:ext cx="1866507" cy="1973400"/>
          </a:xfrm>
          <a:prstGeom prst="flowChartAlternateProcess">
            <a:avLst/>
          </a:prstGeom>
          <a:noFill/>
          <a:ln w="28575">
            <a:solidFill>
              <a:srgbClr val="2B5F2F"/>
            </a:solidFill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283968" y="2348880"/>
            <a:ext cx="446449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2B5F2F"/>
                </a:solidFill>
              </a:rPr>
              <a:t>Загадка-акростих №2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 smtClean="0"/>
              <a:t>рай любимый. Вдаль по косогору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/>
              <a:t>бегают липы, тополя.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dirty="0" smtClean="0"/>
              <a:t>ощи, пашни, реки и озёра,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/>
              <a:t>оловьиных трелей переборы –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 smtClean="0"/>
              <a:t>урская священная земля.</a:t>
            </a:r>
          </a:p>
          <a:p>
            <a:endParaRPr lang="ru-RU" b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5157192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Вопрос:</a:t>
            </a:r>
            <a:r>
              <a:rPr lang="ru-RU" sz="2400" b="1" i="1" dirty="0" smtClean="0">
                <a:solidFill>
                  <a:srgbClr val="2B5F2F"/>
                </a:solidFill>
              </a:rPr>
              <a:t> </a:t>
            </a:r>
            <a:r>
              <a:rPr lang="ru-RU" sz="2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областной центр</a:t>
            </a:r>
            <a:endParaRPr lang="ru-RU" sz="2400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4" name="Стрелка влево 13">
            <a:hlinkClick r:id="rId6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984776" cy="5760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Акростих.  </a:t>
            </a:r>
            <a:r>
              <a:rPr lang="ru-RU" sz="2000" b="1" dirty="0" smtClean="0"/>
              <a:t>Загадка от группы №3 команды «Курские соловушки»:  угадайте  сорт  знаменитых курских  яблок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7584" y="1124744"/>
            <a:ext cx="7848872" cy="5472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                      </a:t>
            </a:r>
            <a:r>
              <a:rPr lang="ru-RU" sz="1700" dirty="0" smtClean="0">
                <a:latin typeface="Calibri" pitchFamily="34" charset="0"/>
                <a:cs typeface="Calibri" pitchFamily="34" charset="0"/>
              </a:rPr>
              <a:t>Мы признаемся честно, что сочиняли акростих от всей группы            </a:t>
            </a:r>
            <a:r>
              <a:rPr lang="ru-RU" sz="1700" dirty="0" err="1" smtClean="0">
                <a:latin typeface="Calibri" pitchFamily="34" charset="0"/>
                <a:cs typeface="Calibri" pitchFamily="34" charset="0"/>
              </a:rPr>
              <a:t>о-о-очень</a:t>
            </a:r>
            <a:r>
              <a:rPr lang="ru-RU" sz="1700" dirty="0" smtClean="0">
                <a:latin typeface="Calibri" pitchFamily="34" charset="0"/>
                <a:cs typeface="Calibri" pitchFamily="34" charset="0"/>
              </a:rPr>
              <a:t>  долго, но ничего не получалось… Придумали слово, которое нужно зашифровать, а вот самостоятельно сочинить  загадку-акростих  с  «шифром»  не смогли.  Пришлось привлечь нашу Марину Марковну – и всё сразу получилось!</a:t>
            </a:r>
          </a:p>
          <a:p>
            <a:pPr algn="just">
              <a:buNone/>
            </a:pPr>
            <a:endParaRPr lang="ru-RU" sz="1700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х, какой наш Курский край чудесный,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ет его красивей на земле!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ы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к нам приезжай, здесь интересно,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бо всём расскажем мы тебе.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е случайно мы зовёмся Черноземьем,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 курянах в «Слове…» говорят,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сюду трели соловьиные  звенят.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рай наш славен промыслов уменьем</a:t>
            </a:r>
          </a:p>
          <a:p>
            <a:pPr lvl="1">
              <a:buNone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</a:t>
            </a:r>
            <a:r>
              <a:rPr lang="ru-RU" sz="1800" i="1" dirty="0" smtClean="0">
                <a:latin typeface="Calibri" pitchFamily="34" charset="0"/>
                <a:cs typeface="Calibri" pitchFamily="34" charset="0"/>
              </a:rPr>
              <a:t> чтобы яблок лучший сорт узнать,</a:t>
            </a:r>
            <a:endParaRPr lang="en-US" sz="18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P.S.</a:t>
            </a:r>
            <a:r>
              <a:rPr lang="ru-RU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Надо акростих уметь читать.  </a:t>
            </a:r>
          </a:p>
          <a:p>
            <a:pPr>
              <a:buNone/>
            </a:pPr>
            <a:endParaRPr lang="ru-RU" sz="18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18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580112" y="2852936"/>
            <a:ext cx="2310408" cy="322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dirty="0" smtClean="0"/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2000" dirty="0" smtClean="0"/>
          </a:p>
        </p:txBody>
      </p:sp>
      <p:pic>
        <p:nvPicPr>
          <p:cNvPr id="8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332656"/>
            <a:ext cx="1368152" cy="138715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Яблоки &quot;Антоновка&quot; 1кг"/>
          <p:cNvPicPr>
            <a:picLocks noChangeAspect="1" noChangeArrowheads="1"/>
          </p:cNvPicPr>
          <p:nvPr/>
        </p:nvPicPr>
        <p:blipFill>
          <a:blip r:embed="rId5" cstate="print"/>
          <a:srcRect l="11614" r="11734"/>
          <a:stretch>
            <a:fillRect/>
          </a:stretch>
        </p:blipFill>
        <p:spPr bwMode="auto">
          <a:xfrm>
            <a:off x="6084168" y="3068960"/>
            <a:ext cx="2376264" cy="2090754"/>
          </a:xfrm>
          <a:prstGeom prst="ellipse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0" name="Стрелка влево 9">
            <a:hlinkClick r:id="rId6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2195736" y="40466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2B5F2F"/>
                </a:solidFill>
                <a:latin typeface="Monotype Corsiva" pitchFamily="66" charset="0"/>
              </a:rPr>
              <a:t>Кроссворд</a:t>
            </a:r>
            <a:r>
              <a:rPr lang="ru-RU" sz="2000" b="1" dirty="0" smtClean="0">
                <a:solidFill>
                  <a:srgbClr val="2B5F2F"/>
                </a:solidFill>
                <a:latin typeface="Monotype Corsiva" pitchFamily="66" charset="0"/>
              </a:rPr>
              <a:t>.</a:t>
            </a:r>
            <a:r>
              <a:rPr lang="ru-RU" sz="2000" dirty="0" smtClean="0">
                <a:latin typeface="Monotype Corsiva" pitchFamily="66" charset="0"/>
              </a:rPr>
              <a:t>  </a:t>
            </a:r>
            <a:r>
              <a:rPr lang="ru-RU" sz="2000" dirty="0" smtClean="0"/>
              <a:t>Задание группы №4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052736"/>
            <a:ext cx="777686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Игра со словами называется </a:t>
            </a:r>
            <a:r>
              <a:rPr lang="ru-RU" i="1" u="sng" dirty="0" smtClean="0"/>
              <a:t>кроссвордом. </a:t>
            </a:r>
          </a:p>
          <a:p>
            <a:pPr algn="just"/>
            <a:r>
              <a:rPr lang="ru-RU" dirty="0" smtClean="0"/>
              <a:t>                Слово </a:t>
            </a:r>
            <a:r>
              <a:rPr lang="ru-RU" u="sng" dirty="0" smtClean="0">
                <a:hlinkClick r:id="rId4"/>
              </a:rPr>
              <a:t>кроссворд</a:t>
            </a:r>
            <a:r>
              <a:rPr lang="ru-RU" dirty="0" smtClean="0"/>
              <a:t> – это транскрипция английского слова «</a:t>
            </a:r>
            <a:r>
              <a:rPr lang="ru-RU" dirty="0" err="1" smtClean="0"/>
              <a:t>crossword</a:t>
            </a:r>
            <a:r>
              <a:rPr lang="ru-RU" dirty="0" smtClean="0"/>
              <a:t>», состоящего из двух слов: «</a:t>
            </a:r>
            <a:r>
              <a:rPr lang="ru-RU" dirty="0" err="1" smtClean="0"/>
              <a:t>cross</a:t>
            </a:r>
            <a:r>
              <a:rPr lang="ru-RU" dirty="0" smtClean="0"/>
              <a:t>» –  означает крест, и «</a:t>
            </a:r>
            <a:r>
              <a:rPr lang="ru-RU" dirty="0" err="1" smtClean="0"/>
              <a:t>word</a:t>
            </a:r>
            <a:r>
              <a:rPr lang="ru-RU" dirty="0" smtClean="0"/>
              <a:t>» – означает слово. Получается: «крест слов» или «</a:t>
            </a:r>
            <a:r>
              <a:rPr lang="ru-RU" dirty="0" err="1" smtClean="0"/>
              <a:t>крестословица</a:t>
            </a:r>
            <a:r>
              <a:rPr lang="ru-RU" dirty="0" smtClean="0"/>
              <a:t>». Поэтому еще одним основным отличительным свойством кроссворда является пересечение слов. </a:t>
            </a:r>
          </a:p>
          <a:p>
            <a:pPr algn="just"/>
            <a:r>
              <a:rPr lang="ru-RU" dirty="0" smtClean="0"/>
              <a:t>	Точных данных, в какой стране впервые появилась эта игра, нет. Впервые начали составлять кроссворды  еще в 19 веке, а опубликовали в 1921 г. На русском языке первый кроссворд составил в 1925 г.  писатель, находящийся тогда в эмиграции, в Германии, В. В. Набоков. В СССР первый кроссворд был напечатан в 1929 г. известным  журналом «Огонек». Сейчас множество различных изданий считают своим долгом печатать кроссворды: ведь они так популярны! </a:t>
            </a:r>
          </a:p>
          <a:p>
            <a:pPr lvl="0"/>
            <a:r>
              <a:rPr lang="ru-RU" dirty="0" smtClean="0"/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Универсальное определение:</a:t>
            </a:r>
            <a:r>
              <a:rPr lang="ru-RU" sz="2000" dirty="0" smtClean="0"/>
              <a:t> </a:t>
            </a:r>
            <a:r>
              <a:rPr lang="ru-RU" dirty="0" smtClean="0"/>
              <a:t>кроссворд – это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Игра в слова, значит, слова должны быть обязательно.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Слова должны пересекаться.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Буквы слов записываются  в отдельную клеточку.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7" y="332656"/>
            <a:ext cx="1368152" cy="138715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2" name="Стрелка влево 11">
            <a:hlinkClick r:id="rId6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260350"/>
            <a:ext cx="7200800" cy="360363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2B5F2F"/>
                </a:solidFill>
                <a:latin typeface="Monotype Corsiva" pitchFamily="66" charset="0"/>
              </a:rPr>
              <a:t>КРОССВОРД </a:t>
            </a:r>
            <a:r>
              <a:rPr lang="ru-RU" sz="2400" b="1" dirty="0" smtClean="0">
                <a:solidFill>
                  <a:srgbClr val="2B5F2F"/>
                </a:solidFill>
              </a:rPr>
              <a:t> </a:t>
            </a:r>
            <a:r>
              <a:rPr lang="ru-RU" sz="1800" b="1" i="1" dirty="0" smtClean="0"/>
              <a:t>(ответственный – Маклаков Егор)</a:t>
            </a:r>
            <a:endParaRPr lang="ru-RU" sz="1800" b="1" i="1" dirty="0" smtClean="0"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5373217"/>
            <a:ext cx="7848872" cy="1224434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00"/>
                </a:solidFill>
              </a:rPr>
              <a:t>По горизонтали: </a:t>
            </a:r>
            <a:r>
              <a:rPr lang="ru-RU" sz="1600" b="1" dirty="0" smtClean="0">
                <a:solidFill>
                  <a:schemeClr val="tx1"/>
                </a:solidFill>
              </a:rPr>
              <a:t>1. Река, протекающая в центре Курска. 2. Известный Курский композитор. 3. Как зовут жителя Курска? 4.Ещё  одна река в Курске.            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tx1"/>
                </a:solidFill>
              </a:rPr>
              <a:t> 5. Символ города Курска.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FFFF00"/>
                </a:solidFill>
              </a:rPr>
              <a:t>По вертикали: </a:t>
            </a:r>
            <a:r>
              <a:rPr lang="ru-RU" sz="1600" b="1" dirty="0" smtClean="0">
                <a:solidFill>
                  <a:schemeClr val="tx1"/>
                </a:solidFill>
              </a:rPr>
              <a:t>1. Куполообразное здание в Курске. 2. Фамилия маршала, в честь которого воздвигнут памятник  в Курске  3.Известный курский писатель.</a:t>
            </a:r>
          </a:p>
        </p:txBody>
      </p:sp>
      <p:graphicFrame>
        <p:nvGraphicFramePr>
          <p:cNvPr id="12130" name="Group 1890"/>
          <p:cNvGraphicFramePr>
            <a:graphicFrameLocks noGrp="1"/>
          </p:cNvGraphicFramePr>
          <p:nvPr/>
        </p:nvGraphicFramePr>
        <p:xfrm>
          <a:off x="1907704" y="908720"/>
          <a:ext cx="5570538" cy="4138615"/>
        </p:xfrm>
        <a:graphic>
          <a:graphicData uri="http://schemas.openxmlformats.org/drawingml/2006/table">
            <a:tbl>
              <a:tblPr/>
              <a:tblGrid>
                <a:gridCol w="506413"/>
                <a:gridCol w="506412"/>
                <a:gridCol w="506413"/>
                <a:gridCol w="506412"/>
                <a:gridCol w="506413"/>
                <a:gridCol w="506412"/>
                <a:gridCol w="506413"/>
                <a:gridCol w="506412"/>
                <a:gridCol w="557213"/>
                <a:gridCol w="455612"/>
                <a:gridCol w="506413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4150" algn="ctr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   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4150" algn="ctr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   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112" name="Group 1872"/>
          <p:cNvGraphicFramePr>
            <a:graphicFrameLocks noGrp="1"/>
          </p:cNvGraphicFramePr>
          <p:nvPr/>
        </p:nvGraphicFramePr>
        <p:xfrm>
          <a:off x="2401888" y="5013325"/>
          <a:ext cx="4341812" cy="304800"/>
        </p:xfrm>
        <a:graphic>
          <a:graphicData uri="http://schemas.openxmlformats.org/drawingml/2006/table">
            <a:tbl>
              <a:tblPr/>
              <a:tblGrid>
                <a:gridCol w="868362"/>
                <a:gridCol w="868363"/>
                <a:gridCol w="868362"/>
                <a:gridCol w="868363"/>
                <a:gridCol w="868362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975" algn="ctr"/>
                          <a:tab pos="676275" algn="l"/>
                          <a:tab pos="7810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	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332656"/>
            <a:ext cx="1368152" cy="138715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9" name="Стрелка влево 8">
            <a:hlinkClick r:id="rId5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ловьиная тр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331640" y="1340768"/>
            <a:ext cx="244475" cy="244475"/>
          </a:xfrm>
          <a:prstGeom prst="rect">
            <a:avLst/>
          </a:prstGeom>
        </p:spPr>
      </p:pic>
      <p:pic>
        <p:nvPicPr>
          <p:cNvPr id="7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5373216"/>
            <a:ext cx="7776864" cy="115140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горизонтали: </a:t>
            </a:r>
            <a:r>
              <a:rPr lang="ru-RU" sz="1800" b="1" dirty="0" smtClean="0"/>
              <a:t>1. Кур.  2. Свиридов. 3. Курянин. 4. Сейм.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1800" b="1" dirty="0" smtClean="0"/>
              <a:t> 5.  Соловей.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вертикали: </a:t>
            </a:r>
            <a:r>
              <a:rPr lang="ru-RU" sz="1800" b="1" dirty="0" smtClean="0"/>
              <a:t>1. Цирк. 2. Жуков 3. Носов.</a:t>
            </a:r>
          </a:p>
        </p:txBody>
      </p:sp>
      <p:graphicFrame>
        <p:nvGraphicFramePr>
          <p:cNvPr id="18157" name="Group 1773"/>
          <p:cNvGraphicFramePr>
            <a:graphicFrameLocks noGrp="1"/>
          </p:cNvGraphicFramePr>
          <p:nvPr/>
        </p:nvGraphicFramePr>
        <p:xfrm>
          <a:off x="2051720" y="1052736"/>
          <a:ext cx="5266055" cy="3692525"/>
        </p:xfrm>
        <a:graphic>
          <a:graphicData uri="http://schemas.openxmlformats.org/drawingml/2006/table">
            <a:tbl>
              <a:tblPr/>
              <a:tblGrid>
                <a:gridCol w="473075"/>
                <a:gridCol w="533400"/>
                <a:gridCol w="265113"/>
                <a:gridCol w="208280"/>
                <a:gridCol w="473075"/>
                <a:gridCol w="473075"/>
                <a:gridCol w="473075"/>
                <a:gridCol w="473075"/>
                <a:gridCol w="474662"/>
                <a:gridCol w="473075"/>
                <a:gridCol w="473075"/>
                <a:gridCol w="473075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kumimoji="0" lang="ru-RU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10" name="Rectangle 1706"/>
          <p:cNvSpPr>
            <a:spLocks noChangeArrowheads="1"/>
          </p:cNvSpPr>
          <p:nvPr/>
        </p:nvSpPr>
        <p:spPr bwMode="auto">
          <a:xfrm>
            <a:off x="1755775" y="6273800"/>
            <a:ext cx="54514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267325" algn="l"/>
              </a:tabLst>
            </a:pPr>
            <a:r>
              <a:rPr lang="ru-RU" sz="2000">
                <a:latin typeface="Arial" charset="0"/>
                <a:cs typeface="Times New Roman" pitchFamily="18" charset="0"/>
              </a:rPr>
              <a:t>	</a:t>
            </a:r>
            <a:endParaRPr lang="ru-RU" sz="800">
              <a:latin typeface="Arial" charset="0"/>
            </a:endParaRPr>
          </a:p>
          <a:p>
            <a:pPr eaLnBrk="0" hangingPunct="0">
              <a:tabLst>
                <a:tab pos="5267325" algn="l"/>
              </a:tabLst>
            </a:pPr>
            <a:endParaRPr lang="ru-RU">
              <a:latin typeface="Arial" charset="0"/>
            </a:endParaRPr>
          </a:p>
        </p:txBody>
      </p:sp>
      <p:graphicFrame>
        <p:nvGraphicFramePr>
          <p:cNvPr id="18140" name="Group 1756"/>
          <p:cNvGraphicFramePr>
            <a:graphicFrameLocks noGrp="1"/>
          </p:cNvGraphicFramePr>
          <p:nvPr/>
        </p:nvGraphicFramePr>
        <p:xfrm>
          <a:off x="2771800" y="4797152"/>
          <a:ext cx="3240358" cy="396240"/>
        </p:xfrm>
        <a:graphic>
          <a:graphicData uri="http://schemas.openxmlformats.org/drawingml/2006/table">
            <a:tbl>
              <a:tblPr/>
              <a:tblGrid>
                <a:gridCol w="647754"/>
                <a:gridCol w="647754"/>
                <a:gridCol w="649342"/>
                <a:gridCol w="647754"/>
                <a:gridCol w="647754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34975" algn="ctr"/>
                          <a:tab pos="78105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У	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7" y="332656"/>
            <a:ext cx="1368152" cy="138715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987824" y="404664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B5F2F"/>
                </a:solidFill>
                <a:latin typeface="Monotype Corsiva" pitchFamily="66" charset="0"/>
              </a:rPr>
              <a:t>Кроссворд</a:t>
            </a:r>
            <a:r>
              <a:rPr lang="ru-RU" sz="2000" b="1" dirty="0" smtClean="0">
                <a:solidFill>
                  <a:srgbClr val="2B5F2F"/>
                </a:solidFill>
                <a:latin typeface="Monotype Corsiva" pitchFamily="66" charset="0"/>
              </a:rPr>
              <a:t>.</a:t>
            </a:r>
            <a:r>
              <a:rPr lang="ru-RU" sz="2000" dirty="0" smtClean="0">
                <a:latin typeface="Monotype Corsiva" pitchFamily="66" charset="0"/>
              </a:rPr>
              <a:t>  </a:t>
            </a:r>
            <a:r>
              <a:rPr lang="ru-RU" sz="2000" b="1" dirty="0" smtClean="0"/>
              <a:t>Ответы</a:t>
            </a:r>
            <a:endParaRPr lang="ru-RU" sz="20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1" name="Стрелка влево 10">
            <a:hlinkClick r:id="rId7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3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Чебанов. Курск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43608" y="836712"/>
            <a:ext cx="244475" cy="244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7" y="332657"/>
            <a:ext cx="936104" cy="949106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548680"/>
            <a:ext cx="8208912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Библиография. </a:t>
            </a:r>
            <a:r>
              <a:rPr lang="ru-RU" b="1" dirty="0" err="1" smtClean="0"/>
              <a:t>Интернет-источники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Ссылка: </a:t>
            </a:r>
            <a:r>
              <a:rPr lang="ru-RU" u="sng" dirty="0" smtClean="0">
                <a:hlinkClick r:id="rId7"/>
              </a:rPr>
              <a:t>http://www.razumniki.ru/matagrammy.html</a:t>
            </a:r>
            <a:r>
              <a:rPr lang="ru-RU" dirty="0" smtClean="0"/>
              <a:t>  </a:t>
            </a:r>
            <a:r>
              <a:rPr lang="ru-RU" dirty="0" err="1" smtClean="0"/>
              <a:t>Метаграмма</a:t>
            </a:r>
            <a:endParaRPr lang="ru-RU" dirty="0" smtClean="0"/>
          </a:p>
          <a:p>
            <a:r>
              <a:rPr lang="ru-RU" dirty="0" smtClean="0"/>
              <a:t>Ссылка: </a:t>
            </a:r>
            <a:r>
              <a:rPr lang="ru-RU" u="sng" dirty="0" smtClean="0">
                <a:hlinkClick r:id="rId8"/>
              </a:rPr>
              <a:t>https://ru.wikipedia.org/wiki</a:t>
            </a:r>
            <a:r>
              <a:rPr lang="ru-RU" dirty="0" smtClean="0"/>
              <a:t>  </a:t>
            </a:r>
            <a:r>
              <a:rPr lang="ru-RU" dirty="0" err="1" smtClean="0"/>
              <a:t>ВикипедиЯ</a:t>
            </a:r>
            <a:r>
              <a:rPr lang="ru-RU" dirty="0" smtClean="0"/>
              <a:t>.  </a:t>
            </a:r>
            <a:r>
              <a:rPr lang="ru-RU" dirty="0" err="1" smtClean="0"/>
              <a:t>Метагра́ммы</a:t>
            </a:r>
            <a:endParaRPr lang="ru-RU" dirty="0" smtClean="0"/>
          </a:p>
          <a:p>
            <a:r>
              <a:rPr lang="ru-RU" dirty="0" smtClean="0"/>
              <a:t>Ссылка: </a:t>
            </a:r>
            <a:r>
              <a:rPr lang="ru-RU" u="sng" dirty="0" smtClean="0">
                <a:hlinkClick r:id="rId9"/>
              </a:rPr>
              <a:t>http://www.smekalka.pp.ru/word_metagram.html</a:t>
            </a:r>
            <a:r>
              <a:rPr lang="ru-RU" dirty="0" smtClean="0"/>
              <a:t>   Сайт «Логические задачи и головоломки»</a:t>
            </a:r>
          </a:p>
          <a:p>
            <a:r>
              <a:rPr lang="ru-RU" dirty="0" smtClean="0"/>
              <a:t>Ссылка: </a:t>
            </a:r>
            <a:r>
              <a:rPr lang="ru-RU" u="sng" dirty="0" smtClean="0">
                <a:hlinkClick r:id="rId10"/>
              </a:rPr>
              <a:t>http://www.igraza.ru/page-3-2-5.html</a:t>
            </a:r>
            <a:r>
              <a:rPr lang="ru-RU" dirty="0" smtClean="0"/>
              <a:t>   "Словарь иностранных слов, вошедших в состав русского языка". </a:t>
            </a:r>
            <a:r>
              <a:rPr lang="ru-RU" dirty="0" err="1" smtClean="0"/>
              <a:t>Чудинов</a:t>
            </a:r>
            <a:r>
              <a:rPr lang="ru-RU" dirty="0" smtClean="0"/>
              <a:t> А.Н., 1910 </a:t>
            </a:r>
          </a:p>
          <a:p>
            <a:r>
              <a:rPr lang="ru-RU" dirty="0" smtClean="0"/>
              <a:t>Ссылка: </a:t>
            </a:r>
            <a:r>
              <a:rPr lang="ru-RU" u="sng" dirty="0" smtClean="0">
                <a:hlinkClick r:id="rId11"/>
              </a:rPr>
              <a:t>http://enc-dic.com/synonym/Metagramma-93953.html</a:t>
            </a:r>
            <a:endParaRPr lang="ru-RU" dirty="0" smtClean="0"/>
          </a:p>
          <a:p>
            <a:r>
              <a:rPr lang="ru-RU" dirty="0" smtClean="0"/>
              <a:t>Словарь синонимов ASIS, Тришин В.Н., 2010. Виды загадок</a:t>
            </a:r>
          </a:p>
          <a:p>
            <a:r>
              <a:rPr lang="ru-RU" dirty="0" smtClean="0"/>
              <a:t>Ссылки: </a:t>
            </a:r>
            <a:r>
              <a:rPr lang="ru-RU" u="sng" dirty="0" smtClean="0">
                <a:hlinkClick r:id="rId12"/>
              </a:rPr>
              <a:t>http://redys.na.by/fauvord.html</a:t>
            </a:r>
            <a:r>
              <a:rPr lang="ru-RU" dirty="0" smtClean="0"/>
              <a:t>  и  </a:t>
            </a:r>
            <a:r>
              <a:rPr lang="ru-RU" u="sng" dirty="0" smtClean="0">
                <a:hlinkClick r:id="rId13"/>
              </a:rPr>
              <a:t>http://didaktor.ru/animirovannyj-fajnvord/</a:t>
            </a:r>
            <a:r>
              <a:rPr lang="ru-RU" dirty="0" smtClean="0"/>
              <a:t>    </a:t>
            </a:r>
            <a:r>
              <a:rPr lang="ru-RU" dirty="0" err="1" smtClean="0"/>
              <a:t>Файнворд</a:t>
            </a:r>
            <a:r>
              <a:rPr lang="ru-RU" u="sng" dirty="0" smtClean="0"/>
              <a:t> </a:t>
            </a:r>
          </a:p>
          <a:p>
            <a:r>
              <a:rPr lang="ru-RU" dirty="0" smtClean="0"/>
              <a:t>Портреты земляков: </a:t>
            </a:r>
          </a:p>
          <a:p>
            <a:r>
              <a:rPr lang="ru-RU" dirty="0" smtClean="0"/>
              <a:t>Г.Свиридов - </a:t>
            </a:r>
            <a:r>
              <a:rPr lang="en-US" dirty="0" smtClean="0">
                <a:hlinkClick r:id="rId14"/>
              </a:rPr>
              <a:t>http://f-picture.net/lfp/</a:t>
            </a:r>
            <a:endParaRPr lang="ru-RU" dirty="0" smtClean="0"/>
          </a:p>
          <a:p>
            <a:r>
              <a:rPr lang="ru-RU" dirty="0" smtClean="0"/>
              <a:t>В.Клыков - </a:t>
            </a:r>
            <a:r>
              <a:rPr lang="en-US" dirty="0" smtClean="0">
                <a:hlinkClick r:id="rId15"/>
              </a:rPr>
              <a:t>http://www.srnrem.info/wpcontent/uploads/2010/06/V_M_Klykov.jpg</a:t>
            </a:r>
            <a:endParaRPr lang="ru-RU" dirty="0" smtClean="0"/>
          </a:p>
          <a:p>
            <a:r>
              <a:rPr lang="ru-RU" dirty="0" smtClean="0"/>
              <a:t>Е.Носов - </a:t>
            </a:r>
            <a:r>
              <a:rPr lang="en-US" dirty="0" smtClean="0">
                <a:hlinkClick r:id="rId16"/>
              </a:rPr>
              <a:t>http://www.dddkursk.ru/image/new/008074.1.jpg?201410030934</a:t>
            </a:r>
            <a:endParaRPr lang="ru-RU" dirty="0" smtClean="0"/>
          </a:p>
          <a:p>
            <a:r>
              <a:rPr lang="ru-RU" dirty="0" smtClean="0"/>
              <a:t>Г.Шелихов - </a:t>
            </a:r>
            <a:r>
              <a:rPr lang="en-US" dirty="0" smtClean="0">
                <a:hlinkClick r:id="rId17"/>
              </a:rPr>
              <a:t>http://hcenter-irk.info/sites/default/files/styles/medium/public</a:t>
            </a:r>
            <a:endParaRPr lang="ru-RU" dirty="0" smtClean="0"/>
          </a:p>
          <a:p>
            <a:r>
              <a:rPr lang="ru-RU" dirty="0" smtClean="0"/>
              <a:t>Н.Асеев - </a:t>
            </a:r>
            <a:r>
              <a:rPr lang="en-US" dirty="0" smtClean="0">
                <a:hlinkClick r:id="rId18"/>
              </a:rPr>
              <a:t>http://www.allpoetry.ru/gall_avtor/Aseev_N_N_1.jpg</a:t>
            </a:r>
            <a:endParaRPr lang="ru-RU" dirty="0" smtClean="0"/>
          </a:p>
          <a:p>
            <a:r>
              <a:rPr lang="ru-RU" dirty="0" smtClean="0"/>
              <a:t>М.Щепкин - </a:t>
            </a:r>
            <a:r>
              <a:rPr lang="en-US" dirty="0" smtClean="0">
                <a:hlinkClick r:id="rId19"/>
              </a:rPr>
              <a:t>http://yandex.ru/images/search?text</a:t>
            </a:r>
            <a:endParaRPr lang="ru-RU" dirty="0" smtClean="0"/>
          </a:p>
          <a:p>
            <a:r>
              <a:rPr lang="ru-RU" dirty="0" smtClean="0"/>
              <a:t>А.Дейнека - </a:t>
            </a:r>
            <a:r>
              <a:rPr lang="en-US" dirty="0" smtClean="0">
                <a:hlinkClick r:id="rId20"/>
              </a:rPr>
              <a:t>http://im.kommersant.ru/Issues.photo/OGONIOK/2010</a:t>
            </a:r>
            <a:endParaRPr lang="ru-RU" dirty="0" smtClean="0"/>
          </a:p>
          <a:p>
            <a:r>
              <a:rPr lang="ru-RU" dirty="0" smtClean="0"/>
              <a:t>М.Светлов - </a:t>
            </a:r>
            <a:r>
              <a:rPr lang="en-US" dirty="0" smtClean="0">
                <a:hlinkClick r:id="rId21"/>
              </a:rPr>
              <a:t>http://sjogodni.org.ua/_pu/167/18112.jpg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9" name="Стрелка влево 8">
            <a:hlinkClick r:id="rId22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62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332657"/>
            <a:ext cx="936104" cy="949106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548680"/>
            <a:ext cx="8208912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Библиография. </a:t>
            </a:r>
            <a:r>
              <a:rPr lang="ru-RU" b="1" dirty="0" err="1" smtClean="0"/>
              <a:t>Интернет-источники</a:t>
            </a:r>
            <a:r>
              <a:rPr lang="ru-RU" b="1" dirty="0" smtClean="0"/>
              <a:t> (продолжение)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Ссылка: </a:t>
            </a:r>
            <a:r>
              <a:rPr lang="en-US" dirty="0" smtClean="0">
                <a:hlinkClick r:id="rId5"/>
              </a:rPr>
              <a:t>https://ru.wikipedia.org/wiki/</a:t>
            </a:r>
            <a:r>
              <a:rPr lang="ru-RU" dirty="0" smtClean="0"/>
              <a:t> - акростих</a:t>
            </a:r>
          </a:p>
          <a:p>
            <a:r>
              <a:rPr lang="ru-RU" dirty="0" smtClean="0"/>
              <a:t>Ссылка: </a:t>
            </a:r>
            <a:r>
              <a:rPr lang="en-US" dirty="0" smtClean="0">
                <a:hlinkClick r:id="rId6"/>
              </a:rPr>
              <a:t>http://eco.az/catalog/11/204/</a:t>
            </a:r>
            <a:r>
              <a:rPr lang="ru-RU" dirty="0" smtClean="0"/>
              <a:t> - антоновка</a:t>
            </a:r>
          </a:p>
          <a:p>
            <a:r>
              <a:rPr lang="ru-RU" dirty="0" smtClean="0"/>
              <a:t>Ссылка: </a:t>
            </a:r>
            <a:r>
              <a:rPr lang="en-US" u="sng" dirty="0" smtClean="0">
                <a:hlinkClick r:id="rId5"/>
              </a:rPr>
              <a:t>https://ru.wikipedia.org/wiki/</a:t>
            </a:r>
            <a:r>
              <a:rPr lang="ru-RU" u="sng" dirty="0" smtClean="0"/>
              <a:t> </a:t>
            </a:r>
            <a:r>
              <a:rPr lang="ru-RU" dirty="0" smtClean="0"/>
              <a:t>- кроссворд</a:t>
            </a:r>
          </a:p>
          <a:p>
            <a:r>
              <a:rPr lang="ru-RU" dirty="0" smtClean="0"/>
              <a:t>Ссылка: </a:t>
            </a:r>
            <a:r>
              <a:rPr lang="en-US" dirty="0" smtClean="0">
                <a:hlinkClick r:id="rId7"/>
              </a:rPr>
              <a:t>https://sites.google.com/site/uvkno1/student-of-the-month/vnimaniekonkurs/cto-takoe-krossvord</a:t>
            </a:r>
            <a:r>
              <a:rPr lang="ru-RU" dirty="0" smtClean="0"/>
              <a:t> - кроссворд</a:t>
            </a:r>
          </a:p>
          <a:p>
            <a:r>
              <a:rPr lang="ru-RU" dirty="0" smtClean="0"/>
              <a:t>Ссылка: </a:t>
            </a:r>
            <a:r>
              <a:rPr lang="en-US" dirty="0" smtClean="0">
                <a:hlinkClick r:id="rId8"/>
              </a:rPr>
              <a:t>http://tolkslovar.ru/k11759.html</a:t>
            </a:r>
            <a:r>
              <a:rPr lang="ru-RU" dirty="0" smtClean="0"/>
              <a:t> - Толковый словарь</a:t>
            </a:r>
          </a:p>
          <a:p>
            <a:endParaRPr lang="ru-RU" dirty="0" smtClean="0"/>
          </a:p>
          <a:p>
            <a:pPr algn="ctr"/>
            <a:r>
              <a:rPr lang="ru-RU" sz="3600" i="1" dirty="0" smtClean="0">
                <a:solidFill>
                  <a:srgbClr val="2B5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9" name="Стрелка влево 8">
            <a:hlinkClick r:id="rId9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286000" y="4766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2B5F2F"/>
                </a:solidFill>
              </a:rPr>
              <a:t>Сетевой проект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i="1" dirty="0" smtClean="0">
                <a:solidFill>
                  <a:srgbClr val="2B5F2F"/>
                </a:solidFill>
              </a:rPr>
              <a:t>«Загадки о родном городе»</a:t>
            </a:r>
            <a:r>
              <a:rPr lang="ru-RU" b="1" dirty="0" smtClean="0">
                <a:solidFill>
                  <a:srgbClr val="2B5F2F"/>
                </a:solidFill>
              </a:rPr>
              <a:t/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Команда  «Курские соловушки»</a:t>
            </a:r>
            <a:endParaRPr lang="ru-RU" dirty="0">
              <a:solidFill>
                <a:srgbClr val="2B5F2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1556792"/>
            <a:ext cx="52565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Путеводитель по проекту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i="1" dirty="0" smtClean="0">
                <a:hlinkClick r:id="rId6" action="ppaction://hlinksldjump"/>
              </a:rPr>
              <a:t>Цель и задачи проекта</a:t>
            </a:r>
            <a:endParaRPr lang="ru-RU" sz="2400" i="1" dirty="0" smtClean="0">
              <a:hlinkClick r:id="rId7" action="ppaction://hlinkfile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i="1" dirty="0" err="1" smtClean="0">
                <a:hlinkClick r:id="rId3" action="ppaction://hlinksldjump"/>
              </a:rPr>
              <a:t>Метаграмма</a:t>
            </a:r>
            <a:endParaRPr lang="ru-RU" sz="2400" i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i="1" dirty="0" err="1" smtClean="0">
                <a:hlinkClick r:id="rId8" action="ppaction://hlinksldjump"/>
              </a:rPr>
              <a:t>Файнворд</a:t>
            </a:r>
            <a:endParaRPr lang="ru-RU" sz="2400" i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i="1" dirty="0" smtClean="0">
                <a:hlinkClick r:id="rId9" action="ppaction://hlinksldjump"/>
              </a:rPr>
              <a:t>Акростих</a:t>
            </a:r>
            <a:endParaRPr lang="ru-RU" sz="2400" i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i="1" dirty="0" smtClean="0">
                <a:hlinkClick r:id="rId10" action="ppaction://hlinksldjump"/>
              </a:rPr>
              <a:t>Кроссворд</a:t>
            </a:r>
            <a:endParaRPr lang="ru-RU" sz="2400" i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i="1" dirty="0" smtClean="0">
                <a:hlinkClick r:id="rId11" action="ppaction://hlinksldjump"/>
              </a:rPr>
              <a:t>Библиография</a:t>
            </a:r>
            <a:endParaRPr lang="ru-RU" sz="2400" i="1" dirty="0" smtClean="0"/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2708920"/>
            <a:ext cx="3816424" cy="220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411760" y="404664"/>
            <a:ext cx="5184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2B5F2F"/>
                </a:solidFill>
              </a:rPr>
              <a:t>Сетевой проект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i="1" dirty="0" smtClean="0">
                <a:solidFill>
                  <a:srgbClr val="2B5F2F"/>
                </a:solidFill>
              </a:rPr>
              <a:t>«Загадки о родном городе»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/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ОБОШИ «Лицей-интернат №1» г.Курска </a:t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Команда  «Курские соловушки»</a:t>
            </a:r>
            <a:endParaRPr lang="ru-RU" dirty="0">
              <a:solidFill>
                <a:srgbClr val="2B5F2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988841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>
                <a:solidFill>
                  <a:srgbClr val="2B5F2F"/>
                </a:solidFill>
              </a:rPr>
              <a:t>Цель проекта</a:t>
            </a:r>
            <a:r>
              <a:rPr lang="ru-RU" b="1" i="1" dirty="0" smtClean="0"/>
              <a:t>: воспитание, духовно-нравственное развитие  и  педагогическая поддержка становления  высоко нравственной личности ребёнка  в ходе реализации сетевого проекта  «Загадки о родном городе»</a:t>
            </a:r>
          </a:p>
          <a:p>
            <a:pPr algn="just"/>
            <a:r>
              <a:rPr lang="ru-RU" b="1" i="1" dirty="0" smtClean="0"/>
              <a:t> </a:t>
            </a:r>
            <a:r>
              <a:rPr lang="ru-RU" b="1" u="sng" dirty="0" smtClean="0">
                <a:solidFill>
                  <a:srgbClr val="2B5F2F"/>
                </a:solidFill>
              </a:rPr>
              <a:t>Задачи проекта</a:t>
            </a:r>
            <a:r>
              <a:rPr lang="ru-RU" b="1" dirty="0" smtClean="0">
                <a:solidFill>
                  <a:srgbClr val="2B5F2F"/>
                </a:solidFill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/>
              <a:t> формирование личностной культуры воспитанников  через углубление знаний по теме «Загадка»,  знакомство с историческим прошлым  Курского края  и  литературным наследием  земляков;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/>
              <a:t> формирование социальной культуры через изучение биографий известных людей  г. Курска, осознание себя курянином и гражданином  России в целом;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/>
              <a:t> формирование  УУД  в ходе исследовательского проекта, умений и навыков работы  в группе,  в паре,  индивидуально.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1" name="Стрелка влево 10">
            <a:hlinkClick r:id="rId5" action="ppaction://hlinksldjump"/>
          </p:cNvPr>
          <p:cNvSpPr/>
          <p:nvPr/>
        </p:nvSpPr>
        <p:spPr>
          <a:xfrm>
            <a:off x="8244408" y="6309320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39552" y="1484784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1600" dirty="0" smtClean="0">
                <a:latin typeface="+mj-lt"/>
              </a:rPr>
              <a:t>                                  Наша команда изучила многие виды загадок. Мы разделились на                               группы. Каждая выбрала один из типов загадок и оформила личные странички</a:t>
            </a:r>
            <a:r>
              <a:rPr lang="ru-RU" sz="1600" smtClean="0">
                <a:latin typeface="+mj-lt"/>
              </a:rPr>
              <a:t>.  Наш </a:t>
            </a:r>
            <a:r>
              <a:rPr lang="ru-RU" sz="1600" dirty="0" smtClean="0">
                <a:latin typeface="+mj-lt"/>
              </a:rPr>
              <a:t>вид загадки – </a:t>
            </a:r>
            <a:r>
              <a:rPr lang="ru-RU" sz="1600" b="1" i="1" u="sng" dirty="0" err="1" smtClean="0">
                <a:solidFill>
                  <a:srgbClr val="2B5F2F"/>
                </a:solidFill>
                <a:latin typeface="+mj-lt"/>
              </a:rPr>
              <a:t>метаграмма</a:t>
            </a:r>
            <a:r>
              <a:rPr lang="ru-RU" sz="1600" dirty="0" smtClean="0">
                <a:latin typeface="+mj-lt"/>
              </a:rPr>
              <a:t>.  Вот какие интересные толкования мы нашли:</a:t>
            </a:r>
          </a:p>
          <a:p>
            <a:pPr marL="457200" indent="-457200" algn="just"/>
            <a:r>
              <a:rPr lang="ru-RU" sz="1600" b="1" i="1" dirty="0" err="1" smtClean="0"/>
              <a:t>Метагра́ммы</a:t>
            </a:r>
            <a:r>
              <a:rPr lang="ru-RU" sz="1600" dirty="0" smtClean="0"/>
              <a:t> — </a:t>
            </a:r>
            <a:r>
              <a:rPr lang="ru-RU" sz="1600" i="1" dirty="0" smtClean="0"/>
              <a:t>разновидность шарад, загадок, в которых зашифрованы различные</a:t>
            </a:r>
          </a:p>
          <a:p>
            <a:pPr marL="457200" indent="-457200" algn="just"/>
            <a:r>
              <a:rPr lang="ru-RU" sz="1600" i="1" dirty="0" smtClean="0"/>
              <a:t>слова, состоящие из одного и того же числа букв. Разгадав одно из слов </a:t>
            </a:r>
            <a:r>
              <a:rPr lang="ru-RU" sz="1600" i="1" dirty="0" err="1" smtClean="0"/>
              <a:t>метаграммы</a:t>
            </a:r>
            <a:r>
              <a:rPr lang="ru-RU" sz="1600" i="1" dirty="0" smtClean="0"/>
              <a:t>,</a:t>
            </a:r>
          </a:p>
          <a:p>
            <a:pPr marL="457200" indent="-457200" algn="just"/>
            <a:r>
              <a:rPr lang="ru-RU" sz="1600" i="1" dirty="0" smtClean="0"/>
              <a:t>нужно заменить в нём одну или несколько букв так, чтобы получилось новое слово по</a:t>
            </a:r>
          </a:p>
          <a:p>
            <a:pPr marL="457200" indent="-457200" algn="just"/>
            <a:r>
              <a:rPr lang="ru-RU" sz="1600" i="1" dirty="0" smtClean="0"/>
              <a:t>смыслу загадки </a:t>
            </a:r>
            <a:r>
              <a:rPr lang="ru-RU" sz="1600" dirty="0" smtClean="0"/>
              <a:t>(Источник: «</a:t>
            </a:r>
            <a:r>
              <a:rPr lang="ru-RU" sz="1600" dirty="0" err="1" smtClean="0"/>
              <a:t>ВикипедиЯ</a:t>
            </a:r>
            <a:r>
              <a:rPr lang="ru-RU" sz="1600" dirty="0" smtClean="0"/>
              <a:t>»)</a:t>
            </a:r>
            <a:endParaRPr lang="ru-RU" sz="1600" dirty="0" smtClean="0">
              <a:latin typeface="+mj-lt"/>
            </a:endParaRPr>
          </a:p>
          <a:p>
            <a:pPr marL="457200" indent="-457200" algn="just"/>
            <a:r>
              <a:rPr lang="ru-RU" sz="1600" b="1" i="1" dirty="0" err="1" smtClean="0">
                <a:latin typeface="+mj-lt"/>
              </a:rPr>
              <a:t>Метаграмма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/>
              <a:t>(от греч. «</a:t>
            </a:r>
            <a:r>
              <a:rPr lang="ru-RU" sz="1600" dirty="0" err="1" smtClean="0"/>
              <a:t>meta</a:t>
            </a:r>
            <a:r>
              <a:rPr lang="ru-RU" sz="1600" dirty="0" smtClean="0"/>
              <a:t>», и «</a:t>
            </a:r>
            <a:r>
              <a:rPr lang="ru-RU" sz="1600" dirty="0" err="1" smtClean="0"/>
              <a:t>gramma</a:t>
            </a:r>
            <a:r>
              <a:rPr lang="ru-RU" sz="1600" dirty="0" smtClean="0"/>
              <a:t>» - письмо, буква). </a:t>
            </a:r>
            <a:r>
              <a:rPr lang="ru-RU" sz="1600" i="1" dirty="0" smtClean="0"/>
              <a:t>Приписка, вставка, перевод</a:t>
            </a:r>
          </a:p>
          <a:p>
            <a:pPr marL="457200" indent="-457200"/>
            <a:r>
              <a:rPr lang="ru-RU" sz="1600" dirty="0" smtClean="0"/>
              <a:t>(Источник: "Словарь иностранных слов, вошедших в состав русского языка»  под </a:t>
            </a:r>
            <a:r>
              <a:rPr lang="ru-RU" sz="1600" dirty="0" err="1" smtClean="0"/>
              <a:t>ред.Чудинова</a:t>
            </a:r>
            <a:r>
              <a:rPr lang="ru-RU" sz="1600" dirty="0" smtClean="0"/>
              <a:t> А.Н., 1910)</a:t>
            </a:r>
          </a:p>
          <a:p>
            <a:r>
              <a:rPr lang="ru-RU" sz="1600" b="1" i="1" dirty="0" err="1" smtClean="0"/>
              <a:t>Метаграмма</a:t>
            </a:r>
            <a:r>
              <a:rPr lang="ru-RU" sz="1600" dirty="0" smtClean="0"/>
              <a:t> – </a:t>
            </a:r>
            <a:r>
              <a:rPr lang="ru-RU" sz="1600" i="1" dirty="0" smtClean="0"/>
              <a:t>приписка, список </a:t>
            </a:r>
            <a:r>
              <a:rPr lang="ru-RU" sz="1600" dirty="0" smtClean="0"/>
              <a:t>(Источник: "Объяснение 25000 иностранных слов, вошедших в употребление в русский язык, с </a:t>
            </a:r>
            <a:r>
              <a:rPr lang="ru-RU" sz="1600" dirty="0" err="1" smtClean="0"/>
              <a:t>означением</a:t>
            </a:r>
            <a:r>
              <a:rPr lang="ru-RU" sz="1600" dirty="0" smtClean="0"/>
              <a:t> их корней". </a:t>
            </a:r>
            <a:r>
              <a:rPr lang="ru-RU" sz="1600" dirty="0" err="1" smtClean="0"/>
              <a:t>Михельсон</a:t>
            </a:r>
            <a:r>
              <a:rPr lang="ru-RU" sz="1600" dirty="0" smtClean="0"/>
              <a:t> А.Д., 1865)</a:t>
            </a:r>
          </a:p>
          <a:p>
            <a:r>
              <a:rPr lang="ru-RU" sz="1600" dirty="0" smtClean="0"/>
              <a:t> </a:t>
            </a:r>
            <a:r>
              <a:rPr lang="ru-RU" sz="1600" b="1" i="1" dirty="0" err="1" smtClean="0"/>
              <a:t>Метаграмма</a:t>
            </a:r>
            <a:r>
              <a:rPr lang="ru-RU" sz="1600" dirty="0" smtClean="0"/>
              <a:t>: сущ., кол-во синонимов: (2)</a:t>
            </a:r>
          </a:p>
          <a:p>
            <a:r>
              <a:rPr lang="ru-RU" sz="1600" dirty="0" smtClean="0"/>
              <a:t>• </a:t>
            </a:r>
            <a:r>
              <a:rPr lang="ru-RU" sz="1600" dirty="0" err="1" smtClean="0"/>
              <a:t>↑</a:t>
            </a:r>
            <a:r>
              <a:rPr lang="ru-RU" sz="1600" i="1" dirty="0" err="1" smtClean="0"/>
              <a:t>вставка</a:t>
            </a:r>
            <a:r>
              <a:rPr lang="ru-RU" sz="1600" dirty="0" smtClean="0"/>
              <a:t> (40)</a:t>
            </a:r>
          </a:p>
          <a:p>
            <a:r>
              <a:rPr lang="ru-RU" sz="1600" dirty="0" smtClean="0"/>
              <a:t>• </a:t>
            </a:r>
            <a:r>
              <a:rPr lang="ru-RU" sz="1600" dirty="0" err="1" smtClean="0"/>
              <a:t>↑</a:t>
            </a:r>
            <a:r>
              <a:rPr lang="ru-RU" sz="1600" i="1" dirty="0" err="1" smtClean="0"/>
              <a:t>приписка</a:t>
            </a:r>
            <a:r>
              <a:rPr lang="ru-RU" sz="1600" dirty="0" smtClean="0"/>
              <a:t> (8)</a:t>
            </a:r>
          </a:p>
          <a:p>
            <a:r>
              <a:rPr lang="ru-RU" sz="1600" dirty="0" smtClean="0"/>
              <a:t> (Источник: "Словарь синонимов ASIS ", Тришин В.Н., 2010)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457200" indent="-457200" algn="just"/>
            <a:endParaRPr lang="ru-RU" sz="1600" dirty="0" smtClean="0"/>
          </a:p>
          <a:p>
            <a:pPr marL="457200" indent="-457200" algn="just"/>
            <a:endParaRPr lang="ru-RU" sz="1600" dirty="0" smtClean="0"/>
          </a:p>
          <a:p>
            <a:pPr marL="457200" indent="-457200" algn="just"/>
            <a:endParaRPr lang="ru-RU" sz="1600" i="1" dirty="0" smtClean="0">
              <a:latin typeface="+mj-lt"/>
            </a:endParaRPr>
          </a:p>
          <a:p>
            <a:pPr marL="457200" indent="-457200" algn="just"/>
            <a:endParaRPr lang="ru-RU" sz="1600" i="1" dirty="0" smtClean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3265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2B5F2F"/>
                </a:solidFill>
              </a:rPr>
              <a:t>Сетевой проект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i="1" dirty="0" smtClean="0">
                <a:solidFill>
                  <a:srgbClr val="2B5F2F"/>
                </a:solidFill>
              </a:rPr>
              <a:t>«Загадки о родном городе»</a:t>
            </a:r>
            <a:r>
              <a:rPr lang="ru-RU" b="1" dirty="0" smtClean="0">
                <a:solidFill>
                  <a:srgbClr val="2B5F2F"/>
                </a:solidFill>
              </a:rPr>
              <a:t/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Команда  «Курские соловушки»</a:t>
            </a:r>
            <a:endParaRPr lang="ru-RU" dirty="0">
              <a:solidFill>
                <a:srgbClr val="2B5F2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5157192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3" name="Стрелка влево 12">
            <a:hlinkClick r:id="rId5" action="ppaction://hlinksldjump"/>
          </p:cNvPr>
          <p:cNvSpPr/>
          <p:nvPr/>
        </p:nvSpPr>
        <p:spPr>
          <a:xfrm>
            <a:off x="8172400" y="6309320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29" name="Стрелка вправо 28"/>
          <p:cNvSpPr/>
          <p:nvPr/>
        </p:nvSpPr>
        <p:spPr>
          <a:xfrm>
            <a:off x="683568" y="2132856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683568" y="2780928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683568" y="3356992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683568" y="3933056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683568" y="4581128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483768" y="548680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Метаграмма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о Курске</a:t>
            </a:r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716016" y="1772816"/>
            <a:ext cx="40324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№1 Его делает спортсмен, чтобы быть на финише первым </a:t>
            </a:r>
          </a:p>
          <a:p>
            <a:pPr>
              <a:buNone/>
            </a:pPr>
            <a:r>
              <a:rPr lang="ru-RU" dirty="0" smtClean="0"/>
              <a:t>№2 Синоним слова «базар»</a:t>
            </a:r>
          </a:p>
          <a:p>
            <a:pPr>
              <a:buNone/>
            </a:pPr>
            <a:r>
              <a:rPr lang="ru-RU" dirty="0" smtClean="0"/>
              <a:t>№3 Ласково называют ребёнка мужского пола</a:t>
            </a:r>
          </a:p>
          <a:p>
            <a:pPr>
              <a:buNone/>
            </a:pPr>
            <a:r>
              <a:rPr lang="ru-RU" dirty="0" smtClean="0"/>
              <a:t>№4 Продукт, который бывает плавленым</a:t>
            </a:r>
          </a:p>
          <a:p>
            <a:pPr>
              <a:buNone/>
            </a:pPr>
            <a:r>
              <a:rPr lang="ru-RU" dirty="0" smtClean="0"/>
              <a:t>№5 Маленький зверёк, с которым сравнивают спящего человека</a:t>
            </a:r>
          </a:p>
          <a:p>
            <a:pPr>
              <a:buNone/>
            </a:pPr>
            <a:r>
              <a:rPr lang="ru-RU" dirty="0" smtClean="0"/>
              <a:t>№6 Наш родной город – ключевое слово</a:t>
            </a:r>
          </a:p>
        </p:txBody>
      </p:sp>
      <p:grpSp>
        <p:nvGrpSpPr>
          <p:cNvPr id="2" name="Группа 37"/>
          <p:cNvGrpSpPr/>
          <p:nvPr/>
        </p:nvGrpSpPr>
        <p:grpSpPr>
          <a:xfrm>
            <a:off x="1331640" y="1988840"/>
            <a:ext cx="2952328" cy="3650704"/>
            <a:chOff x="1691680" y="1124744"/>
            <a:chExt cx="3888432" cy="465881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691680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472989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254299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254299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035608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691680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472989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035608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816918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816918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691680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472989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254299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035608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816918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691680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472989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472989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254299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3254299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035608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816918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035608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816918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483768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3275856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067944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4788024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1691680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1331640" y="4437112"/>
            <a:ext cx="576064" cy="57606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72" name="Стрелка вправо 71"/>
          <p:cNvSpPr/>
          <p:nvPr/>
        </p:nvSpPr>
        <p:spPr>
          <a:xfrm>
            <a:off x="683568" y="5157192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979712" y="1196752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i="1" dirty="0" smtClean="0"/>
              <a:t>Подготовила группа №1 </a:t>
            </a:r>
            <a:r>
              <a:rPr lang="ru-RU" sz="2000" i="1" dirty="0" smtClean="0"/>
              <a:t>(ответственный – </a:t>
            </a:r>
            <a:r>
              <a:rPr lang="ru-RU" sz="2000" i="1" dirty="0" err="1" smtClean="0"/>
              <a:t>Ильяков</a:t>
            </a:r>
            <a:r>
              <a:rPr lang="ru-RU" sz="2000" i="1" dirty="0" smtClean="0"/>
              <a:t> А.)</a:t>
            </a:r>
            <a:endParaRPr lang="ru-RU" sz="2000" b="1" i="1" dirty="0" smtClean="0"/>
          </a:p>
        </p:txBody>
      </p:sp>
      <p:pic>
        <p:nvPicPr>
          <p:cNvPr id="1026" name="Picture 2" descr="D:\Загадки о Курске\Курские соловушки\центр город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653136"/>
            <a:ext cx="2831468" cy="1883221"/>
          </a:xfrm>
          <a:prstGeom prst="teardrop">
            <a:avLst/>
          </a:prstGeom>
          <a:noFill/>
          <a:ln w="28575">
            <a:solidFill>
              <a:schemeClr val="tx2"/>
            </a:solidFill>
          </a:ln>
        </p:spPr>
      </p:pic>
      <p:pic>
        <p:nvPicPr>
          <p:cNvPr id="75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4" name="Номер слайда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7" name="Стрелка влево 76">
            <a:hlinkClick r:id="rId6" action="ppaction://hlinksldjump"/>
          </p:cNvPr>
          <p:cNvSpPr/>
          <p:nvPr/>
        </p:nvSpPr>
        <p:spPr>
          <a:xfrm>
            <a:off x="8172400" y="6309320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sp>
        <p:nvSpPr>
          <p:cNvPr id="29" name="Стрелка вправо 28"/>
          <p:cNvSpPr/>
          <p:nvPr/>
        </p:nvSpPr>
        <p:spPr>
          <a:xfrm>
            <a:off x="611560" y="2420888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611560" y="2996952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611560" y="3645024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611560" y="4221088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611560" y="4797152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907704" y="332656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Метаграмма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. 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Универсальное определение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716016" y="2348880"/>
            <a:ext cx="38884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Ответы: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№</a:t>
            </a:r>
            <a:r>
              <a:rPr lang="ru-RU" sz="2000" spc="300" dirty="0" smtClean="0"/>
              <a:t>1  </a:t>
            </a:r>
            <a:r>
              <a:rPr lang="ru-RU" sz="2000" b="1" spc="300" dirty="0" smtClean="0"/>
              <a:t>РЫ</a:t>
            </a:r>
            <a:r>
              <a:rPr lang="ru-RU" sz="2000" b="1" spc="300" dirty="0" smtClean="0">
                <a:solidFill>
                  <a:srgbClr val="C00000"/>
                </a:solidFill>
              </a:rPr>
              <a:t>В</a:t>
            </a:r>
            <a:r>
              <a:rPr lang="ru-RU" sz="2000" b="1" spc="300" dirty="0" smtClean="0"/>
              <a:t>ОК</a:t>
            </a:r>
            <a:endParaRPr lang="ru-RU" sz="2000" spc="300" dirty="0" smtClean="0"/>
          </a:p>
          <a:p>
            <a:pPr>
              <a:buNone/>
            </a:pPr>
            <a:r>
              <a:rPr lang="ru-RU" sz="2000" spc="300" dirty="0" smtClean="0"/>
              <a:t>№2  </a:t>
            </a:r>
            <a:r>
              <a:rPr lang="ru-RU" sz="2000" b="1" spc="300" dirty="0" smtClean="0"/>
              <a:t>РЫ</a:t>
            </a:r>
            <a:r>
              <a:rPr lang="ru-RU" sz="2000" b="1" spc="300" dirty="0" smtClean="0">
                <a:solidFill>
                  <a:srgbClr val="C00000"/>
                </a:solidFill>
              </a:rPr>
              <a:t>Н</a:t>
            </a:r>
            <a:r>
              <a:rPr lang="ru-RU" sz="2000" b="1" spc="300" dirty="0" smtClean="0"/>
              <a:t>ОК</a:t>
            </a:r>
            <a:endParaRPr lang="ru-RU" sz="2000" spc="3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spc="300" dirty="0" smtClean="0"/>
              <a:t>№3  </a:t>
            </a:r>
            <a:r>
              <a:rPr lang="ru-RU" sz="2000" b="1" spc="300" dirty="0" smtClean="0">
                <a:solidFill>
                  <a:srgbClr val="C00000"/>
                </a:solidFill>
              </a:rPr>
              <a:t>С</a:t>
            </a:r>
            <a:r>
              <a:rPr lang="ru-RU" sz="2000" b="1" spc="300" dirty="0" smtClean="0"/>
              <a:t>ЫНОК</a:t>
            </a:r>
            <a:endParaRPr lang="ru-RU" sz="2000" spc="300" dirty="0" smtClean="0"/>
          </a:p>
          <a:p>
            <a:pPr>
              <a:buNone/>
            </a:pPr>
            <a:r>
              <a:rPr lang="ru-RU" sz="2000" spc="300" dirty="0" smtClean="0"/>
              <a:t>№4  </a:t>
            </a:r>
            <a:r>
              <a:rPr lang="ru-RU" sz="2000" b="1" spc="300" dirty="0" smtClean="0"/>
              <a:t>СЫ</a:t>
            </a:r>
            <a:r>
              <a:rPr lang="ru-RU" sz="2000" b="1" spc="300" dirty="0" smtClean="0">
                <a:solidFill>
                  <a:srgbClr val="C00000"/>
                </a:solidFill>
              </a:rPr>
              <a:t>Р</a:t>
            </a:r>
            <a:r>
              <a:rPr lang="ru-RU" sz="2000" b="1" spc="300" dirty="0" smtClean="0"/>
              <a:t>ОК</a:t>
            </a:r>
            <a:endParaRPr lang="ru-RU" sz="2000" spc="300" dirty="0" smtClean="0"/>
          </a:p>
          <a:p>
            <a:pPr>
              <a:buNone/>
            </a:pPr>
            <a:r>
              <a:rPr lang="ru-RU" sz="2000" spc="300" dirty="0" smtClean="0"/>
              <a:t>№5  </a:t>
            </a:r>
            <a:r>
              <a:rPr lang="ru-RU" sz="2000" b="1" spc="300" dirty="0" smtClean="0"/>
              <a:t>С</a:t>
            </a:r>
            <a:r>
              <a:rPr lang="ru-RU" sz="2000" b="1" spc="300" dirty="0" smtClean="0">
                <a:solidFill>
                  <a:srgbClr val="C00000"/>
                </a:solidFill>
              </a:rPr>
              <a:t>У</a:t>
            </a:r>
            <a:r>
              <a:rPr lang="ru-RU" sz="2000" b="1" spc="300" dirty="0" smtClean="0"/>
              <a:t>РОК</a:t>
            </a:r>
            <a:endParaRPr lang="ru-RU" sz="2000" spc="300" dirty="0" smtClean="0"/>
          </a:p>
          <a:p>
            <a:pPr>
              <a:buNone/>
            </a:pPr>
            <a:r>
              <a:rPr lang="ru-RU" sz="2000" spc="300" dirty="0" smtClean="0"/>
              <a:t>№6  </a:t>
            </a:r>
            <a:r>
              <a:rPr lang="ru-RU" sz="2000" b="1" spc="300" dirty="0" smtClean="0">
                <a:solidFill>
                  <a:srgbClr val="C00000"/>
                </a:solidFill>
              </a:rPr>
              <a:t>КУРСК</a:t>
            </a:r>
          </a:p>
          <a:p>
            <a:pPr>
              <a:buNone/>
            </a:pPr>
            <a:r>
              <a:rPr lang="ru-RU" sz="1400" b="1" dirty="0" smtClean="0"/>
              <a:t> 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grpSp>
        <p:nvGrpSpPr>
          <p:cNvPr id="2" name="Группа 37"/>
          <p:cNvGrpSpPr/>
          <p:nvPr/>
        </p:nvGrpSpPr>
        <p:grpSpPr>
          <a:xfrm>
            <a:off x="1259632" y="2276872"/>
            <a:ext cx="2952328" cy="3650704"/>
            <a:chOff x="1691680" y="1124744"/>
            <a:chExt cx="3888432" cy="465881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691680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р</a:t>
              </a:r>
              <a:endParaRPr lang="ru-RU" sz="28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472989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ы</a:t>
              </a:r>
              <a:endParaRPr lang="ru-RU" sz="28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254299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н</a:t>
              </a:r>
              <a:endParaRPr lang="ru-RU" sz="28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254299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н</a:t>
              </a:r>
              <a:endParaRPr lang="ru-RU" sz="2800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035608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о</a:t>
              </a:r>
              <a:endParaRPr lang="ru-RU" sz="2800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691680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с</a:t>
              </a:r>
              <a:endParaRPr lang="ru-RU" sz="28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472989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ы</a:t>
              </a:r>
              <a:endParaRPr lang="ru-RU" sz="28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035608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о</a:t>
              </a:r>
              <a:endParaRPr lang="ru-RU" sz="2800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816918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к</a:t>
              </a:r>
              <a:endParaRPr lang="ru-RU" sz="28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816918" y="2693780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к</a:t>
              </a:r>
              <a:endParaRPr lang="ru-RU" sz="28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691680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с</a:t>
              </a:r>
              <a:endParaRPr lang="ru-RU" sz="2800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472989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ы</a:t>
              </a:r>
              <a:endParaRPr lang="ru-RU" sz="2800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254299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р</a:t>
              </a:r>
              <a:endParaRPr lang="ru-RU" sz="28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035608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о</a:t>
              </a:r>
              <a:endParaRPr lang="ru-RU" sz="2800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816918" y="3470729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к</a:t>
              </a:r>
              <a:endParaRPr lang="ru-RU" sz="2800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691680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33CC33"/>
                  </a:solidFill>
                </a:rPr>
                <a:t>К</a:t>
              </a:r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472989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у</a:t>
              </a:r>
              <a:endParaRPr lang="ru-RU" sz="280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472989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33CC33"/>
                  </a:solidFill>
                </a:rPr>
                <a:t>у</a:t>
              </a:r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254299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р</a:t>
              </a:r>
              <a:endParaRPr lang="ru-RU" sz="2800" dirty="0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3254299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err="1" smtClean="0">
                  <a:solidFill>
                    <a:srgbClr val="33CC33"/>
                  </a:solidFill>
                </a:rPr>
                <a:t>р</a:t>
              </a:r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035608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о</a:t>
              </a:r>
              <a:endParaRPr lang="ru-RU" sz="2800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816918" y="4247677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к</a:t>
              </a:r>
              <a:endParaRPr lang="ru-RU" sz="2800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035608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33CC33"/>
                  </a:solidFill>
                </a:rPr>
                <a:t>с</a:t>
              </a:r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816918" y="5024626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rgbClr val="33CC33"/>
                  </a:solidFill>
                </a:rPr>
                <a:t>к</a:t>
              </a:r>
              <a:endParaRPr lang="ru-RU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483768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ы</a:t>
              </a:r>
              <a:endParaRPr lang="ru-RU" sz="2800" dirty="0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3275856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067944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о</a:t>
              </a:r>
              <a:endParaRPr lang="ru-RU" sz="2800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4788024" y="1124744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/>
                <a:t>к</a:t>
              </a:r>
              <a:endParaRPr lang="ru-RU" sz="2800" dirty="0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1691680" y="1916832"/>
              <a:ext cx="763194" cy="75893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err="1" smtClean="0"/>
                <a:t>р</a:t>
              </a:r>
              <a:endParaRPr lang="ru-RU" sz="2800" dirty="0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1259632" y="4725144"/>
            <a:ext cx="576064" cy="57606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72" name="Стрелка вправо 71"/>
          <p:cNvSpPr/>
          <p:nvPr/>
        </p:nvSpPr>
        <p:spPr>
          <a:xfrm>
            <a:off x="611560" y="5445224"/>
            <a:ext cx="576064" cy="36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1026" name="Picture 2" descr="D:\Загадки о Курске\Курские соловушки\центр город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581128"/>
            <a:ext cx="2831468" cy="1883221"/>
          </a:xfrm>
          <a:prstGeom prst="teardrop">
            <a:avLst/>
          </a:prstGeom>
          <a:noFill/>
          <a:ln w="28575">
            <a:solidFill>
              <a:schemeClr val="tx2"/>
            </a:solidFill>
          </a:ln>
        </p:spPr>
      </p:pic>
      <p:sp>
        <p:nvSpPr>
          <p:cNvPr id="75" name="Прямоугольник 74"/>
          <p:cNvSpPr/>
          <p:nvPr/>
        </p:nvSpPr>
        <p:spPr>
          <a:xfrm>
            <a:off x="2051720" y="908720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 smtClean="0"/>
              <a:t>Метаграмма</a:t>
            </a:r>
            <a:r>
              <a:rPr lang="ru-RU" sz="1600" b="1" dirty="0" smtClean="0"/>
              <a:t> – </a:t>
            </a:r>
            <a:r>
              <a:rPr lang="ru-RU" sz="1600" dirty="0" smtClean="0"/>
              <a:t>разновидность загадки. Состоит из слов с одинаковым количеством  букв. Чтобы разгадать эту головоломку, надо изменять в каждом слове по одной букве (можно изменить 2 буквы), чтобы перейти от одного загаданного слова к другому в заданное число шагов.</a:t>
            </a:r>
            <a:endParaRPr lang="ru-RU" sz="1600" dirty="0"/>
          </a:p>
        </p:txBody>
      </p:sp>
      <p:pic>
        <p:nvPicPr>
          <p:cNvPr id="7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3" name="Номер слайда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7" name="Стрелка влево 76">
            <a:hlinkClick r:id="rId6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1520" y="1340768"/>
            <a:ext cx="8280920" cy="686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ru-RU" sz="1600" b="1" dirty="0" smtClean="0">
                <a:latin typeface="+mj-lt"/>
              </a:rPr>
              <a:t>                              </a:t>
            </a:r>
            <a:r>
              <a:rPr lang="ru-RU" sz="1600" b="1" dirty="0" smtClean="0">
                <a:latin typeface="+mj-lt"/>
              </a:rPr>
              <a:t>  </a:t>
            </a:r>
            <a:r>
              <a:rPr lang="ru-RU" sz="1600" b="1" dirty="0" smtClean="0">
                <a:latin typeface="+mj-lt"/>
              </a:rPr>
              <a:t>Группа №2. Наш вид загадки – </a:t>
            </a:r>
            <a:r>
              <a:rPr lang="ru-RU" sz="1600" b="1" i="1" dirty="0" err="1" smtClean="0">
                <a:solidFill>
                  <a:srgbClr val="2B5F2F"/>
                </a:solidFill>
                <a:latin typeface="+mj-lt"/>
              </a:rPr>
              <a:t>файнворд</a:t>
            </a:r>
            <a:r>
              <a:rPr lang="ru-RU" sz="1600" b="1" dirty="0" smtClean="0">
                <a:latin typeface="+mj-lt"/>
              </a:rPr>
              <a:t>. </a:t>
            </a:r>
            <a:r>
              <a:rPr lang="ru-RU" sz="1600" dirty="0" smtClean="0">
                <a:latin typeface="+mj-lt"/>
              </a:rPr>
              <a:t>Мы посвятили </a:t>
            </a:r>
            <a:r>
              <a:rPr lang="ru-RU" sz="1600" dirty="0" err="1" smtClean="0">
                <a:latin typeface="+mj-lt"/>
              </a:rPr>
              <a:t>файнворд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нашим</a:t>
            </a:r>
            <a:endParaRPr lang="ru-RU" sz="1600" dirty="0" smtClean="0">
              <a:latin typeface="+mj-lt"/>
            </a:endParaRPr>
          </a:p>
          <a:p>
            <a:pPr marL="457200" indent="-457200" algn="just"/>
            <a:r>
              <a:rPr lang="ru-RU" sz="1600" dirty="0" smtClean="0">
                <a:latin typeface="+mj-lt"/>
              </a:rPr>
              <a:t>                               знаменитым землякам, прославившим </a:t>
            </a:r>
            <a:r>
              <a:rPr lang="ru-RU" sz="1600" dirty="0" err="1" smtClean="0">
                <a:latin typeface="+mj-lt"/>
              </a:rPr>
              <a:t>Курщину</a:t>
            </a:r>
            <a:r>
              <a:rPr lang="ru-RU" sz="1600" dirty="0" smtClean="0">
                <a:latin typeface="+mj-lt"/>
              </a:rPr>
              <a:t>. </a:t>
            </a:r>
          </a:p>
          <a:p>
            <a:pPr marL="457200" indent="-457200" algn="just"/>
            <a:r>
              <a:rPr lang="ru-RU" sz="1600" dirty="0" smtClean="0">
                <a:latin typeface="+mj-lt"/>
              </a:rPr>
              <a:t>                               Но сначала расскажем, что такое </a:t>
            </a:r>
            <a:r>
              <a:rPr lang="ru-RU" sz="1600" dirty="0" err="1" smtClean="0">
                <a:latin typeface="+mj-lt"/>
              </a:rPr>
              <a:t>файнворд</a:t>
            </a:r>
            <a:r>
              <a:rPr lang="ru-RU" sz="1600" dirty="0" smtClean="0">
                <a:latin typeface="+mj-lt"/>
              </a:rPr>
              <a:t>. </a:t>
            </a:r>
            <a:endParaRPr lang="ru-RU" sz="1600" dirty="0" smtClean="0">
              <a:latin typeface="+mj-lt"/>
            </a:endParaRPr>
          </a:p>
          <a:p>
            <a:pPr marL="457200" indent="-457200" algn="just"/>
            <a:endParaRPr lang="ru-RU" sz="1600" dirty="0" smtClean="0">
              <a:latin typeface="+mj-lt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b="1" dirty="0" err="1" smtClean="0"/>
              <a:t>Файндворды</a:t>
            </a:r>
            <a:r>
              <a:rPr lang="ru-RU" b="1" dirty="0" smtClean="0"/>
              <a:t> </a:t>
            </a:r>
            <a:r>
              <a:rPr lang="ru-RU" dirty="0" smtClean="0"/>
              <a:t>- это загадки, в которых  слова  необходимо находить в  сетке, заполненной буквами ( ”</a:t>
            </a:r>
            <a:r>
              <a:rPr lang="ru-RU" dirty="0" err="1" smtClean="0"/>
              <a:t>find</a:t>
            </a:r>
            <a:r>
              <a:rPr lang="ru-RU" dirty="0" smtClean="0"/>
              <a:t>”  (</a:t>
            </a:r>
            <a:r>
              <a:rPr lang="ru-RU" dirty="0" err="1" smtClean="0"/>
              <a:t>файнд</a:t>
            </a:r>
            <a:r>
              <a:rPr lang="ru-RU" dirty="0" smtClean="0"/>
              <a:t>)  -  по-английски  находить).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b="1" dirty="0" err="1" smtClean="0"/>
              <a:t>Файнворд</a:t>
            </a:r>
            <a:r>
              <a:rPr lang="ru-RU" b="1" dirty="0" smtClean="0"/>
              <a:t> – </a:t>
            </a:r>
            <a:r>
              <a:rPr lang="ru-RU" dirty="0" smtClean="0"/>
              <a:t>это своеобразная шарада, в которой нужно найти слова, спрятанные в тексте. Разгадывание </a:t>
            </a:r>
            <a:r>
              <a:rPr lang="ru-RU" dirty="0" err="1" smtClean="0"/>
              <a:t>файнвордов</a:t>
            </a:r>
            <a:r>
              <a:rPr lang="ru-RU" dirty="0" smtClean="0"/>
              <a:t> иногда называют «игрой в прятки» или «джунгли», а в среде филологов это занятие известно как упражнение «третий глаз».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/>
              <a:t>Среди интеллектуальных головоломок игра с поиском слов </a:t>
            </a:r>
            <a:r>
              <a:rPr lang="ru-RU" b="1" dirty="0" smtClean="0"/>
              <a:t>ФАЙНВОРД </a:t>
            </a:r>
            <a:r>
              <a:rPr lang="ru-RU" dirty="0" smtClean="0"/>
              <a:t>занимает особое место. Смысл её в поиске слов. </a:t>
            </a:r>
            <a:r>
              <a:rPr lang="ru-RU" b="1" dirty="0" smtClean="0"/>
              <a:t>Встречаются 2 вида: </a:t>
            </a:r>
            <a:endParaRPr lang="ru-RU" b="1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b="1" dirty="0" smtClean="0"/>
              <a:t>1</a:t>
            </a:r>
            <a:r>
              <a:rPr lang="ru-RU" b="1" dirty="0" smtClean="0"/>
              <a:t>) слова спрятаны в тексте </a:t>
            </a:r>
            <a:r>
              <a:rPr lang="ru-RU" dirty="0" smtClean="0"/>
              <a:t>(могут являться частью какого-то слова или, наоборот, занимать начало одного и конец другого слова), </a:t>
            </a:r>
            <a:endParaRPr lang="ru-RU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b="1" dirty="0" smtClean="0"/>
              <a:t>2</a:t>
            </a:r>
            <a:r>
              <a:rPr lang="ru-RU" b="1" dirty="0" smtClean="0"/>
              <a:t>) </a:t>
            </a:r>
            <a:r>
              <a:rPr lang="ru-RU" b="1" i="1" dirty="0" smtClean="0"/>
              <a:t>“сетка”</a:t>
            </a:r>
            <a:r>
              <a:rPr lang="ru-RU" b="1" dirty="0" smtClean="0"/>
              <a:t>, </a:t>
            </a:r>
            <a:r>
              <a:rPr lang="ru-RU" dirty="0" smtClean="0"/>
              <a:t>то есть слова спрятаны в наборе букв. </a:t>
            </a:r>
            <a:endParaRPr lang="ru-RU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dirty="0" smtClean="0"/>
              <a:t>Каждое </a:t>
            </a:r>
            <a:r>
              <a:rPr lang="ru-RU" dirty="0" smtClean="0"/>
              <a:t>спрятанное слово после разгадки необходимо выделить своим цветом.</a:t>
            </a:r>
          </a:p>
          <a:p>
            <a:pPr marL="457200" indent="-457200" algn="just"/>
            <a:endParaRPr lang="ru-RU" sz="1600" b="1" dirty="0" smtClean="0"/>
          </a:p>
          <a:p>
            <a:pPr marL="457200" indent="-457200" algn="just"/>
            <a:r>
              <a:rPr lang="ru-RU" sz="1600" b="1" dirty="0" smtClean="0">
                <a:latin typeface="+mj-lt"/>
              </a:rPr>
              <a:t>  </a:t>
            </a:r>
          </a:p>
          <a:p>
            <a:pPr marL="457200" indent="-457200" algn="just"/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457200" indent="-457200" algn="just"/>
            <a:endParaRPr lang="ru-RU" sz="1600" dirty="0" smtClean="0"/>
          </a:p>
          <a:p>
            <a:pPr marL="457200" indent="-457200" algn="just"/>
            <a:endParaRPr lang="ru-RU" sz="1600" dirty="0" smtClean="0"/>
          </a:p>
          <a:p>
            <a:pPr marL="457200" indent="-457200" algn="just"/>
            <a:endParaRPr lang="ru-RU" sz="1600" i="1" dirty="0" smtClean="0">
              <a:latin typeface="+mj-lt"/>
            </a:endParaRPr>
          </a:p>
          <a:p>
            <a:pPr marL="457200" indent="-457200" algn="just"/>
            <a:endParaRPr lang="ru-RU" sz="1600" i="1" dirty="0" smtClean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3265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2B5F2F"/>
                </a:solidFill>
              </a:rPr>
              <a:t>Сетевой проект</a:t>
            </a:r>
            <a:br>
              <a:rPr lang="ru-RU" b="1" i="1" dirty="0" smtClean="0">
                <a:solidFill>
                  <a:srgbClr val="2B5F2F"/>
                </a:solidFill>
              </a:rPr>
            </a:br>
            <a:r>
              <a:rPr lang="ru-RU" b="1" i="1" dirty="0" smtClean="0">
                <a:solidFill>
                  <a:srgbClr val="2B5F2F"/>
                </a:solidFill>
              </a:rPr>
              <a:t>«Загадки о родном городе»</a:t>
            </a:r>
            <a:r>
              <a:rPr lang="ru-RU" b="1" dirty="0" smtClean="0">
                <a:solidFill>
                  <a:srgbClr val="2B5F2F"/>
                </a:solidFill>
              </a:rPr>
              <a:t/>
            </a:r>
            <a:br>
              <a:rPr lang="ru-RU" b="1" dirty="0" smtClean="0">
                <a:solidFill>
                  <a:srgbClr val="2B5F2F"/>
                </a:solidFill>
              </a:rPr>
            </a:br>
            <a:r>
              <a:rPr lang="ru-RU" b="1" dirty="0" smtClean="0">
                <a:solidFill>
                  <a:srgbClr val="2B5F2F"/>
                </a:solidFill>
              </a:rPr>
              <a:t>Команда  «Курские соловушки»</a:t>
            </a:r>
            <a:endParaRPr lang="ru-RU" dirty="0">
              <a:solidFill>
                <a:srgbClr val="2B5F2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5157192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3" name="Стрелка влево 12">
            <a:hlinkClick r:id="rId5" action="ppaction://hlinksldjump"/>
          </p:cNvPr>
          <p:cNvSpPr/>
          <p:nvPr/>
        </p:nvSpPr>
        <p:spPr>
          <a:xfrm>
            <a:off x="8172400" y="6309320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grpSp>
        <p:nvGrpSpPr>
          <p:cNvPr id="2" name="Группа 103"/>
          <p:cNvGrpSpPr/>
          <p:nvPr/>
        </p:nvGrpSpPr>
        <p:grpSpPr>
          <a:xfrm>
            <a:off x="323528" y="1700808"/>
            <a:ext cx="4248472" cy="3639254"/>
            <a:chOff x="251520" y="-171400"/>
            <a:chExt cx="5760640" cy="4287326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97160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69168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241176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13184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85192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д</a:t>
              </a:r>
              <a:endParaRPr lang="ru-RU" dirty="0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57200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29208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97160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С</a:t>
              </a:r>
              <a:endParaRPr lang="ru-RU" b="1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169168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41176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</a:t>
              </a:r>
              <a:endParaRPr lang="ru-RU" dirty="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13184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р</a:t>
              </a:r>
              <a:endParaRPr lang="ru-RU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385192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</a:t>
              </a:r>
              <a:endParaRPr lang="ru-RU" dirty="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457200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</a:t>
              </a:r>
              <a:endParaRPr lang="ru-RU" b="1" dirty="0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29208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л</a:t>
              </a:r>
              <a:endParaRPr lang="ru-RU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97160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69168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241176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313184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385192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Н</a:t>
              </a:r>
              <a:endParaRPr lang="ru-RU" b="1" dirty="0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457200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</a:t>
              </a:r>
              <a:endParaRPr lang="ru-RU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529208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ы</a:t>
              </a:r>
              <a:endParaRPr lang="ru-RU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97160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Ш</a:t>
              </a:r>
              <a:endParaRPr lang="ru-RU" b="1" dirty="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169168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241176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13184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</a:t>
              </a:r>
              <a:endParaRPr lang="ru-RU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385192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57200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</a:t>
              </a:r>
              <a:endParaRPr lang="ru-RU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29208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69168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</a:t>
              </a:r>
              <a:endParaRPr lang="ru-RU" dirty="0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41176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97160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Щ</a:t>
              </a:r>
              <a:endParaRPr lang="ru-RU" b="1" dirty="0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5152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п</a:t>
              </a:r>
              <a:endParaRPr lang="ru-RU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51520" y="198884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</a:t>
              </a:r>
              <a:endParaRPr lang="ru-RU" dirty="0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5152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</a:t>
              </a:r>
              <a:endParaRPr lang="ru-RU" dirty="0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251520" y="34290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н</a:t>
              </a:r>
              <a:endParaRPr lang="ru-RU" dirty="0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529208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Д</a:t>
              </a:r>
              <a:endParaRPr lang="ru-RU" b="1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313184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</a:t>
              </a:r>
              <a:endParaRPr lang="ru-RU" dirty="0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85192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й</a:t>
              </a:r>
              <a:endParaRPr lang="ru-RU" dirty="0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7200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3131840" y="-1714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е</a:t>
              </a:r>
              <a:endParaRPr lang="ru-RU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2411760" y="-17140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</a:t>
              </a:r>
              <a:endParaRPr lang="ru-RU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835696" y="404664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Файнворд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«Наши знаменитые  земляки»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716016" y="1124744"/>
            <a:ext cx="403244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600" b="1" dirty="0" smtClean="0">
                <a:latin typeface="+mj-lt"/>
              </a:rPr>
              <a:t>1. Композитор, автор знаменитой музыки, ежедневно звучащей перед  программой «Время»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2. Скульптор, автор памятника Кириллу и </a:t>
            </a:r>
            <a:r>
              <a:rPr lang="ru-RU" sz="1600" b="1" dirty="0" err="1" smtClean="0">
                <a:latin typeface="+mj-lt"/>
              </a:rPr>
              <a:t>Мефодию</a:t>
            </a:r>
            <a:r>
              <a:rPr lang="ru-RU" sz="1600" b="1" dirty="0" smtClean="0">
                <a:latin typeface="+mj-lt"/>
              </a:rPr>
              <a:t> в Москве 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3.  Писатель-фронтовик, его однофамилец – автор книги «Приключения Незнайки»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4. Мореплаватель, исследователь Аляски. Его называли «российским Колумбом»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5. Поэт, чьё имя носит областная библиотека г.Курска, друг Маяковского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6. Актёр, из крепостных, друг Пушкина, Гоголя, Тургенева, его имя носит кинотеатр и улица города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7. Художник, чьим именем названа областная картинная галерея</a:t>
            </a:r>
          </a:p>
          <a:p>
            <a:pPr algn="just">
              <a:buNone/>
            </a:pPr>
            <a:r>
              <a:rPr lang="ru-RU" sz="1600" b="1" dirty="0" smtClean="0">
                <a:latin typeface="+mj-lt"/>
              </a:rPr>
              <a:t>8. Поэт, сказавший о Курске: «Мы здесь росли, отцы здесь воевали и разогнули Курскую дугу…»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403648" y="1700808"/>
            <a:ext cx="504056" cy="576064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pic>
        <p:nvPicPr>
          <p:cNvPr id="48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0" name="Стрелка влево 49">
            <a:hlinkClick r:id="rId5" action="ppaction://hlinksldjump"/>
          </p:cNvPr>
          <p:cNvSpPr/>
          <p:nvPr/>
        </p:nvSpPr>
        <p:spPr>
          <a:xfrm>
            <a:off x="8244408" y="6309320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D:\Загадки о Курске\20777-1_2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251520" y="188640"/>
            <a:ext cx="8640960" cy="649136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grpSp>
        <p:nvGrpSpPr>
          <p:cNvPr id="2" name="Группа 103"/>
          <p:cNvGrpSpPr/>
          <p:nvPr/>
        </p:nvGrpSpPr>
        <p:grpSpPr>
          <a:xfrm>
            <a:off x="971600" y="1628800"/>
            <a:ext cx="4248472" cy="3639254"/>
            <a:chOff x="251520" y="-171400"/>
            <a:chExt cx="5760640" cy="4287326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971600" y="1268760"/>
              <a:ext cx="720080" cy="68692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е</a:t>
              </a:r>
              <a:endParaRPr lang="ru-RU" b="1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69168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е</a:t>
              </a:r>
              <a:endParaRPr lang="ru-RU" b="1" dirty="0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241176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131840" y="126876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851920" y="126876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д</a:t>
              </a:r>
              <a:endParaRPr lang="ru-RU" b="1" dirty="0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572000" y="126876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292080" y="126876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971600" y="198884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С</a:t>
              </a:r>
              <a:endParaRPr lang="ru-RU" b="1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1691680" y="1988840"/>
              <a:ext cx="720080" cy="6869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411760" y="198884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и</a:t>
              </a:r>
              <a:endParaRPr lang="ru-RU" b="1" dirty="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131840" y="198884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р</a:t>
              </a:r>
              <a:endParaRPr lang="ru-RU" b="1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3851920" y="1988840"/>
              <a:ext cx="720080" cy="68692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и</a:t>
              </a:r>
              <a:endParaRPr lang="ru-RU" b="1" dirty="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4572000" y="1988840"/>
              <a:ext cx="720080" cy="6869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</a:t>
              </a:r>
              <a:endParaRPr lang="ru-RU" b="1" dirty="0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292080" y="1988840"/>
              <a:ext cx="720080" cy="6869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л</a:t>
              </a:r>
              <a:endParaRPr lang="ru-RU" b="1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971600" y="270892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А</a:t>
              </a:r>
              <a:endParaRPr lang="ru-RU" b="1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691680" y="2708920"/>
              <a:ext cx="720080" cy="6869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2411760" y="2708920"/>
              <a:ext cx="720080" cy="6869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с</a:t>
              </a:r>
              <a:endParaRPr lang="ru-RU" b="1" dirty="0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3131840" y="2708920"/>
              <a:ext cx="720080" cy="6869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3851920" y="2708920"/>
              <a:ext cx="720080" cy="6869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Н</a:t>
              </a:r>
              <a:endParaRPr lang="ru-RU" b="1" dirty="0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4572000" y="2708920"/>
              <a:ext cx="720080" cy="6869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</a:t>
              </a:r>
              <a:endParaRPr lang="ru-RU" b="1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5292080" y="2708920"/>
              <a:ext cx="720080" cy="68692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ы</a:t>
              </a:r>
              <a:endParaRPr lang="ru-RU" b="1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971600" y="3429000"/>
              <a:ext cx="720080" cy="6869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Ш</a:t>
              </a:r>
              <a:endParaRPr lang="ru-RU" b="1" dirty="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1691680" y="3429000"/>
              <a:ext cx="720080" cy="6869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е</a:t>
              </a:r>
              <a:endParaRPr lang="ru-RU" b="1" dirty="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2411760" y="3429000"/>
              <a:ext cx="720080" cy="6869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л</a:t>
              </a:r>
              <a:endParaRPr lang="ru-RU" b="1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131840" y="3429000"/>
              <a:ext cx="720080" cy="6869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и</a:t>
              </a:r>
              <a:endParaRPr lang="ru-RU" b="1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3851920" y="3429000"/>
              <a:ext cx="720080" cy="6869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х</a:t>
              </a:r>
              <a:endParaRPr lang="ru-RU" b="1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572000" y="3429000"/>
              <a:ext cx="720080" cy="686926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28575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</a:t>
              </a:r>
              <a:endParaRPr lang="ru-RU" b="1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292080" y="3429000"/>
              <a:ext cx="720080" cy="686926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28575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69168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т</a:t>
              </a:r>
              <a:endParaRPr lang="ru-RU" b="1" dirty="0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411760" y="548680"/>
              <a:ext cx="720080" cy="686926"/>
            </a:xfrm>
            <a:prstGeom prst="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л</a:t>
              </a:r>
              <a:endParaRPr lang="ru-RU" b="1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971600" y="548680"/>
              <a:ext cx="720080" cy="68692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Щ</a:t>
              </a:r>
              <a:endParaRPr lang="ru-RU" b="1" dirty="0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51520" y="1268760"/>
              <a:ext cx="720080" cy="68692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п</a:t>
              </a:r>
              <a:endParaRPr lang="ru-RU" b="1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51520" y="1988840"/>
              <a:ext cx="720080" cy="68692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</a:t>
              </a:r>
              <a:endParaRPr lang="ru-RU" b="1" dirty="0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51520" y="2708920"/>
              <a:ext cx="720080" cy="68692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и</a:t>
              </a:r>
              <a:endParaRPr lang="ru-RU" b="1" dirty="0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251520" y="3429000"/>
              <a:ext cx="720080" cy="68692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н</a:t>
              </a:r>
              <a:endParaRPr lang="ru-RU" b="1" dirty="0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5292080" y="548680"/>
              <a:ext cx="720080" cy="68692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Д</a:t>
              </a:r>
              <a:endParaRPr lang="ru-RU" b="1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3131840" y="548680"/>
              <a:ext cx="720080" cy="68692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н</a:t>
              </a:r>
              <a:endParaRPr lang="ru-RU" b="1" dirty="0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851920" y="548680"/>
              <a:ext cx="720080" cy="68692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й</a:t>
              </a:r>
              <a:endParaRPr lang="ru-RU" b="1" dirty="0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72000" y="548680"/>
              <a:ext cx="720080" cy="68692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е</a:t>
              </a:r>
              <a:endParaRPr lang="ru-RU" b="1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2411760" y="-171400"/>
              <a:ext cx="720080" cy="68692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</a:t>
              </a:r>
              <a:endParaRPr lang="ru-RU" b="1" dirty="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5580112" y="1268760"/>
            <a:ext cx="2952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2B5F2F"/>
                </a:solidFill>
                <a:latin typeface="+mj-lt"/>
              </a:rPr>
              <a:t>Ответы на </a:t>
            </a:r>
            <a:r>
              <a:rPr lang="ru-RU" sz="2400" b="1" dirty="0" err="1" smtClean="0">
                <a:solidFill>
                  <a:srgbClr val="2B5F2F"/>
                </a:solidFill>
                <a:latin typeface="+mj-lt"/>
              </a:rPr>
              <a:t>файнворд</a:t>
            </a:r>
            <a:endParaRPr lang="ru-RU" sz="2400" b="1" dirty="0" smtClean="0">
              <a:latin typeface="+mj-lt"/>
            </a:endParaRP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1.  Георгий Свиридов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2.  Вячеслав Клыков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3.  Евгений Носов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4.  Григорий Шелихов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5.  Николай Асеев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6.  Михаил Щепкин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7.  Александр Дейнека</a:t>
            </a:r>
          </a:p>
          <a:p>
            <a:pPr algn="just">
              <a:buNone/>
            </a:pPr>
            <a:r>
              <a:rPr lang="ru-RU" b="1" dirty="0" smtClean="0">
                <a:latin typeface="+mj-lt"/>
              </a:rPr>
              <a:t>8.  Михаил Светлов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051720" y="1628800"/>
            <a:ext cx="504056" cy="576064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3131840" y="1628800"/>
            <a:ext cx="531059" cy="583090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pic>
        <p:nvPicPr>
          <p:cNvPr id="49" name="Picture 2" descr="D:\Загадки о Курске\Курские соловушки\Соловей поё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2656"/>
            <a:ext cx="1562473" cy="1584175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0" name="Прямоугольник 49"/>
          <p:cNvSpPr/>
          <p:nvPr/>
        </p:nvSpPr>
        <p:spPr>
          <a:xfrm>
            <a:off x="1835696" y="260648"/>
            <a:ext cx="69847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Универсальное определение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: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файнворд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smtClean="0"/>
              <a:t>– вид загадки, смысл которой – это  поиск слов, спрятанных в тексте или в </a:t>
            </a:r>
            <a:r>
              <a:rPr lang="en-US" b="1" dirty="0" smtClean="0"/>
              <a:t>“</a:t>
            </a:r>
            <a:r>
              <a:rPr lang="ru-RU" b="1" dirty="0" smtClean="0"/>
              <a:t>сетке</a:t>
            </a:r>
            <a:r>
              <a:rPr lang="en-US" b="1" dirty="0" smtClean="0"/>
              <a:t>”</a:t>
            </a:r>
            <a:r>
              <a:rPr lang="ru-RU" b="1" dirty="0" smtClean="0"/>
              <a:t>.  </a:t>
            </a:r>
            <a:r>
              <a:rPr lang="ru-RU" b="1" dirty="0" err="1" smtClean="0"/>
              <a:t>Файнворд</a:t>
            </a:r>
            <a:r>
              <a:rPr lang="ru-RU" b="1" dirty="0" smtClean="0"/>
              <a:t>  похож на игру в прятки. Очень интересно!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endParaRPr lang="ru-RU" sz="3200" b="1" dirty="0"/>
          </a:p>
        </p:txBody>
      </p:sp>
      <p:pic>
        <p:nvPicPr>
          <p:cNvPr id="51" name="Picture 2" descr="http://s59.radikal.ru/i166/1208/c5/80bfe0d34ba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509120"/>
            <a:ext cx="1407675" cy="1872208"/>
          </a:xfrm>
          <a:prstGeom prst="rect">
            <a:avLst/>
          </a:prstGeom>
          <a:noFill/>
        </p:spPr>
      </p:pic>
      <p:pic>
        <p:nvPicPr>
          <p:cNvPr id="52" name="Picture 4" descr="http://www.srnrem.info/wp-content/uploads/2010/06/V_M_Klykov.jpg"/>
          <p:cNvPicPr>
            <a:picLocks noChangeAspect="1" noChangeArrowheads="1"/>
          </p:cNvPicPr>
          <p:nvPr/>
        </p:nvPicPr>
        <p:blipFill>
          <a:blip r:embed="rId7" cstate="print"/>
          <a:srcRect l="34019"/>
          <a:stretch>
            <a:fillRect/>
          </a:stretch>
        </p:blipFill>
        <p:spPr bwMode="auto">
          <a:xfrm>
            <a:off x="7092280" y="4509120"/>
            <a:ext cx="1440765" cy="1800200"/>
          </a:xfrm>
          <a:prstGeom prst="rect">
            <a:avLst/>
          </a:prstGeom>
          <a:noFill/>
        </p:spPr>
      </p:pic>
      <p:pic>
        <p:nvPicPr>
          <p:cNvPr id="54" name="Picture 6" descr="http://www.dddkursk.ru/image/new/008074.1.jpg?2014100309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4509120"/>
            <a:ext cx="1440160" cy="1914213"/>
          </a:xfrm>
          <a:prstGeom prst="rect">
            <a:avLst/>
          </a:prstGeom>
          <a:noFill/>
        </p:spPr>
      </p:pic>
      <p:pic>
        <p:nvPicPr>
          <p:cNvPr id="55" name="Picture 8" descr="http://hcenter-irk.info/sites/default/files/styles/medium/public/north_sh_027_1.jpg?itok=lM8x8b3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509120"/>
            <a:ext cx="1421327" cy="1879477"/>
          </a:xfrm>
          <a:prstGeom prst="rect">
            <a:avLst/>
          </a:prstGeom>
          <a:noFill/>
        </p:spPr>
      </p:pic>
      <p:pic>
        <p:nvPicPr>
          <p:cNvPr id="56" name="Picture 10" descr="http://www.allpoetry.ru/gall_avtor/Aseev_N_N_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4509120"/>
            <a:ext cx="1440160" cy="1904974"/>
          </a:xfrm>
          <a:prstGeom prst="rect">
            <a:avLst/>
          </a:prstGeom>
          <a:noFill/>
        </p:spPr>
      </p:pic>
      <p:pic>
        <p:nvPicPr>
          <p:cNvPr id="57" name="Picture 12" descr="http://www.gogol.ru/temp_img.php?img=/var/www/gogol/data/www/gogol.ru/users/gous4a564bfcdc4bb/images/vystavka_molodyh_hudozhnikov_-ShepkinMS1824.jpg&amp;w=220&amp;h=30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4509120"/>
            <a:ext cx="1368152" cy="1909195"/>
          </a:xfrm>
          <a:prstGeom prst="rect">
            <a:avLst/>
          </a:prstGeom>
          <a:noFill/>
        </p:spPr>
      </p:pic>
      <p:pic>
        <p:nvPicPr>
          <p:cNvPr id="58" name="Picture 14" descr="http://im.kommersant.ru/Issues.photo/OGONIOK/2010/010/KMO_085979_00833_1_t20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92280" y="4482717"/>
            <a:ext cx="1389227" cy="1898611"/>
          </a:xfrm>
          <a:prstGeom prst="rect">
            <a:avLst/>
          </a:prstGeom>
          <a:noFill/>
        </p:spPr>
      </p:pic>
      <p:pic>
        <p:nvPicPr>
          <p:cNvPr id="60" name="Picture 16" descr="http://sjogodni.org.ua/_pu/167/1811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10418" y="4472324"/>
            <a:ext cx="1422022" cy="1909004"/>
          </a:xfrm>
          <a:prstGeom prst="rect">
            <a:avLst/>
          </a:prstGeom>
          <a:noFill/>
        </p:spPr>
      </p:pic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9" name="Стрелка влево 88">
            <a:hlinkClick r:id="rId14" action="ppaction://hlinksldjump"/>
          </p:cNvPr>
          <p:cNvSpPr/>
          <p:nvPr/>
        </p:nvSpPr>
        <p:spPr>
          <a:xfrm>
            <a:off x="8252792" y="6317704"/>
            <a:ext cx="64807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1717</Words>
  <Application>Microsoft Office PowerPoint</Application>
  <PresentationFormat>Экран (4:3)</PresentationFormat>
  <Paragraphs>441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Группа №3. Акростих</vt:lpstr>
      <vt:lpstr>Универсальное определение.   Акростих - это литературная форма, имеющая особое построение и содержащая двойной (зашифрованный) смысл. Часто это зашифрованное стихотворение.                                                 Загадки от группы №3  Авторы : Щёкина Настя и Корниенкова Юля</vt:lpstr>
      <vt:lpstr>Акростих.  Загадка от группы №3 команды «Курские соловушки»:  угадайте  сорт  знаменитых курских  яблок</vt:lpstr>
      <vt:lpstr>Слайд 13</vt:lpstr>
      <vt:lpstr>КРОССВОРД  (ответственный – Маклаков Егор)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Сетевой проект «Загадки о родном городе»  Визитная карточка команды </dc:title>
  <dc:creator>User</dc:creator>
  <cp:lastModifiedBy>User</cp:lastModifiedBy>
  <cp:revision>184</cp:revision>
  <dcterms:created xsi:type="dcterms:W3CDTF">2015-02-25T18:29:57Z</dcterms:created>
  <dcterms:modified xsi:type="dcterms:W3CDTF">2015-03-25T13:59:36Z</dcterms:modified>
</cp:coreProperties>
</file>