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3654AA-3A69-4F6F-87D9-AE7F426C366E}">
          <p14:sldIdLst>
            <p14:sldId id="271"/>
            <p14:sldId id="269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5"/>
            <p14:sldId id="266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86462" autoAdjust="0"/>
  </p:normalViewPr>
  <p:slideViewPr>
    <p:cSldViewPr>
      <p:cViewPr varScale="1">
        <p:scale>
          <a:sx n="60" d="100"/>
          <a:sy n="60" d="100"/>
        </p:scale>
        <p:origin x="-118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F612-516F-4D60-AA18-3CBF28260120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E92B0-E006-48ED-B4A2-9BCB92574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9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92B0-E006-48ED-B4A2-9BCB925747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8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92B0-E006-48ED-B4A2-9BCB925747C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E92B0-E006-48ED-B4A2-9BCB925747C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4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РОССИИ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10 класс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Белкина И.П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СОШ № 931 ЮЗАО г. </a:t>
            </a:r>
            <a:r>
              <a:rPr lang="ru-RU" sz="20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b="1" dirty="0" smtClean="0"/>
              <a:t>В сознании русского человека</a:t>
            </a:r>
          </a:p>
          <a:p>
            <a:pPr marL="0" indent="0">
              <a:buNone/>
            </a:pPr>
            <a:r>
              <a:rPr lang="ru-RU" b="1" dirty="0"/>
              <a:t>п</a:t>
            </a:r>
            <a:r>
              <a:rPr lang="ru-RU" b="1" dirty="0" smtClean="0"/>
              <a:t>онятия достатка связано только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u="sng" dirty="0" smtClean="0">
                <a:solidFill>
                  <a:srgbClr val="C00000"/>
                </a:solidFill>
              </a:rPr>
              <a:t> ТРУДОМ</a:t>
            </a:r>
            <a:r>
              <a:rPr lang="ru-RU" b="1" dirty="0" smtClean="0"/>
              <a:t>, с личными заслугами.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Как поработаешь так и поешь;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К</a:t>
            </a:r>
            <a:r>
              <a:rPr lang="ru-RU" b="1" dirty="0" smtClean="0"/>
              <a:t>аковы сани, таковы и сами;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П</a:t>
            </a:r>
            <a:r>
              <a:rPr lang="ru-RU" b="1" dirty="0" smtClean="0"/>
              <a:t>о Сеньке и шапка.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Ира.inspectahh-ПК\Downloads\лубок всяк по себе руби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80" b="32880"/>
          <a:stretch/>
        </p:blipFill>
        <p:spPr bwMode="auto">
          <a:xfrm>
            <a:off x="107504" y="-531440"/>
            <a:ext cx="3707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Ира.inspectahh-ПК\Downloads\лубок за раз дерево не срубишь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40" b="32340"/>
          <a:stretch/>
        </p:blipFill>
        <p:spPr bwMode="auto">
          <a:xfrm>
            <a:off x="4499992" y="-1323528"/>
            <a:ext cx="3240360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ра.inspectahh-ПК\Downloads\лубок как дерево ни гн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16" b="43416"/>
          <a:stretch/>
        </p:blipFill>
        <p:spPr bwMode="auto">
          <a:xfrm>
            <a:off x="4390362" y="548680"/>
            <a:ext cx="4753638" cy="61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а.inspectahh-ПК\Downloads\лубок каково дерев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1" t="-34253" r="11574" b="34253"/>
          <a:stretch/>
        </p:blipFill>
        <p:spPr bwMode="auto">
          <a:xfrm>
            <a:off x="-324544" y="-1080000"/>
            <a:ext cx="4632937" cy="71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   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Народное сознание, выраженное в сказках, пословицах, былинах, песнях, не мыслило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 труд </a:t>
            </a:r>
            <a:r>
              <a:rPr lang="ru-RU" b="1" i="1" dirty="0" smtClean="0"/>
              <a:t>иначе,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 как нравственное деяние: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рукам работа –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душе праздник;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без дела жить –                     небо коптить;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праздность -                            мать пороков.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Ира.inspectahh-ПК\Downloads\лубок не будет ску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2" y="1484784"/>
            <a:ext cx="30609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Народная мудрость гласит,</a:t>
            </a:r>
          </a:p>
          <a:p>
            <a:pPr marL="0" indent="0">
              <a:buNone/>
            </a:pPr>
            <a:r>
              <a:rPr lang="ru-RU" b="1" dirty="0"/>
              <a:t>ч</a:t>
            </a:r>
            <a:r>
              <a:rPr lang="ru-RU" b="1" dirty="0" smtClean="0"/>
              <a:t>то от своего труда </a:t>
            </a:r>
            <a:r>
              <a:rPr lang="ru-RU" b="1" u="sng" dirty="0" smtClean="0"/>
              <a:t>богат не будешь, но сыт будешь.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 трудов праведных не наживешь палат каменных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Но нажива и не нужна. </a:t>
            </a:r>
            <a:endParaRPr lang="ru-RU" b="1" dirty="0"/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 Одной рукой собирай,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Д</a:t>
            </a:r>
            <a:r>
              <a:rPr lang="ru-RU" b="1" dirty="0" smtClean="0">
                <a:solidFill>
                  <a:srgbClr val="0070C0"/>
                </a:solidFill>
              </a:rPr>
              <a:t>ругой раздавай;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 Не тем богат, что есть, а        тем богат, чем рад.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а.inspectahh-ПК\Downloads\лубок пришел враже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2433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73050"/>
            <a:ext cx="4762872" cy="58922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Деньги не цель</a:t>
            </a:r>
            <a:r>
              <a:rPr lang="ru-RU" b="1" dirty="0" smtClean="0"/>
              <a:t>, не фетиш.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лучше дать, чем взять;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дай Бог подать, не дай Бог просить.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Бытовала истина, что </a:t>
            </a:r>
            <a:r>
              <a:rPr lang="ru-RU" b="1" u="sng" dirty="0" smtClean="0">
                <a:solidFill>
                  <a:srgbClr val="C00000"/>
                </a:solidFill>
              </a:rPr>
              <a:t>богатство человека </a:t>
            </a:r>
            <a:r>
              <a:rPr lang="ru-RU" b="1" dirty="0" smtClean="0"/>
              <a:t>не в деньгах и комфорте, а </a:t>
            </a:r>
            <a:r>
              <a:rPr lang="ru-RU" b="1" dirty="0" smtClean="0">
                <a:solidFill>
                  <a:srgbClr val="C00000"/>
                </a:solidFill>
              </a:rPr>
              <a:t>в глубине и многообразии постижения сущности бытия</a:t>
            </a:r>
            <a:r>
              <a:rPr lang="ru-RU" b="1" dirty="0" smtClean="0"/>
              <a:t>. Стяжание </a:t>
            </a:r>
            <a:r>
              <a:rPr lang="ru-RU" b="1" i="1" u="sng" dirty="0" smtClean="0">
                <a:solidFill>
                  <a:srgbClr val="7030A0"/>
                </a:solidFill>
              </a:rPr>
              <a:t>КРАСОТЫ</a:t>
            </a:r>
            <a:r>
              <a:rPr lang="ru-RU" b="1" dirty="0" smtClean="0"/>
              <a:t> и гармонии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u="sng" dirty="0" smtClean="0">
                <a:solidFill>
                  <a:srgbClr val="7030A0"/>
                </a:solidFill>
              </a:rPr>
              <a:t>МИРА</a:t>
            </a:r>
            <a:r>
              <a:rPr lang="ru-RU" b="1" u="sng" dirty="0" smtClean="0">
                <a:solidFill>
                  <a:srgbClr val="0070C0"/>
                </a:solidFill>
              </a:rPr>
              <a:t>.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78696" cy="44906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Ира.inspectahh-ПК\Downloads\коллекция цор\узор 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1371600" y="620713"/>
            <a:ext cx="7160840" cy="3786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Изображения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Чаша мудрости. </a:t>
            </a:r>
            <a:r>
              <a:rPr lang="ru-RU" sz="1600" b="1" dirty="0" smtClean="0"/>
              <a:t>Сборник пословиц, поговорок, афоризмов. М. 1988г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1853" y="126876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images.yandex.ru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Основы духовно-нравственной культуры</a:t>
            </a:r>
            <a:br>
              <a:rPr lang="ru-RU" b="1" i="1" dirty="0">
                <a:solidFill>
                  <a:schemeClr val="accent2"/>
                </a:solidFill>
              </a:rPr>
            </a:br>
            <a:r>
              <a:rPr lang="ru-RU" b="1" i="1" dirty="0">
                <a:solidFill>
                  <a:schemeClr val="accent2"/>
                </a:solidFill>
              </a:rPr>
              <a:t>русского народа</a:t>
            </a:r>
            <a:endParaRPr lang="ru-RU" dirty="0"/>
          </a:p>
        </p:txBody>
      </p:sp>
      <p:pic>
        <p:nvPicPr>
          <p:cNvPr id="1026" name="Picture 2" descr="C:\Users\Ира.inspectahh-ПК\Downloads\коллекция цор\узор 5.gif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0" y="2276872"/>
            <a:ext cx="80976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ПЕСНЯ ЛЕЛЯ (из оперы снегурочка кавер версия)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</a:rPr>
              <a:t>Основы духовно-нравственной культуры</a:t>
            </a:r>
            <a:br>
              <a:rPr lang="ru-RU" sz="3200" b="1" i="1" dirty="0" smtClean="0">
                <a:solidFill>
                  <a:schemeClr val="accent2"/>
                </a:solidFill>
              </a:rPr>
            </a:br>
            <a:r>
              <a:rPr lang="ru-RU" sz="3200" b="1" i="1" dirty="0" smtClean="0">
                <a:solidFill>
                  <a:schemeClr val="accent2"/>
                </a:solidFill>
              </a:rPr>
              <a:t>русского народа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pic>
        <p:nvPicPr>
          <p:cNvPr id="2" name="ПЕСНЯ ЛЕЛЯ (из оперы снегурочка кавер версия) (mp3ostrov.com)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3300" y="3659188"/>
            <a:ext cx="406400" cy="406400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368800" y="1340768"/>
            <a:ext cx="4595688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   </a:t>
            </a:r>
            <a:r>
              <a:rPr lang="ru-RU" sz="3100" b="1" dirty="0" smtClean="0"/>
              <a:t>Строй души наших предков  нашел выражение в </a:t>
            </a:r>
            <a:r>
              <a:rPr lang="ru-RU" sz="3100" b="1" i="1" dirty="0" smtClean="0"/>
              <a:t>языке.</a:t>
            </a:r>
            <a:r>
              <a:rPr lang="ru-RU" sz="3100" b="1" dirty="0" smtClean="0"/>
              <a:t> В народной мудрости, в пословицах, поговорках, загадках. Он основан на представлении о том, что человек по своей природе </a:t>
            </a:r>
            <a:r>
              <a:rPr lang="ru-RU" sz="3100" b="1" dirty="0" smtClean="0">
                <a:solidFill>
                  <a:srgbClr val="FF0000"/>
                </a:solidFill>
              </a:rPr>
              <a:t>добр</a:t>
            </a:r>
            <a:r>
              <a:rPr lang="ru-RU" sz="3100" b="1" dirty="0" smtClean="0"/>
              <a:t>, а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зло</a:t>
            </a:r>
            <a:r>
              <a:rPr lang="ru-RU" sz="3100" b="1" dirty="0" smtClean="0"/>
              <a:t> -  есть отклонение от нормы.</a:t>
            </a:r>
          </a:p>
          <a:p>
            <a:pPr marL="0" indent="0">
              <a:buNone/>
            </a:pPr>
            <a:r>
              <a:rPr lang="ru-RU" sz="3100" b="1" dirty="0" smtClean="0"/>
              <a:t>  Смысл существования человека совершенствование и преображение</a:t>
            </a:r>
            <a:r>
              <a:rPr lang="ru-RU" sz="3100" b="1" dirty="0" smtClean="0">
                <a:solidFill>
                  <a:srgbClr val="7030A0"/>
                </a:solidFill>
              </a:rPr>
              <a:t> </a:t>
            </a:r>
            <a:r>
              <a:rPr lang="ru-RU" sz="3100" b="1" u="sng" dirty="0">
                <a:solidFill>
                  <a:srgbClr val="7030A0"/>
                </a:solidFill>
              </a:rPr>
              <a:t>Д</a:t>
            </a:r>
            <a:r>
              <a:rPr lang="ru-RU" sz="3100" b="1" u="sng" dirty="0" smtClean="0">
                <a:solidFill>
                  <a:srgbClr val="7030A0"/>
                </a:solidFill>
              </a:rPr>
              <a:t>уши </a:t>
            </a:r>
            <a:r>
              <a:rPr lang="ru-RU" sz="3100" b="1" dirty="0" smtClean="0"/>
              <a:t>на началах </a:t>
            </a:r>
            <a:r>
              <a:rPr lang="ru-RU" sz="3100" b="1" i="1" dirty="0">
                <a:solidFill>
                  <a:srgbClr val="C00000"/>
                </a:solidFill>
              </a:rPr>
              <a:t>Д</a:t>
            </a:r>
            <a:r>
              <a:rPr lang="ru-RU" sz="3100" b="1" i="1" dirty="0" smtClean="0">
                <a:solidFill>
                  <a:srgbClr val="C00000"/>
                </a:solidFill>
              </a:rPr>
              <a:t>обра.</a:t>
            </a:r>
            <a:endParaRPr lang="ru-RU" sz="31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Ира.inspectahh-ПК\Downloads\коллекция цор\узор 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07904" y="548680"/>
            <a:ext cx="4906887" cy="55997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Культ добра и культ предков – главное содержание      верований. Боги-предки осуществляют постоянную нравственную опеку над живущими и требуют исполнения своих заветов.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 этими представлениями Русь приняла христианство. Православие родилось как живая вера, состояние души, нравственное продвижение к </a:t>
            </a:r>
            <a:r>
              <a:rPr lang="ru-RU" sz="2800" b="1" dirty="0" smtClean="0">
                <a:solidFill>
                  <a:srgbClr val="C00000"/>
                </a:solidFill>
              </a:rPr>
              <a:t>БОГУ,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i="1" u="sng" dirty="0" smtClean="0">
                <a:solidFill>
                  <a:srgbClr val="002060"/>
                </a:solidFill>
              </a:rPr>
              <a:t>включающее все стороны жизни</a:t>
            </a:r>
            <a:r>
              <a:rPr lang="ru-RU" sz="2800" b="1" u="sng" dirty="0" smtClean="0">
                <a:solidFill>
                  <a:srgbClr val="002060"/>
                </a:solidFill>
              </a:rPr>
              <a:t>.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а.inspectahh-ПК\Downloads\коллекция цор\узор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3456384" cy="467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</a:t>
            </a:r>
            <a:r>
              <a:rPr lang="ru-RU" dirty="0" smtClean="0">
                <a:solidFill>
                  <a:srgbClr val="C00000"/>
                </a:solidFill>
              </a:rPr>
              <a:t>   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 Богу русский человек испытывает особое национальное чувство: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Жив бог, жива душа моя;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Без бога не до порога;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Вера и гору с места сдвинет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Не столько красота богослужения привлекала человека, сколько то, что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Православие позволило сохранить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свои народные традиции, обычаи и идеалы.</a:t>
            </a:r>
          </a:p>
          <a:p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а.inspectahh-ПК\Downloads\лубок соб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243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Вера в Бога как в Добро и путь к богу через Добро пронизывают национальное сознание, что отразилось в пословицах: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с Богом пойдешь – к Добру путь найдешь;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доброму Бог помогает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 др.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а.inspectahh-ПК\Downloads\лубок храм 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   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В сознании народа жило обостренное чувство </a:t>
            </a:r>
            <a:r>
              <a:rPr lang="ru-RU" sz="2800" b="1" u="sng" dirty="0" smtClean="0">
                <a:solidFill>
                  <a:srgbClr val="C00000"/>
                </a:solidFill>
              </a:rPr>
              <a:t>справедливости</a:t>
            </a:r>
            <a:r>
              <a:rPr lang="ru-RU" sz="2800" b="1" dirty="0" smtClean="0"/>
              <a:t>: жить достойно, вознаграждать по совести. Сформировался народный идеал: </a:t>
            </a:r>
          </a:p>
          <a:p>
            <a:pPr marL="0" indent="0">
              <a:buNone/>
            </a:pPr>
            <a:r>
              <a:rPr lang="ru-RU" sz="2800" b="1" dirty="0"/>
              <a:t>-</a:t>
            </a:r>
            <a:r>
              <a:rPr lang="ru-RU" sz="2800" b="1" u="sng" dirty="0" smtClean="0">
                <a:solidFill>
                  <a:srgbClr val="7030A0"/>
                </a:solidFill>
              </a:rPr>
              <a:t>не следует гнаться </a:t>
            </a:r>
            <a:r>
              <a:rPr lang="ru-RU" sz="2800" b="1" dirty="0" smtClean="0"/>
              <a:t>за наживой, за богатством;</a:t>
            </a:r>
          </a:p>
          <a:p>
            <a:pPr>
              <a:buFontTx/>
              <a:buChar char="-"/>
            </a:pPr>
            <a:r>
              <a:rPr lang="ru-RU" sz="2800" b="1" u="sng" dirty="0" smtClean="0">
                <a:solidFill>
                  <a:srgbClr val="7030A0"/>
                </a:solidFill>
              </a:rPr>
              <a:t>испытывать</a:t>
            </a:r>
            <a:r>
              <a:rPr lang="ru-RU" sz="2800" b="1" dirty="0" smtClean="0"/>
              <a:t> </a:t>
            </a:r>
            <a:r>
              <a:rPr lang="ru-RU" sz="2800" b="1" u="sng" dirty="0" smtClean="0">
                <a:solidFill>
                  <a:srgbClr val="7030A0"/>
                </a:solidFill>
              </a:rPr>
              <a:t>жадность</a:t>
            </a:r>
            <a:r>
              <a:rPr lang="ru-RU" sz="2800" b="1" dirty="0" smtClean="0"/>
              <a:t> к деньгам и вещам.</a:t>
            </a:r>
          </a:p>
          <a:p>
            <a:pPr marL="0" indent="0">
              <a:buNone/>
            </a:pPr>
            <a:r>
              <a:rPr lang="ru-RU" sz="2800" b="1" i="1" u="sng" dirty="0"/>
              <a:t> </a:t>
            </a:r>
            <a:r>
              <a:rPr lang="ru-RU" sz="2800" b="1" i="1" u="sng" dirty="0" smtClean="0"/>
              <a:t>Как цель жизни это считалось недостойным</a:t>
            </a:r>
            <a:r>
              <a:rPr lang="ru-RU" sz="2800" b="1" dirty="0"/>
              <a:t>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а.inspectahh-ПК\Downloads\лубок витязь Ерусл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7"/>
            <a:ext cx="3096343" cy="28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60648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В атмосфере  почитания </a:t>
            </a:r>
          </a:p>
          <a:p>
            <a:pPr marL="0" indent="0">
              <a:buNone/>
            </a:pPr>
            <a:r>
              <a:rPr lang="ru-RU" sz="2800" b="1" dirty="0" smtClean="0"/>
              <a:t>Добра, души, справедливости, было выношено и получило устойчивый характер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НЕСТЯЖАТЕЛЬСТВО.</a:t>
            </a:r>
          </a:p>
          <a:p>
            <a:pPr marL="0" indent="0">
              <a:buNone/>
            </a:pPr>
            <a:r>
              <a:rPr lang="ru-RU" sz="2800" b="1" i="1" dirty="0" smtClean="0"/>
              <a:t>Суть его – в преобладании духовно-нравственных мотивов над материальными интересами.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Лишнего не бери, карман не дери, душу не губи;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живота не  копи, а душу не мори.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0807"/>
            <a:ext cx="3008313" cy="37444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а.inspectahh-ПК\Downloads\лубок удобрых др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0044"/>
            <a:ext cx="2952328" cy="39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Духовно-нравственная культура русского народа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endParaRPr lang="ru-RU" sz="2800" b="1" dirty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Человек должен жить по божьим законам, довольствоваться малым.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Лишние деньги-лишние заботы;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Не хлебом единым жив будешь;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На людей глядючи жить, по себе плакаться.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12776"/>
            <a:ext cx="2818655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а.inspectahh-ПК\Downloads\лебок едоки в изб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6413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592</Words>
  <Application>Microsoft Office PowerPoint</Application>
  <PresentationFormat>Экран (4:3)</PresentationFormat>
  <Paragraphs>79</Paragraphs>
  <Slides>15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ИСТОРИЯ РОССИИ</vt:lpstr>
      <vt:lpstr>Основы духовно-нравственной культуры русского народа</vt:lpstr>
      <vt:lpstr>Основы духовно-нравственной культуры русского народа</vt:lpstr>
      <vt:lpstr>Духовно-нравственная культура русского народа</vt:lpstr>
      <vt:lpstr>Духовно-нравственная культура русского     народа</vt:lpstr>
      <vt:lpstr>Духовно-нравственная культура русского народа</vt:lpstr>
      <vt:lpstr>Духовно-нравственная культура русского     народа</vt:lpstr>
      <vt:lpstr>Духовно-нравственная культура русского народа</vt:lpstr>
      <vt:lpstr>Духовно-нравственная культура русского народа</vt:lpstr>
      <vt:lpstr>Духовно-нравственная культура русского народа</vt:lpstr>
      <vt:lpstr>Духовно-нравственная культура русского народа</vt:lpstr>
      <vt:lpstr>Духовно-нравственная культура русского     народа</vt:lpstr>
      <vt:lpstr>Духовно-нравственная культура русского народа</vt:lpstr>
      <vt:lpstr>Духовно-нравственная культура русского народа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духовно-нравственной культуры русского народа</dc:title>
  <dc:creator>Ира</dc:creator>
  <cp:lastModifiedBy>Ира</cp:lastModifiedBy>
  <cp:revision>53</cp:revision>
  <dcterms:created xsi:type="dcterms:W3CDTF">2012-01-30T08:41:38Z</dcterms:created>
  <dcterms:modified xsi:type="dcterms:W3CDTF">2012-02-16T18:43:26Z</dcterms:modified>
</cp:coreProperties>
</file>