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57" r:id="rId3"/>
    <p:sldId id="256" r:id="rId4"/>
    <p:sldId id="258" r:id="rId5"/>
    <p:sldId id="263" r:id="rId6"/>
    <p:sldId id="264" r:id="rId7"/>
    <p:sldId id="265" r:id="rId8"/>
    <p:sldId id="266" r:id="rId9"/>
    <p:sldId id="269" r:id="rId10"/>
    <p:sldId id="270" r:id="rId11"/>
    <p:sldId id="259" r:id="rId12"/>
    <p:sldId id="268" r:id="rId13"/>
    <p:sldId id="262" r:id="rId14"/>
    <p:sldId id="277" r:id="rId15"/>
    <p:sldId id="260" r:id="rId16"/>
    <p:sldId id="279" r:id="rId17"/>
    <p:sldId id="26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FFFF99"/>
    <a:srgbClr val="0033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Ignat\Downloads\00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81901" y="0"/>
            <a:ext cx="919149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00010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истории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нового года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442913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Презентация учителя ИЗО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МОУ НОШ № 7 г. Грязи</a:t>
            </a: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</a:rPr>
              <a:t>Духановой</a:t>
            </a:r>
            <a:r>
              <a:rPr lang="ru-RU" sz="2400" b="1" i="1" dirty="0" smtClean="0">
                <a:solidFill>
                  <a:srgbClr val="002060"/>
                </a:solidFill>
              </a:rPr>
              <a:t> Л. 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Ignat\Downloads\1197913866_4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0" y="-37266"/>
            <a:ext cx="9144000" cy="6895266"/>
          </a:xfrm>
          <a:prstGeom prst="rect">
            <a:avLst/>
          </a:prstGeom>
          <a:noFill/>
        </p:spPr>
      </p:pic>
      <p:pic>
        <p:nvPicPr>
          <p:cNvPr id="1027" name="Picture 3" descr="C:\Users\Ignat\Downloads\0_63d8_48793755_L.jpg"/>
          <p:cNvPicPr>
            <a:picLocks noChangeAspect="1" noChangeArrowheads="1"/>
          </p:cNvPicPr>
          <p:nvPr/>
        </p:nvPicPr>
        <p:blipFill>
          <a:blip r:embed="rId3">
            <a:lum bright="20000" contrast="40000"/>
          </a:blip>
          <a:srcRect/>
          <a:stretch>
            <a:fillRect/>
          </a:stretch>
        </p:blipFill>
        <p:spPr bwMode="auto">
          <a:xfrm rot="16200000">
            <a:off x="3605294" y="1038120"/>
            <a:ext cx="6072230" cy="456744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1A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1A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285728"/>
            <a:ext cx="41434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Немцы считали, что украшая ели, они таким образом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задабривали духов,  живущих в еловых ветвях, чтобы те  не разозлились. Получив в подарок украшения, они и дальше должны были оставаться добрыми защитниками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Ignat\Downloads\1197913866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0" y="-1"/>
            <a:ext cx="9144000" cy="6836831"/>
          </a:xfrm>
          <a:prstGeom prst="rect">
            <a:avLst/>
          </a:prstGeom>
          <a:noFill/>
        </p:spPr>
      </p:pic>
      <p:pic>
        <p:nvPicPr>
          <p:cNvPr id="5" name="Picture 6" descr="C:\Users\Ignat\Downloads\1197913866_4.jpg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952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857232"/>
            <a:ext cx="42148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Когда же ель превратилась в непременный атрибут рождественских праздников, на макушку ей стали вешать звезду как символ Вифлеемской звезды, осветившей рождение Иисуса. </a:t>
            </a:r>
            <a:endParaRPr lang="ru-RU" sz="2800" b="1" dirty="0">
              <a:solidFill>
                <a:srgbClr val="000099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12289" name="Picture 1" descr="C:\Users\Ignat\Downloads\731321q7v1iz1h1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4095774" cy="50132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gnat\Downloads\j105186_125824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8686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14290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 исполнением настоящего указа установили строгое наблюдение. Петр I сам начал праздник на Красной площади, пустив первую ракету.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Ignat\Downloads\1197913866_4.jpg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95266"/>
          </a:xfrm>
          <a:prstGeom prst="rect">
            <a:avLst/>
          </a:prstGeom>
          <a:noFill/>
        </p:spPr>
      </p:pic>
      <p:pic>
        <p:nvPicPr>
          <p:cNvPr id="9217" name="Picture 1" descr="C:\Users\Ignat\Downloads\d0f4d6615c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500946" cy="6179788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214942" y="785794"/>
            <a:ext cx="36433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ea typeface="Calibri" pitchFamily="34" charset="0"/>
                <a:cs typeface="Tahoma" pitchFamily="34" charset="0"/>
              </a:rPr>
              <a:t>Именно из уст Петра Великого пошло наше новогоднее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ea typeface="Calibri" pitchFamily="34" charset="0"/>
                <a:cs typeface="Tahoma" pitchFamily="34" charset="0"/>
              </a:rPr>
              <a:t>С Новым годом! С новым счастьем!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ea typeface="Calibri" pitchFamily="34" charset="0"/>
                <a:cs typeface="Tahoma" pitchFamily="34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ea typeface="Calibri" pitchFamily="34" charset="0"/>
                <a:cs typeface="Tahoma" pitchFamily="34" charset="0"/>
              </a:rPr>
              <a:t>Царь приказывал палить из пушек, устраивать грандиозные маскарады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Ignat\Downloads\1197913866_4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95266"/>
          </a:xfrm>
          <a:prstGeom prst="rect">
            <a:avLst/>
          </a:prstGeom>
          <a:noFill/>
        </p:spPr>
      </p:pic>
      <p:pic>
        <p:nvPicPr>
          <p:cNvPr id="7170" name="Picture 2" descr="C:\Users\Ignat\Downloads\113062-big-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57325"/>
            <a:ext cx="6657975" cy="540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-36513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Новый год принято дарить подарки и сувениры.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Первыми в Европе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подарки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начали получать немецкие дети. А начало обычаю положила легенда о Святом Николае, который якобы бросил в трубу дома бедных сестер золотые монеты. Те упали в сушившиеся у камина чулки, после чего и начали европейцы кидать праздничные подарки в носки, подвешенные у камина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Ignat\Downloads\1197913866_4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9526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Новогодние сувениры должны быть символичными – символизировать приходящий год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solidFill>
                  <a:srgbClr val="000099"/>
                </a:solidFill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Новогодние </a:t>
            </a:r>
            <a:r>
              <a:rPr kumimoji="0" lang="ru-RU" sz="2000" b="1" i="1" u="none" strike="noStrike" cap="none" normalizeH="0" baseline="0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сувениры - это небольшие вещицы, которые мы дарим на память своим близким и родным в канун праздника. Их основная цель - показать вашим многочисленным друзьям и коллегам, что вы о них </a:t>
            </a:r>
            <a:r>
              <a:rPr kumimoji="0" lang="ru-RU" sz="2000" b="1" i="1" u="none" strike="noStrike" cap="none" normalizeH="0" baseline="0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помните</a:t>
            </a:r>
            <a:endParaRPr kumimoji="0" lang="ru-RU" sz="3200" b="0" i="0" u="none" strike="noStrike" cap="none" normalizeH="0" baseline="0" dirty="0" smtClean="0">
              <a:ln>
                <a:solidFill>
                  <a:srgbClr val="000099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Ignat\Downloads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55048"/>
            <a:ext cx="5357850" cy="3717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Ignat\Downloads\1197913866_4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0" y="-37266"/>
            <a:ext cx="9144000" cy="689526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428736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Выполнение новогоднего сувенира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мама\Снеговик\Фото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мама\Снеговик\Фото0320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286283" cy="3214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642919"/>
            <a:ext cx="635798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Материалы и инструменты для работы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мама\Снеговик\Фото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4422942" cy="380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мама\Снеговик\Фото0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85926"/>
            <a:ext cx="5524539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571480"/>
            <a:ext cx="85725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Вырезать фон с помощью шаблона и наклеить на диск 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ама\Снеговик\Фото0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57364"/>
            <a:ext cx="5143536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мама\Снеговик\Фото0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857364"/>
            <a:ext cx="3357586" cy="4476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мама\Снеговик\Фото0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85926"/>
            <a:ext cx="3482603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5725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14350" indent="-514350" algn="ctr">
              <a:buAutoNum type="arabicPeriod"/>
            </a:pPr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Перевести рисунок на фон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ln/>
                <a:solidFill>
                  <a:schemeClr val="accent3"/>
                </a:solidFill>
              </a:rPr>
              <a:t>Обрисовать и вырезать силуэт фигуры из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самоклейки</a:t>
            </a:r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gnat\Downloads\noviygod0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714356"/>
            <a:ext cx="8286808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Новый  год  стал традиционным праздником  для всех людей  на Земле. 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мама\Снеговик\Фото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3429024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мама\Снеговик\Фото0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3429024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мама\Снеговик\Фото0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71612"/>
            <a:ext cx="3429024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5725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14350" indent="-514350" algn="ctr">
              <a:buAutoNum type="arabicPeriod"/>
            </a:pPr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Наклеить фигуру снеговика;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ln/>
                <a:solidFill>
                  <a:schemeClr val="accent3"/>
                </a:solidFill>
              </a:rPr>
              <a:t>вырезать и наклеить другие детали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мама\Снеговик\Фото0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5643602" cy="42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мама\Снеговик\Фото0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928802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мама\Снеговик\Фото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3457548" cy="461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мама\Снеговик\Фото0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000240"/>
            <a:ext cx="3411163" cy="454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5725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14350" indent="-514350" algn="ctr">
              <a:buAutoNum type="arabicPeriod"/>
            </a:pPr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Нарисовать глаза, рот, руки снеговика;</a:t>
            </a:r>
          </a:p>
          <a:p>
            <a:pPr marL="514350" indent="-514350" algn="ctr">
              <a:buAutoNum type="arabicPeriod"/>
            </a:pPr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Выполнить контур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мама\Снеговик\Фото0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809608"/>
            <a:ext cx="4286280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285728"/>
            <a:ext cx="65117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Результат  творческой работы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Ignat\Downloads\1197913866_4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0" y="-37266"/>
            <a:ext cx="9144000" cy="689526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1071546"/>
            <a:ext cx="857256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Желаю творческих успехов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 Древнем Египте Новый Год праздновался примерно в конце сентября во время разлива реки Нил. Разлив Нила - самое важное событие в Египте, без которого невозможно выращивать зерновые культуры в пустыне.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://stat17.privet.ru/lr/093477384c0df086d7fbb11beb8c035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64294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Обычай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праздновать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Новый год впервые родился в Месопотамии 25 веков назад.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7.privet.ru/lr/0934c169c2e8703a3a58e2b15cdc4e8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00100" y="214290"/>
            <a:ext cx="77153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течение долгого времени Римляне праздновали Новый Год в начале марта, до тех пор, император Юлий Цезарь не ввел новый календарь (в настоящее время он называется юлианским). Датой встречи Нового года стал первый день января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Рисунок 107" descr="http://stat17.privet.ru/lr/0934cfe1e45cd80f59cc2a585ccfb7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290"/>
            <a:ext cx="5715000" cy="4286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50057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Месяц январь был назван в честь римского бога Януса (двуликого). Один лик Януса был якобы обращен назад к прошлому году, другой - вперед к новому.</a:t>
            </a:r>
            <a:endParaRPr lang="ru-RU" sz="2800" dirty="0" smtClean="0">
              <a:solidFill>
                <a:srgbClr val="0000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rgbClr val="0000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Ignat\Downloads\1197913866_4.jpg"/>
          <p:cNvPicPr>
            <a:picLocks noChangeAspect="1" noChangeArrowheads="1"/>
          </p:cNvPicPr>
          <p:nvPr/>
        </p:nvPicPr>
        <p:blipFill>
          <a:blip r:embed="rId2">
            <a:lum bright="-30000" contrast="-40000"/>
          </a:blip>
          <a:srcRect/>
          <a:stretch>
            <a:fillRect/>
          </a:stretch>
        </p:blipFill>
        <p:spPr bwMode="auto">
          <a:xfrm>
            <a:off x="0" y="-37266"/>
            <a:ext cx="9144001" cy="6895266"/>
          </a:xfrm>
          <a:prstGeom prst="rect">
            <a:avLst/>
          </a:prstGeom>
          <a:noFill/>
        </p:spPr>
      </p:pic>
      <p:pic>
        <p:nvPicPr>
          <p:cNvPr id="2" name="Рисунок 1" descr="http://stat17.privet.ru/lr/0934e09e164738413bf802400411c02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6143668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442913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</a:rPr>
              <a:t>На Руси, в</a:t>
            </a:r>
            <a:r>
              <a:rPr lang="ru-RU" sz="2400" b="1" dirty="0" smtClean="0">
                <a:solidFill>
                  <a:srgbClr val="FFFF99"/>
                </a:solidFill>
                <a:effectLst/>
              </a:rPr>
              <a:t> глубокой </a:t>
            </a:r>
            <a:r>
              <a:rPr lang="ru-RU" sz="2400" b="1" dirty="0" smtClean="0">
                <a:solidFill>
                  <a:srgbClr val="FFFF99"/>
                </a:solidFill>
              </a:rPr>
              <a:t>древности Новый год чаще всего праздновали 1 марта, связывая его с весной - началом возрождения природы. В 1343 году Московский собор постановил считать </a:t>
            </a:r>
            <a:r>
              <a:rPr lang="ru-RU" sz="2400" b="1" dirty="0" err="1" smtClean="0">
                <a:solidFill>
                  <a:srgbClr val="FFFF99"/>
                </a:solidFill>
              </a:rPr>
              <a:t>новолетие</a:t>
            </a:r>
            <a:r>
              <a:rPr lang="ru-RU" sz="2400" b="1" dirty="0" smtClean="0">
                <a:solidFill>
                  <a:srgbClr val="FFFF99"/>
                </a:solidFill>
              </a:rPr>
              <a:t>, согласно греческому церковному исчислению, с 1 сентября</a:t>
            </a:r>
            <a:r>
              <a:rPr lang="ru-RU" sz="2400" b="1" dirty="0" smtClean="0"/>
              <a:t>,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Ignat\Downloads\1197913866_4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0" y="-37266"/>
            <a:ext cx="9144000" cy="689526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857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Праздновать Новый год в сентябре продолжали более 200 лет</a:t>
            </a:r>
            <a:r>
              <a:rPr lang="ru-RU" sz="3200" b="1" dirty="0" smtClean="0">
                <a:solidFill>
                  <a:schemeClr val="bg2"/>
                </a:solidFill>
              </a:rPr>
              <a:t>.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072066" y="1500174"/>
            <a:ext cx="407193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В1699 Петр I, возвратившись из своего путешествия по Европе, стал ломать старые обычаи.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stat17.privet.ru/lr/0934bd1fade283bbd51611c36be6d42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4643470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Ignat\Downloads\1197913866_4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952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15 декабря 1699 года на высоком помосте на Красной площади дьяк громко читал указ о праздновании Нового года не по-старинному с 1  сентября , а с первого января.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121" name="Picture 1" descr="C:\Users\Ignat\Downloads\mosc_pict_3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00306"/>
            <a:ext cx="4517408" cy="4071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Ignat\Downloads\1262077243_ve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219"/>
            <a:ext cx="9144000" cy="6859219"/>
          </a:xfrm>
          <a:prstGeom prst="rect">
            <a:avLst/>
          </a:prstGeom>
          <a:noFill/>
        </p:spPr>
      </p:pic>
      <p:pic>
        <p:nvPicPr>
          <p:cNvPr id="3" name="Picture 1" descr="C:\мама\новогодние картинки\новый год   Записи с тегом новый год   Дневник Ohod Вязаная сказка   LiveInternet - Российский Сервис Онлайн-Дневников_files\731321q7v1iz1h1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3929090" cy="4809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Традицию наряжать новогоднюю елку царь Петр «подсмотрел» у немцев, для которых это вечнозеленое хвойное дерево испокон веков являлось символом вечной молодости, бессмертия, долголетия и верности</a:t>
            </a:r>
            <a:r>
              <a:rPr lang="ru-RU" sz="2400" b="1" u="sng" dirty="0" smtClean="0"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Этот обычай показался Петру I очень красивым</a:t>
            </a:r>
            <a:r>
              <a:rPr lang="ru-RU" sz="2400" b="1" dirty="0" smtClean="0">
                <a:solidFill>
                  <a:srgbClr val="000099"/>
                </a:solidFill>
              </a:rPr>
              <a:t>.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512</TotalTime>
  <Words>499</Words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</dc:creator>
  <cp:lastModifiedBy>Ignat</cp:lastModifiedBy>
  <cp:revision>42</cp:revision>
  <dcterms:created xsi:type="dcterms:W3CDTF">2010-11-28T14:16:58Z</dcterms:created>
  <dcterms:modified xsi:type="dcterms:W3CDTF">2010-11-30T19:01:53Z</dcterms:modified>
</cp:coreProperties>
</file>