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86" r:id="rId5"/>
    <p:sldId id="267" r:id="rId6"/>
    <p:sldId id="268" r:id="rId7"/>
    <p:sldId id="274" r:id="rId8"/>
    <p:sldId id="264" r:id="rId9"/>
    <p:sldId id="260" r:id="rId10"/>
    <p:sldId id="262" r:id="rId11"/>
    <p:sldId id="261" r:id="rId12"/>
    <p:sldId id="287" r:id="rId13"/>
    <p:sldId id="288" r:id="rId14"/>
    <p:sldId id="289" r:id="rId15"/>
    <p:sldId id="290" r:id="rId16"/>
    <p:sldId id="293" r:id="rId17"/>
    <p:sldId id="291" r:id="rId18"/>
    <p:sldId id="292" r:id="rId19"/>
    <p:sldId id="25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C5"/>
    <a:srgbClr val="008000"/>
    <a:srgbClr val="A50021"/>
    <a:srgbClr val="E6BA00"/>
    <a:srgbClr val="009E47"/>
    <a:srgbClr val="242490"/>
    <a:srgbClr val="3333CC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 varScale="1">
        <p:scale>
          <a:sx n="66" d="100"/>
          <a:sy n="66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76D39-CC35-4940-A206-6DE7335201C6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6E129-BB64-4FF1-AD5D-1BE69D006B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31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youtu.be/QDDlV8g48c0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slide" Target="slide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jplus.ru/img4/p/o/pogonin_sv/DSC_0060.jpg" TargetMode="External"/><Relationship Id="rId13" Type="http://schemas.openxmlformats.org/officeDocument/2006/relationships/hyperlink" Target="http://img-fotki.yandex.ru/get/6309/16364203.8/0_7d7ff_b0d650bb_L" TargetMode="External"/><Relationship Id="rId18" Type="http://schemas.openxmlformats.org/officeDocument/2006/relationships/hyperlink" Target="http://img-fotki.yandex.ru/get/6305/16364203.3/0_7ac08_7df8a355_XXL.jpg" TargetMode="External"/><Relationship Id="rId3" Type="http://schemas.openxmlformats.org/officeDocument/2006/relationships/hyperlink" Target="http://www.liveinternet.ru/showjournal.php?tagid=40285&amp;journalid=2379617" TargetMode="External"/><Relationship Id="rId21" Type="http://schemas.openxmlformats.org/officeDocument/2006/relationships/hyperlink" Target="http://img-fotki.yandex.ru/get/9/16364203.8/0_7e131_296ef546_L" TargetMode="External"/><Relationship Id="rId7" Type="http://schemas.openxmlformats.org/officeDocument/2006/relationships/hyperlink" Target="http://img-fotki.yandex.ru/get/6209/16364203.1/0_78581_38b57551_L" TargetMode="External"/><Relationship Id="rId12" Type="http://schemas.openxmlformats.org/officeDocument/2006/relationships/hyperlink" Target="http://img-fotki.yandex.ru/get/7/16364203.8/0_7e578_7ed81bfa_L" TargetMode="External"/><Relationship Id="rId17" Type="http://schemas.openxmlformats.org/officeDocument/2006/relationships/hyperlink" Target="http://www.ljplus.ru/img4/p/o/pogonin_sv/Oya-5-YAtshericaA-048.jpg" TargetMode="External"/><Relationship Id="rId2" Type="http://schemas.openxmlformats.org/officeDocument/2006/relationships/hyperlink" Target="http://www.lenagold.ru/fon/der/raz/wood09.jpg" TargetMode="External"/><Relationship Id="rId16" Type="http://schemas.openxmlformats.org/officeDocument/2006/relationships/hyperlink" Target="http://www.ljplus.ru/img4/p/o/pogonin_sv/25-apr02w0174.jpg" TargetMode="External"/><Relationship Id="rId20" Type="http://schemas.openxmlformats.org/officeDocument/2006/relationships/hyperlink" Target="http://www.ljplus.ru/img4/p/o/pogonin_sv/1-iyunya-144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809/79795203.6b/0_74d9a_d76da7bf_XL" TargetMode="External"/><Relationship Id="rId11" Type="http://schemas.openxmlformats.org/officeDocument/2006/relationships/hyperlink" Target="http://img-fotki.yandex.ru/get/6210/16364203.5/0_7cb11_909e2319_L" TargetMode="External"/><Relationship Id="rId5" Type="http://schemas.openxmlformats.org/officeDocument/2006/relationships/hyperlink" Target="http://www.nationalcard.ru/information/park/oksky/map.gif" TargetMode="External"/><Relationship Id="rId15" Type="http://schemas.openxmlformats.org/officeDocument/2006/relationships/hyperlink" Target="http://www.ljplus.ru/img4/p/o/pogonin_sv/DSC_0021.jpg" TargetMode="External"/><Relationship Id="rId23" Type="http://schemas.openxmlformats.org/officeDocument/2006/relationships/hyperlink" Target="http://www.ljplus.ru/img4/p/o/pogonin_sv/_DSC_0113.jpg" TargetMode="External"/><Relationship Id="rId10" Type="http://schemas.openxmlformats.org/officeDocument/2006/relationships/hyperlink" Target="http://s.imhonet.ru/1/tmp_user_files/ed/82/ed8215bf81b9bbba2e2ac3798ac8cbe7/xlarge/3d78dedf4702c903441f41e7b480cdf1.jpg" TargetMode="External"/><Relationship Id="rId19" Type="http://schemas.openxmlformats.org/officeDocument/2006/relationships/hyperlink" Target="http://www.ljplus.ru/img4/p/o/pogonin_sv/2011.08.01.jpg" TargetMode="External"/><Relationship Id="rId4" Type="http://schemas.openxmlformats.org/officeDocument/2006/relationships/hyperlink" Target="http://www.culturemap.ru/?region=94&amp;topic=12&amp;subtopic=37&amp;id=2032" TargetMode="External"/><Relationship Id="rId9" Type="http://schemas.openxmlformats.org/officeDocument/2006/relationships/hyperlink" Target="http://img0.liveinternet.ru/images/attach/c/2/73/175/73175748_3818013_sterh3.jpg" TargetMode="External"/><Relationship Id="rId14" Type="http://schemas.openxmlformats.org/officeDocument/2006/relationships/hyperlink" Target="http://www.ljplus.ru/img4/p/o/pogonin_sv/15-iyunya-204.jpg" TargetMode="External"/><Relationship Id="rId22" Type="http://schemas.openxmlformats.org/officeDocument/2006/relationships/hyperlink" Target="http://img-fotki.yandex.ru/get/6211/16364203.5/0_7cd0d_c58ade9f_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310/16364203.5/0_7d450_eacd13bc_L" TargetMode="External"/><Relationship Id="rId3" Type="http://schemas.openxmlformats.org/officeDocument/2006/relationships/hyperlink" Target="http://www.ljplus.ru/img4/p/o/pogonin_sv/29-iyunyaB-454.jpg" TargetMode="External"/><Relationship Id="rId7" Type="http://schemas.openxmlformats.org/officeDocument/2006/relationships/hyperlink" Target="http://img-fotki.yandex.ru/get/53/evelinalina.14/0_3d0cc_530b8a8_XL.jpg" TargetMode="External"/><Relationship Id="rId2" Type="http://schemas.openxmlformats.org/officeDocument/2006/relationships/hyperlink" Target="https://lh5.googleusercontent.com/-3dmzsT6xs1E/TkkmPazaD8I/AAAAAAAABxE/evFz3M99HOY/s800/_MG_871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jplus.ru/img4/p/o/pogonin_sv/OG-Griby-B-473.jpg" TargetMode="External"/><Relationship Id="rId11" Type="http://schemas.openxmlformats.org/officeDocument/2006/relationships/hyperlink" Target="http://youtu.be/xOQkvp2WkSg" TargetMode="External"/><Relationship Id="rId5" Type="http://schemas.openxmlformats.org/officeDocument/2006/relationships/hyperlink" Target="http://www.ljplus.ru/img4/p/o/pogonin_sv/20-maya-Kopyten0003.jpg" TargetMode="External"/><Relationship Id="rId10" Type="http://schemas.openxmlformats.org/officeDocument/2006/relationships/hyperlink" Target="http://youtu.be/QDDlV8g48c0" TargetMode="External"/><Relationship Id="rId4" Type="http://schemas.openxmlformats.org/officeDocument/2006/relationships/hyperlink" Target="http://www.ljplus.ru/img4/p/o/pogonin_sv/28-iyunyaB-708.jpg" TargetMode="External"/><Relationship Id="rId9" Type="http://schemas.openxmlformats.org/officeDocument/2006/relationships/hyperlink" Target="http://camper-shoes.ru/sites/default/files/fored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xOQkvp2WkS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slide" Target="slide3.xml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8794" y="14285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Детский интернет - конкурс  виртуальных экскурсий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«Мир вокруг меня»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500306"/>
            <a:ext cx="5643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Виртуальная экскурсия в Окский государственный природный биосферный заповедник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Автор: Балабанова Анастасия, ученица 5 класса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Акиншина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О.Э.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МБОУ Спасская СОШ   г.Спасск  Рязанская область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9" descr="C:\Documents and Settings\User\Рабочий стол\Детские экскурсии\logotip dlja rabo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7166"/>
            <a:ext cx="1993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Чудо-птицы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Питомник редких видов журавлей работает с 1979 года.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питомнике живут и размножаются все 7 видов журавлей, обитающих в России. 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годы своего существования питомник вырастил около 500 птенцов. Среди них - виды, занесённые  в Международную Красную Книгу: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стерх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(Сибирский журавль), японский,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даурский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чёрный журавли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500174"/>
            <a:ext cx="3696917" cy="492922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/>
          <p:cNvSpPr/>
          <p:nvPr/>
        </p:nvSpPr>
        <p:spPr>
          <a:xfrm rot="5400000">
            <a:off x="3857620" y="5572140"/>
            <a:ext cx="571504" cy="1714512"/>
          </a:xfrm>
          <a:prstGeom prst="chevron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C:\Users\Ольга\Documents\Конкурсы\ВЭ Балабанова Настя\Заповедник\0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6613" y="785794"/>
            <a:ext cx="7741601" cy="492922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85728"/>
            <a:ext cx="7572428" cy="5679297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36614"/>
            <a:ext cx="7358114" cy="574852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785786" y="285728"/>
            <a:ext cx="7429552" cy="5357850"/>
            <a:chOff x="613297" y="857232"/>
            <a:chExt cx="7812691" cy="50006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13297" y="857232"/>
              <a:ext cx="3750494" cy="5000660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639774" y="857232"/>
              <a:ext cx="3786214" cy="5000660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71504" cy="428604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1785926"/>
            <a:ext cx="33575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00:15 - серые журавли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00:21 - канадские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00:27 -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даурский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00:32 - красавки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00:35 -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стерхи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00:59 - канадские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01:08 – японские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00100" y="0"/>
            <a:ext cx="6929486" cy="1071546"/>
            <a:chOff x="1136007" y="44046"/>
            <a:chExt cx="5915415" cy="96142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36007" y="428604"/>
              <a:ext cx="5915415" cy="5768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196991" y="44046"/>
              <a:ext cx="5843977" cy="8560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82550" h="38100" prst="coolSlant"/>
              </a:sp3d>
            </a:bodyPr>
            <a:lstStyle/>
            <a:p>
              <a:endParaRPr lang="ru-RU" sz="28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Смотреть видео «Журавлиный питомник»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500174"/>
            <a:ext cx="5214974" cy="437513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571504" cy="500066"/>
          </a:xfrm>
          <a:prstGeom prst="actionButtonHom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узей\00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16" y="1142984"/>
            <a:ext cx="5162552" cy="387191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природы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21495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Музей природы был создан в 1937 году. Его экспозиция представляет многообразие животного мира Мещёрского края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553620"/>
            <a:ext cx="8572560" cy="5829751"/>
            <a:chOff x="285720" y="553620"/>
            <a:chExt cx="8572560" cy="58297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428728" y="553620"/>
              <a:ext cx="6143668" cy="4607752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85720" y="5429264"/>
              <a:ext cx="85725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Создатель и организатор музея- В.А. Корсаков, талантливый художник, натуралист и таксидермист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42976" y="1285860"/>
            <a:ext cx="6572296" cy="5319850"/>
            <a:chOff x="1508031" y="866429"/>
            <a:chExt cx="6543687" cy="5684080"/>
          </a:xfrm>
        </p:grpSpPr>
        <p:pic>
          <p:nvPicPr>
            <p:cNvPr id="3074" name="Picture 2" descr="H:\музей\005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08031" y="866429"/>
              <a:ext cx="6543687" cy="4907764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650285" y="5751491"/>
              <a:ext cx="6058728" cy="7990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Обыкновенный ёж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7290" y="21429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Экспонаты музея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8358214" y="2928934"/>
            <a:ext cx="571504" cy="121444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00166" y="1285860"/>
            <a:ext cx="5929354" cy="5357850"/>
            <a:chOff x="1643042" y="1071546"/>
            <a:chExt cx="5749256" cy="5065604"/>
          </a:xfrm>
        </p:grpSpPr>
        <p:pic>
          <p:nvPicPr>
            <p:cNvPr id="9" name="Picture 2" descr="H:\музей\0052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643042" y="1071546"/>
              <a:ext cx="5749256" cy="4313405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928794" y="5429264"/>
              <a:ext cx="5214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000" b="1" dirty="0" smtClean="0">
                  <a:solidFill>
                    <a:schemeClr val="bg1">
                      <a:lumMod val="50000"/>
                    </a:schemeClr>
                  </a:solidFill>
                </a:rPr>
                <a:t>Выхухоль</a:t>
              </a:r>
              <a:endParaRPr lang="ru-RU" sz="4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85852" y="1285860"/>
            <a:ext cx="6000792" cy="5286412"/>
            <a:chOff x="1357290" y="1214422"/>
            <a:chExt cx="5857884" cy="50656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357290" y="1214422"/>
              <a:ext cx="5857884" cy="4393413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785918" y="5572140"/>
              <a:ext cx="50006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Выдра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04243" y="1214422"/>
            <a:ext cx="5168087" cy="5279918"/>
            <a:chOff x="1975681" y="928670"/>
            <a:chExt cx="5168087" cy="527991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975681" y="928670"/>
              <a:ext cx="5096649" cy="464347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143108" y="5500702"/>
              <a:ext cx="50006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000" b="1" dirty="0" smtClean="0">
                  <a:solidFill>
                    <a:schemeClr val="bg2">
                      <a:lumMod val="50000"/>
                    </a:schemeClr>
                  </a:solidFill>
                </a:rPr>
                <a:t>Рысь</a:t>
              </a:r>
              <a:endParaRPr lang="ru-RU" sz="4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28728" y="1290427"/>
            <a:ext cx="6000792" cy="5210407"/>
            <a:chOff x="1285852" y="712429"/>
            <a:chExt cx="6000792" cy="549615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85852" y="712429"/>
              <a:ext cx="6000792" cy="4816821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2000232" y="5500702"/>
              <a:ext cx="4643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Косуля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8643966" y="6357958"/>
            <a:ext cx="428628" cy="500042"/>
          </a:xfrm>
          <a:prstGeom prst="actionButtonHom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1000108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"Я много видел живописных и глухих мест в России, но вряд ли когда-нибудь увижу реку более девственную и таинственную, чем 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Паустовский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4285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Заповедная река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795" name="Picture 3" descr="C:\Users\Ольга\Documents\Конкурсы\ВЭ Балабанова Настя\река\P101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47810" y="2853898"/>
            <a:ext cx="5053082" cy="378981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Заповедная река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500174"/>
            <a:ext cx="6800861" cy="5100646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500174"/>
            <a:ext cx="6786610" cy="508995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1357298"/>
            <a:ext cx="6999305" cy="5249479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Ольга\Documents\Конкурсы\ВЭ Балабанова Настя\Природ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357298"/>
            <a:ext cx="8694756" cy="5286412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Конкурсы\ВЭ Балабанова Настя\Меще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36" y="-24"/>
            <a:ext cx="9152236" cy="69119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857364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Добро пожаловать в Мещеру!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35824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2"/>
              </a:rPr>
              <a:t>http://oksky-reserve.ru/</a:t>
            </a:r>
            <a:endParaRPr lang="ru-RU" sz="1100" dirty="0" smtClean="0">
              <a:hlinkClick r:id="rId2"/>
            </a:endParaRPr>
          </a:p>
          <a:p>
            <a:r>
              <a:rPr lang="ru-RU" sz="1100" u="sng" dirty="0" smtClean="0">
                <a:hlinkClick r:id="rId3"/>
              </a:rPr>
              <a:t>http://www.liveinternet.ru/showjournal.php?tagid=40285&amp;journalid=2379617</a:t>
            </a:r>
            <a:endParaRPr lang="ru-RU" sz="1100" u="sng" dirty="0" smtClean="0"/>
          </a:p>
          <a:p>
            <a:r>
              <a:rPr lang="en-US" sz="1100" dirty="0" smtClean="0">
                <a:hlinkClick r:id="rId4"/>
              </a:rPr>
              <a:t>http://www.culturemap.ru/?region=94&amp;topic=12&amp;subtopic=37&amp;id=2032</a:t>
            </a:r>
            <a:endParaRPr lang="ru-RU" sz="1100" dirty="0" smtClean="0">
              <a:hlinkClick r:id="rId2"/>
            </a:endParaRPr>
          </a:p>
          <a:p>
            <a:r>
              <a:rPr lang="en-US" sz="1100" dirty="0" smtClean="0">
                <a:hlinkClick r:id="rId2"/>
              </a:rPr>
              <a:t>http://www.lenagold.ru/fon/der/raz/wood09.jpg</a:t>
            </a:r>
            <a:r>
              <a:rPr lang="ru-RU" sz="1100" dirty="0" smtClean="0"/>
              <a:t>   фон</a:t>
            </a:r>
          </a:p>
          <a:p>
            <a:r>
              <a:rPr lang="ru-RU" sz="1100" dirty="0" smtClean="0"/>
              <a:t>слайд4</a:t>
            </a:r>
          </a:p>
          <a:p>
            <a:r>
              <a:rPr lang="en-US" sz="1100" dirty="0" smtClean="0">
                <a:hlinkClick r:id="rId5"/>
              </a:rPr>
              <a:t>http://www.nationalcard.ru/information/park/oksky/map.gif</a:t>
            </a:r>
            <a:endParaRPr lang="ru-RU" sz="1100" dirty="0" smtClean="0"/>
          </a:p>
          <a:p>
            <a:r>
              <a:rPr lang="ru-RU" sz="1100" dirty="0" smtClean="0"/>
              <a:t>Слайд 2</a:t>
            </a:r>
          </a:p>
          <a:p>
            <a:r>
              <a:rPr lang="ru-RU" sz="1100" u="sng" dirty="0" smtClean="0">
                <a:hlinkClick r:id="rId6"/>
              </a:rPr>
              <a:t>http://img-fotki.yandex.ru/get/5809/79795203.6b/0_74d9a_d76da7bf_XL</a:t>
            </a:r>
            <a:r>
              <a:rPr lang="ru-RU" sz="1100" u="sng" dirty="0" smtClean="0"/>
              <a:t> 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7"/>
              </a:rPr>
              <a:t>http://img-fotki.yandex.ru/get/6209/16364203.1/0_78581_38b57551_L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8"/>
              </a:rPr>
              <a:t>http://www.ljplus.ru/img4/p/o/pogonin_sv/DSC_0060.jpg</a:t>
            </a:r>
            <a:endParaRPr lang="ru-RU" sz="1100" dirty="0" smtClean="0"/>
          </a:p>
          <a:p>
            <a:r>
              <a:rPr lang="ru-RU" sz="1100" dirty="0" smtClean="0"/>
              <a:t>Слайд 3</a:t>
            </a:r>
          </a:p>
          <a:p>
            <a:r>
              <a:rPr lang="ru-RU" sz="1100" u="sng" dirty="0" smtClean="0">
                <a:hlinkClick r:id="rId9"/>
              </a:rPr>
              <a:t>http://img0.liveinternet.ru/images/attach/c/2/73/175/73175748_3818013_sterh3.jpg</a:t>
            </a:r>
            <a:endParaRPr lang="ru-RU" sz="1100" u="sng" dirty="0" smtClean="0"/>
          </a:p>
          <a:p>
            <a:r>
              <a:rPr lang="ru-RU" sz="1100" dirty="0" smtClean="0"/>
              <a:t>Слайд 5</a:t>
            </a:r>
          </a:p>
          <a:p>
            <a:r>
              <a:rPr lang="en-US" sz="1100" dirty="0" smtClean="0">
                <a:hlinkClick r:id="rId10"/>
              </a:rPr>
              <a:t>http://s.imhonet.ru/1/tmp_user_files/ed/82/ed8215bf81b9bbba2e2ac3798ac8cbe7/xlarge/3d78dedf4702c903441f41e7b480cdf1.jpg</a:t>
            </a:r>
            <a:endParaRPr lang="ru-RU" sz="1100" dirty="0" smtClean="0"/>
          </a:p>
          <a:p>
            <a:r>
              <a:rPr lang="ru-RU" sz="1100" dirty="0" smtClean="0"/>
              <a:t>Слайд 6</a:t>
            </a:r>
          </a:p>
          <a:p>
            <a:r>
              <a:rPr lang="en-US" sz="1100" dirty="0" smtClean="0">
                <a:hlinkClick r:id="rId11"/>
              </a:rPr>
              <a:t>http://img-fotki.yandex.ru/get/6210/16364203.5/0_7cb11_909e2319_L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2"/>
              </a:rPr>
              <a:t>http://img-fotki.yandex.ru/get/7/16364203.8/0_7e578_7ed81bfa_L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3"/>
              </a:rPr>
              <a:t>http://img-fotki.yandex.ru/get/6309/16364203.8/0_7d7ff_b0d650bb_L</a:t>
            </a:r>
            <a:endParaRPr lang="ru-RU" sz="1100" dirty="0" smtClean="0"/>
          </a:p>
          <a:p>
            <a:r>
              <a:rPr lang="en-US" sz="1100" dirty="0" smtClean="0">
                <a:hlinkClick r:id="rId14"/>
              </a:rPr>
              <a:t>http://www.ljplus.ru/img4/p/o/pogonin_sv/15-iyunya-204.jpg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5"/>
              </a:rPr>
              <a:t>http://www.ljplus.ru/img4/p/o/pogonin_sv/DSC_0021.jpg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6"/>
              </a:rPr>
              <a:t>http://www.ljplus.ru/img4/p/o/pogonin_sv/25-apr02w0174.jpg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7"/>
              </a:rPr>
              <a:t>http://www.ljplus.ru/img4/p/o/pogonin_sv/Oya-5-YAtshericaA-048.jpg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8"/>
              </a:rPr>
              <a:t>http://img-fotki.yandex.ru/get/6305/16364203.3/0_7ac08_7df8a355_XXL.jpg</a:t>
            </a:r>
            <a:endParaRPr lang="ru-RU" sz="1100" dirty="0" smtClean="0"/>
          </a:p>
          <a:p>
            <a:r>
              <a:rPr lang="ru-RU" sz="1100" dirty="0" smtClean="0"/>
              <a:t>Слайд 7</a:t>
            </a:r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9"/>
              </a:rPr>
              <a:t>http://www.ljplus.ru/img4/p/o/pogonin_sv/2011.08.01.jpg</a:t>
            </a:r>
            <a:endParaRPr lang="ru-RU" sz="1100" dirty="0" smtClean="0"/>
          </a:p>
          <a:p>
            <a:r>
              <a:rPr lang="en-US" sz="1100" dirty="0" smtClean="0">
                <a:hlinkClick r:id="rId20"/>
              </a:rPr>
              <a:t>http://www.ljplus.ru/img4/p/o/pogonin_sv/1-iyunya-1440.jpg</a:t>
            </a:r>
            <a:endParaRPr lang="ru-RU" sz="1100" dirty="0" smtClean="0"/>
          </a:p>
          <a:p>
            <a:r>
              <a:rPr lang="en-US" sz="1100" dirty="0" smtClean="0">
                <a:hlinkClick r:id="rId21"/>
              </a:rPr>
              <a:t>http://img-fotki.yandex.ru/get/9/16364203.8/0_7e131_296ef546_L</a:t>
            </a:r>
            <a:endParaRPr lang="ru-RU" sz="1100" dirty="0" smtClean="0"/>
          </a:p>
          <a:p>
            <a:r>
              <a:rPr lang="en-US" sz="1100" dirty="0" smtClean="0">
                <a:hlinkClick r:id="rId22"/>
              </a:rPr>
              <a:t>http://img-fotki.yandex.ru/get/6211/16364203.5/0_7cd0d_c58ade9f_L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23"/>
              </a:rPr>
              <a:t>http://www.ljplus.ru/img4/p/o/pogonin_sv/_DSC_0113.jpg</a:t>
            </a:r>
            <a:endParaRPr lang="ru-RU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143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Информационные источники:</a:t>
            </a:r>
          </a:p>
          <a:p>
            <a:endParaRPr lang="ru-RU" sz="1400" dirty="0" smtClean="0"/>
          </a:p>
          <a:p>
            <a:r>
              <a:rPr lang="ru-RU" sz="1400" dirty="0" smtClean="0"/>
              <a:t>Заповедная Мещера. Составитель С.Г. </a:t>
            </a:r>
            <a:r>
              <a:rPr lang="ru-RU" sz="1400" dirty="0" err="1" smtClean="0"/>
              <a:t>Приклонский</a:t>
            </a:r>
            <a:r>
              <a:rPr lang="ru-RU" sz="1400" dirty="0" smtClean="0"/>
              <a:t>, Советская Россия, 1983</a:t>
            </a:r>
          </a:p>
          <a:p>
            <a:r>
              <a:rPr lang="ru-RU" sz="1400" dirty="0" smtClean="0"/>
              <a:t>Древний Спасск: дорога в будущее. Рязанский издательский дом, Рязань, 2009</a:t>
            </a:r>
          </a:p>
          <a:p>
            <a:r>
              <a:rPr lang="ru-RU" sz="1400" dirty="0" smtClean="0"/>
              <a:t>Л.Зыкова Окский государственный заповедник. 1974</a:t>
            </a:r>
            <a:endParaRPr lang="ru-RU" sz="1400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45.86 &amp;Kcy;&amp;B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785794"/>
            <a:ext cx="5000660" cy="5078317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1406" y="571480"/>
            <a:ext cx="3786214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Опять из соснового бора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Пахнуло смолистым теплом,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Блеснули лесные озёра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Загадочным чёрным стеклом…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Теряясь в кустах чернотала,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От жёлтых кувшинок пестра,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Всю ночь до рассвета плутала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Туманом повитая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вновь из соснового бора,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Русалочьей песней меня,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Зелёная сказка-Мещёра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 себе потянула меня.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В. Полторацкий</a:t>
            </a:r>
          </a:p>
          <a:p>
            <a:endParaRPr lang="ru-RU" sz="2000" dirty="0"/>
          </a:p>
        </p:txBody>
      </p:sp>
      <p:pic>
        <p:nvPicPr>
          <p:cNvPr id="21506" name="Picture 2" descr="http://img-fotki.yandex.ru/get/6209/16364203.1/0_78581_38b57551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785794"/>
            <a:ext cx="5000660" cy="5091578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1026" name="Picture 2" descr="C:\Users\Ольга\Documents\Конкурсы\ВЭ Балабанова Настя\М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933" y="785794"/>
            <a:ext cx="5120971" cy="5143536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1200" u="sng" dirty="0" smtClean="0">
              <a:hlinkClick r:id="rId2"/>
            </a:endParaRPr>
          </a:p>
          <a:p>
            <a:r>
              <a:rPr lang="en-US" sz="1200" dirty="0" smtClean="0">
                <a:hlinkClick r:id="rId3"/>
              </a:rPr>
              <a:t>http://www.ljplus.ru/img4/p/o/pogonin_sv/29-iyunyaB-454.jpg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en-US" sz="1200" dirty="0" smtClean="0">
                <a:hlinkClick r:id="rId4"/>
              </a:rPr>
              <a:t>http://www.ljplus.ru/img4/p/o/pogonin_sv/28-iyunyaB-708.jpg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en-US" sz="1200" dirty="0" smtClean="0">
                <a:hlinkClick r:id="rId5"/>
              </a:rPr>
              <a:t>http://www.ljplus.ru/img4/p/o/pogonin_sv/20-maya-Kopyten0003.jpg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6"/>
              </a:rPr>
              <a:t>http://www.ljplus.ru/img4/p/o/pogonin_sv/OG-Griby-B-473.jpg</a:t>
            </a:r>
            <a:endParaRPr lang="ru-RU" sz="1200" dirty="0" smtClean="0"/>
          </a:p>
          <a:p>
            <a:r>
              <a:rPr lang="ru-RU" sz="1200" dirty="0" smtClean="0"/>
              <a:t>Слайд 11</a:t>
            </a:r>
          </a:p>
          <a:p>
            <a:r>
              <a:rPr lang="ru-RU" sz="1200" u="sng" dirty="0" smtClean="0">
                <a:hlinkClick r:id="rId2"/>
              </a:rPr>
              <a:t>https://lh5.googleusercontent.com/-3dmzsT6xs1E/TkkmPazaD8I/AAAAAAAABxE/evFz3M99HOY/s800/_MG_8716.JPG</a:t>
            </a:r>
            <a:endParaRPr lang="ru-RU" sz="1200" u="sng" dirty="0" smtClean="0"/>
          </a:p>
          <a:p>
            <a:r>
              <a:rPr lang="ru-RU" sz="1200" u="sng" dirty="0" smtClean="0">
                <a:hlinkClick r:id="rId7"/>
              </a:rPr>
              <a:t>http://img-fotki.yandex.ru/get/53/evelinalina.14/0_3d0cc_530b8a8_XL.jpg</a:t>
            </a:r>
            <a:endParaRPr lang="ru-RU" sz="1200" u="sng" dirty="0" smtClean="0"/>
          </a:p>
          <a:p>
            <a:r>
              <a:rPr lang="ru-RU" sz="1200" dirty="0" smtClean="0"/>
              <a:t>слайд17</a:t>
            </a:r>
          </a:p>
          <a:p>
            <a:r>
              <a:rPr lang="ru-RU" sz="1200" u="sng" dirty="0" smtClean="0">
                <a:hlinkClick r:id="rId8"/>
              </a:rPr>
              <a:t>http://img-fotki.yandex.ru/get/6310/16364203.5/0_7d450_eacd13bc_L</a:t>
            </a:r>
            <a:endParaRPr lang="ru-RU" sz="1200" u="sng" dirty="0" smtClean="0"/>
          </a:p>
          <a:p>
            <a:r>
              <a:rPr lang="ru-RU" sz="1200" dirty="0" smtClean="0"/>
              <a:t>Слайд 18</a:t>
            </a:r>
          </a:p>
          <a:p>
            <a:r>
              <a:rPr lang="ru-RU" dirty="0" smtClean="0"/>
              <a:t> </a:t>
            </a:r>
            <a:r>
              <a:rPr lang="ru-RU" sz="1200" u="sng" dirty="0" smtClean="0">
                <a:hlinkClick r:id="rId9"/>
              </a:rPr>
              <a:t>http://camper-shoes.ru/sites/default/files/fored.jpg</a:t>
            </a:r>
            <a:endParaRPr lang="ru-RU" sz="1200" u="sng" dirty="0" smtClean="0"/>
          </a:p>
          <a:p>
            <a:r>
              <a:rPr lang="ru-RU" sz="1200" dirty="0" smtClean="0"/>
              <a:t>Слайд 1, 3, 8, 9, 10, 11, 12, 13, 14, 15, 16  </a:t>
            </a:r>
          </a:p>
          <a:p>
            <a:r>
              <a:rPr lang="ru-RU" sz="1200" dirty="0" smtClean="0"/>
              <a:t> фотографии из личных  архивов сотрудников заповедника,  </a:t>
            </a:r>
            <a:r>
              <a:rPr lang="ru-RU" sz="1200" dirty="0" err="1" smtClean="0"/>
              <a:t>Акиншиной</a:t>
            </a:r>
            <a:r>
              <a:rPr lang="ru-RU" sz="1200" dirty="0" smtClean="0"/>
              <a:t> О.Э.</a:t>
            </a:r>
          </a:p>
          <a:p>
            <a:r>
              <a:rPr lang="ru-RU" dirty="0" smtClean="0"/>
              <a:t>Видео</a:t>
            </a:r>
          </a:p>
          <a:p>
            <a:r>
              <a:rPr lang="en-US" sz="1200" dirty="0" smtClean="0">
                <a:hlinkClick r:id="rId10"/>
              </a:rPr>
              <a:t>http://youtu.be/QDDlV8g48c0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1"/>
              </a:rPr>
              <a:t>http://youtu.be/xOQkvp2WkSg</a:t>
            </a:r>
            <a:r>
              <a:rPr lang="ru-RU" sz="12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Маршрут экскурсии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786050" y="5572141"/>
            <a:ext cx="35719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Заповедная река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786050" y="4500570"/>
            <a:ext cx="35719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Музей природы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786050" y="1285860"/>
            <a:ext cx="35719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«Летопись природы»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Ольга\Documents\Конкурсы\ВЭ Балабанова Настя\Ж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93512" y="2285992"/>
            <a:ext cx="208825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Ольга\Documents\Конкурсы\ВЭ Балабанова Настя\зубры\P501028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1053686"/>
            <a:ext cx="2119327" cy="158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2786050" y="2285992"/>
            <a:ext cx="3571900" cy="461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Лесные великаны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2786050" y="3429001"/>
            <a:ext cx="35719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Чудо-птицы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4983433">
            <a:off x="6135147" y="1686708"/>
            <a:ext cx="1079399" cy="508410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4983433">
            <a:off x="6171114" y="3939958"/>
            <a:ext cx="1079399" cy="579501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2214546" y="2643182"/>
            <a:ext cx="500066" cy="107157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Ольга\Documents\Конкурсы\ВЭ Балабанова Настя\Заповедник\00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86578" y="4714884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Ольга\Documents\Конкурсы\ВЭ Балабанова Настя\Заповедник\S800579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4282" y="3357562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Выгнутая влево стрелка 27"/>
          <p:cNvSpPr/>
          <p:nvPr/>
        </p:nvSpPr>
        <p:spPr>
          <a:xfrm>
            <a:off x="2214546" y="4643446"/>
            <a:ext cx="500066" cy="107157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«Летопись природы»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1142984"/>
            <a:ext cx="8715436" cy="1716328"/>
            <a:chOff x="214282" y="1142984"/>
            <a:chExt cx="8715436" cy="1716328"/>
          </a:xfrm>
        </p:grpSpPr>
        <p:sp>
          <p:nvSpPr>
            <p:cNvPr id="3" name="TextBox 2"/>
            <p:cNvSpPr txBox="1"/>
            <p:nvPr/>
          </p:nvSpPr>
          <p:spPr>
            <a:xfrm>
              <a:off x="2357422" y="1357298"/>
              <a:ext cx="6572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just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Окский заповедник образован 10 февраля 1935 года на территории Рязанской области в юго-восточной части Мещёрской низменности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4" name="Picture 2" descr="http://oopt.info/oksky/map.gif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4282" y="1142984"/>
              <a:ext cx="2143140" cy="17163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57158" y="485776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«Летопись Природы» – своеобразная живая история заповедника. 55 томов содержат результаты основных наблюдений за состоянием объектов животного и растительного мира и явлений природы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Площадь  заповедника составляет 77193 га, строго охраняемая зона - ядро заповедника 22604 га,  охранная зона, расположенная вокруг ядра - 21449 га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572008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Заповедник  был создан с целью сохранения реликтового зверька выхухоли, появившегося на нашей планете задолго до мамонтов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http://s.imhonet.ru/1/tmp_user_files/ed/82/ed8215bf81b9bbba2e2ac3798ac8cbe7/xlarge/3d78dedf4702c903441f41e7b480cdf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00108"/>
            <a:ext cx="3788786" cy="313849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Picture 4" descr="http://festival.1september.ru/articles/594691/presentation/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000108"/>
            <a:ext cx="4143404" cy="314327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3071802" y="6215082"/>
            <a:ext cx="3357586" cy="369332"/>
          </a:xfrm>
          <a:prstGeom prst="rect">
            <a:avLst/>
          </a:prstGeom>
          <a:solidFill>
            <a:srgbClr val="C5FFC5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Смотреть видео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заповеднике обитает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1142984"/>
            <a:ext cx="8786874" cy="4535890"/>
            <a:chOff x="214282" y="1571612"/>
            <a:chExt cx="8786874" cy="4535890"/>
          </a:xfrm>
        </p:grpSpPr>
        <p:pic>
          <p:nvPicPr>
            <p:cNvPr id="1026" name="Picture 2" descr="C:\Users\Ольга\Documents\Конкурсы\ВЭ Балабанова Настя\кабанчик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4283" y="1571612"/>
              <a:ext cx="4214842" cy="3415475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14282" y="5214950"/>
              <a:ext cx="871543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60 видов млекопитающих : лось, кабан , пятнистый олень , енотовидная собака , заяц и другие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028" name="Picture 4" descr="172.26 &amp;Kcy;&amp;B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43438" y="1571612"/>
              <a:ext cx="4357718" cy="3461663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428596" y="1071546"/>
            <a:ext cx="8358246" cy="5135913"/>
            <a:chOff x="428596" y="714356"/>
            <a:chExt cx="8358246" cy="5135913"/>
          </a:xfrm>
        </p:grpSpPr>
        <p:sp>
          <p:nvSpPr>
            <p:cNvPr id="8" name="TextBox 7"/>
            <p:cNvSpPr txBox="1"/>
            <p:nvPr/>
          </p:nvSpPr>
          <p:spPr>
            <a:xfrm>
              <a:off x="1071538" y="5357826"/>
              <a:ext cx="67866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234 вида птиц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http://img-fotki.yandex.ru/get/7/16364203.8/0_7e578_7ed81bfa_L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8596" y="714356"/>
              <a:ext cx="3000396" cy="4439576"/>
            </a:xfrm>
            <a:prstGeom prst="rect">
              <a:avLst/>
            </a:prstGeom>
            <a:noFill/>
            <a:ln w="38100">
              <a:solidFill>
                <a:srgbClr val="FFCC66"/>
              </a:solidFill>
            </a:ln>
          </p:spPr>
        </p:pic>
        <p:pic>
          <p:nvPicPr>
            <p:cNvPr id="10" name="Picture 4" descr="http://img-fotki.yandex.ru/get/6309/16364203.8/0_7d7ff_b0d650bb_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51238" y="714356"/>
              <a:ext cx="4635604" cy="4429156"/>
            </a:xfrm>
            <a:prstGeom prst="rect">
              <a:avLst/>
            </a:prstGeom>
            <a:noFill/>
            <a:ln w="38100">
              <a:solidFill>
                <a:srgbClr val="FFCC66"/>
              </a:solidFill>
            </a:ln>
          </p:spPr>
        </p:pic>
      </p:grpSp>
      <p:sp>
        <p:nvSpPr>
          <p:cNvPr id="11" name="Нашивка 10"/>
          <p:cNvSpPr/>
          <p:nvPr/>
        </p:nvSpPr>
        <p:spPr>
          <a:xfrm rot="5400000">
            <a:off x="3814196" y="5472688"/>
            <a:ext cx="428604" cy="2056268"/>
          </a:xfrm>
          <a:prstGeom prst="chevron">
            <a:avLst/>
          </a:prstGeom>
          <a:solidFill>
            <a:srgbClr val="E6BA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4282" y="1142984"/>
            <a:ext cx="8706814" cy="4993037"/>
            <a:chOff x="151466" y="1000108"/>
            <a:chExt cx="8706814" cy="4993037"/>
          </a:xfrm>
        </p:grpSpPr>
        <p:pic>
          <p:nvPicPr>
            <p:cNvPr id="13" name="Picture 2" descr="100.03 &amp;Kcy;&amp;Bcy;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000496" y="1000108"/>
              <a:ext cx="4857784" cy="4202459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14" name="Picture 4" descr="http://img-fotki.yandex.ru/get/6305/16364203.3/0_7ac08_7df8a355_XXL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51466" y="1000108"/>
              <a:ext cx="3563278" cy="421484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785918" y="5500702"/>
              <a:ext cx="5000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1335 видов жуков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910" y="1000108"/>
            <a:ext cx="7751892" cy="5350227"/>
            <a:chOff x="642910" y="1000108"/>
            <a:chExt cx="7751892" cy="5350227"/>
          </a:xfrm>
        </p:grpSpPr>
        <p:pic>
          <p:nvPicPr>
            <p:cNvPr id="17" name="Picture 2" descr="http://img-fotki.yandex.ru/get/6210/16364203.5/0_7cb11_909e2319_L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42910" y="1000108"/>
              <a:ext cx="7751892" cy="478634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785918" y="5857892"/>
              <a:ext cx="47149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39 видов рыб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8596" y="1285860"/>
            <a:ext cx="8358246" cy="4635847"/>
            <a:chOff x="357158" y="928670"/>
            <a:chExt cx="8358246" cy="4635847"/>
          </a:xfrm>
        </p:grpSpPr>
        <p:pic>
          <p:nvPicPr>
            <p:cNvPr id="23" name="Picture 2" descr="108.53 &amp;Kcy;&amp;Bcy;"/>
            <p:cNvPicPr>
              <a:picLocks noChangeAspect="1" noChangeArrowheads="1"/>
            </p:cNvPicPr>
            <p:nvPr/>
          </p:nvPicPr>
          <p:blipFill>
            <a:blip r:embed="rId9" cstate="screen"/>
            <a:srcRect t="-224"/>
            <a:stretch>
              <a:fillRect/>
            </a:stretch>
          </p:blipFill>
          <p:spPr bwMode="auto">
            <a:xfrm>
              <a:off x="357158" y="928670"/>
              <a:ext cx="4238161" cy="392909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24" name="Picture 4" descr="205.35 &amp;Kcy;&amp;B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045447" y="928671"/>
              <a:ext cx="3669957" cy="3925088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142976" y="5072074"/>
              <a:ext cx="60722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6 видов рептилий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42976" y="1071546"/>
            <a:ext cx="6429419" cy="5064475"/>
            <a:chOff x="1500167" y="1785926"/>
            <a:chExt cx="6429419" cy="5064475"/>
          </a:xfrm>
        </p:grpSpPr>
        <p:pic>
          <p:nvPicPr>
            <p:cNvPr id="27" name="Picture 2" descr="165.68 &amp;Kcy;&amp;B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500167" y="1785926"/>
              <a:ext cx="6429419" cy="4396116"/>
            </a:xfrm>
            <a:prstGeom prst="rect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214547" y="6357958"/>
              <a:ext cx="42862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11 видов амфибий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2910" y="1142984"/>
            <a:ext cx="7929618" cy="5214974"/>
            <a:chOff x="500034" y="928670"/>
            <a:chExt cx="8286808" cy="4707285"/>
          </a:xfrm>
        </p:grpSpPr>
        <p:pic>
          <p:nvPicPr>
            <p:cNvPr id="30" name="Picture 2" descr="http://img-fotki.yandex.ru/get/6213/16364203.8/0_7dcac_82286ca2_L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00034" y="928670"/>
              <a:ext cx="3357586" cy="3954490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714348" y="5143512"/>
              <a:ext cx="79296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 smtClean="0">
                  <a:solidFill>
                    <a:schemeClr val="accent3">
                      <a:lumMod val="50000"/>
                    </a:schemeClr>
                  </a:solidFill>
                </a:rPr>
                <a:t>  278 видов пауков              539 видов чешуекрылых                                   </a:t>
              </a:r>
              <a:endParaRPr lang="ru-RU" sz="2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32" name="Picture 2" descr="http://img-fotki.yandex.ru/get/6313/16364203.8/0_7e828_2b583b3f_L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142528" y="928670"/>
              <a:ext cx="4644314" cy="4000528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428628" cy="399474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00.20 &amp;Kcy;&amp;B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6393" y="1643050"/>
            <a:ext cx="8116527" cy="45720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2968" y="246903"/>
            <a:ext cx="8715436" cy="1285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Флора Окского заповедника насчитывает 871 вид цветковых и сосудистых споровых растений, 198 видов мхов, 130 видов лишайников,  565 видов грибов</a:t>
            </a: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8501090" y="2857496"/>
            <a:ext cx="428604" cy="135732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42976" y="1643050"/>
            <a:ext cx="6786610" cy="4583905"/>
            <a:chOff x="803233" y="533134"/>
            <a:chExt cx="7228097" cy="5012533"/>
          </a:xfrm>
        </p:grpSpPr>
        <p:grpSp>
          <p:nvGrpSpPr>
            <p:cNvPr id="17" name="Группа 1"/>
            <p:cNvGrpSpPr/>
            <p:nvPr/>
          </p:nvGrpSpPr>
          <p:grpSpPr>
            <a:xfrm>
              <a:off x="854097" y="533134"/>
              <a:ext cx="7177233" cy="5000660"/>
              <a:chOff x="854097" y="533134"/>
              <a:chExt cx="7177233" cy="5000660"/>
            </a:xfrm>
          </p:grpSpPr>
          <p:pic>
            <p:nvPicPr>
              <p:cNvPr id="19" name="Picture 2" descr="http://img-fotki.yandex.ru/get/9/16364203.8/0_7e131_296ef546_L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854097" y="676010"/>
                <a:ext cx="3390900" cy="4762500"/>
              </a:xfrm>
              <a:prstGeom prst="rect">
                <a:avLst/>
              </a:prstGeom>
              <a:noFill/>
              <a:ln>
                <a:solidFill>
                  <a:srgbClr val="C5FFC5"/>
                </a:solidFill>
              </a:ln>
            </p:spPr>
          </p:pic>
          <p:pic>
            <p:nvPicPr>
              <p:cNvPr id="20" name="Picture 4" descr="http://img-fotki.yandex.ru/get/6211/16364203.5/0_7cd0d_c58ade9f_L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660885" y="533134"/>
                <a:ext cx="3370445" cy="5000660"/>
              </a:xfrm>
              <a:prstGeom prst="rect">
                <a:avLst/>
              </a:prstGeom>
              <a:noFill/>
              <a:ln w="28575">
                <a:solidFill>
                  <a:srgbClr val="C5FFC5"/>
                </a:solidFill>
              </a:ln>
            </p:spPr>
          </p:pic>
        </p:grpSp>
        <p:pic>
          <p:nvPicPr>
            <p:cNvPr id="18" name="Picture 2" descr="http://img-fotki.yandex.ru/get/9/16364203.8/0_7e131_296ef546_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03233" y="533134"/>
              <a:ext cx="3568924" cy="5012533"/>
            </a:xfrm>
            <a:prstGeom prst="rect">
              <a:avLst/>
            </a:prstGeom>
            <a:noFill/>
            <a:ln w="28575">
              <a:solidFill>
                <a:srgbClr val="C5FFC5"/>
              </a:solidFill>
            </a:ln>
          </p:spPr>
        </p:pic>
      </p:grpSp>
      <p:pic>
        <p:nvPicPr>
          <p:cNvPr id="21" name="Picture 2" descr="130.49 &amp;Kcy;&amp;Bcy;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1643050"/>
            <a:ext cx="6929486" cy="460425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2" name="Picture 2" descr="176.00 &amp;Kcy;&amp;Bcy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1643050"/>
            <a:ext cx="6391012" cy="4572032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  <p:grpSp>
        <p:nvGrpSpPr>
          <p:cNvPr id="23" name="Группа 22"/>
          <p:cNvGrpSpPr/>
          <p:nvPr/>
        </p:nvGrpSpPr>
        <p:grpSpPr>
          <a:xfrm>
            <a:off x="428596" y="1643050"/>
            <a:ext cx="7816382" cy="4572032"/>
            <a:chOff x="571472" y="911660"/>
            <a:chExt cx="7744944" cy="4903370"/>
          </a:xfrm>
        </p:grpSpPr>
        <p:pic>
          <p:nvPicPr>
            <p:cNvPr id="24" name="Picture 2" descr="129.17 &amp;Kcy;&amp;B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71472" y="911660"/>
              <a:ext cx="3358472" cy="4903370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25" name="Picture 12" descr="142.60 &amp;Kcy;&amp;B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286248" y="911660"/>
              <a:ext cx="4030168" cy="4903370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</p:pic>
      </p:grpSp>
      <p:pic>
        <p:nvPicPr>
          <p:cNvPr id="26" name="Picture 2" descr="141.06 &amp;Kcy;&amp;Bcy;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48" y="1571874"/>
            <a:ext cx="7286676" cy="4690799"/>
          </a:xfrm>
          <a:prstGeom prst="rect">
            <a:avLst/>
          </a:prstGeom>
          <a:noFill/>
          <a:ln w="28575">
            <a:solidFill>
              <a:srgbClr val="C5FFC5"/>
            </a:solidFill>
          </a:ln>
        </p:spPr>
      </p:pic>
      <p:pic>
        <p:nvPicPr>
          <p:cNvPr id="27" name="Picture 2" descr="149.53 &amp;Kcy;&amp;Bcy;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4348" y="1643050"/>
            <a:ext cx="7487790" cy="457203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8" name="Управляющая кнопка: домой 27">
            <a:hlinkClick r:id="rId11" action="ppaction://hlinksldjump" highlightClick="1"/>
          </p:cNvPr>
          <p:cNvSpPr/>
          <p:nvPr/>
        </p:nvSpPr>
        <p:spPr>
          <a:xfrm>
            <a:off x="8643966" y="6357958"/>
            <a:ext cx="428628" cy="500042"/>
          </a:xfrm>
          <a:prstGeom prst="actionButtonHom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1429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Лесной великан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1357298"/>
            <a:ext cx="4829364" cy="460058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571612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1959 году в заповеднике был создан питомник чистокровных зубров.</a:t>
            </a: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время работы здесь родилось более 350 телят.</a:t>
            </a: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200 молодых зубров из их числа расселено на охраняемых территориях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7858179" cy="589363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5" y="392883"/>
            <a:ext cx="7881992" cy="591149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21" y="410746"/>
            <a:ext cx="7881993" cy="591149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2409" y="357166"/>
            <a:ext cx="7929618" cy="594721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Нашивка 6"/>
          <p:cNvSpPr/>
          <p:nvPr/>
        </p:nvSpPr>
        <p:spPr>
          <a:xfrm>
            <a:off x="8516524" y="2714620"/>
            <a:ext cx="556070" cy="142876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643966" y="6357958"/>
            <a:ext cx="428628" cy="500042"/>
          </a:xfrm>
          <a:prstGeom prst="actionButtonHom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647</Words>
  <Application>Microsoft Office PowerPoint</Application>
  <PresentationFormat>Экран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Беленькая Людмила</cp:lastModifiedBy>
  <cp:revision>143</cp:revision>
  <dcterms:created xsi:type="dcterms:W3CDTF">2012-11-11T10:56:10Z</dcterms:created>
  <dcterms:modified xsi:type="dcterms:W3CDTF">2013-01-22T15:49:36Z</dcterms:modified>
</cp:coreProperties>
</file>