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3" r:id="rId4"/>
    <p:sldId id="275" r:id="rId5"/>
    <p:sldId id="274" r:id="rId6"/>
    <p:sldId id="277" r:id="rId7"/>
    <p:sldId id="276" r:id="rId8"/>
    <p:sldId id="264" r:id="rId9"/>
    <p:sldId id="278" r:id="rId10"/>
    <p:sldId id="269" r:id="rId11"/>
    <p:sldId id="270" r:id="rId12"/>
    <p:sldId id="272" r:id="rId13"/>
    <p:sldId id="299" r:id="rId14"/>
    <p:sldId id="284" r:id="rId15"/>
    <p:sldId id="279" r:id="rId16"/>
    <p:sldId id="280" r:id="rId17"/>
    <p:sldId id="285" r:id="rId18"/>
    <p:sldId id="286" r:id="rId19"/>
    <p:sldId id="288" r:id="rId20"/>
    <p:sldId id="289" r:id="rId21"/>
    <p:sldId id="290" r:id="rId22"/>
    <p:sldId id="291" r:id="rId23"/>
    <p:sldId id="281" r:id="rId24"/>
    <p:sldId id="265" r:id="rId25"/>
    <p:sldId id="266" r:id="rId26"/>
    <p:sldId id="267" r:id="rId27"/>
    <p:sldId id="268" r:id="rId28"/>
    <p:sldId id="292" r:id="rId29"/>
    <p:sldId id="293" r:id="rId30"/>
    <p:sldId id="294" r:id="rId31"/>
    <p:sldId id="295" r:id="rId32"/>
    <p:sldId id="313" r:id="rId33"/>
    <p:sldId id="296" r:id="rId34"/>
    <p:sldId id="298" r:id="rId35"/>
    <p:sldId id="297" r:id="rId36"/>
    <p:sldId id="312" r:id="rId37"/>
    <p:sldId id="306" r:id="rId38"/>
    <p:sldId id="309" r:id="rId39"/>
    <p:sldId id="31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7" autoAdjust="0"/>
    <p:restoredTop sz="94660"/>
  </p:normalViewPr>
  <p:slideViewPr>
    <p:cSldViewPr>
      <p:cViewPr>
        <p:scale>
          <a:sx n="70" d="100"/>
          <a:sy n="70" d="100"/>
        </p:scale>
        <p:origin x="-509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97E5C7-8CFA-41B8-A691-97F76BB153EE}" type="datetimeFigureOut">
              <a:rPr lang="ru-RU" smtClean="0"/>
              <a:pPr/>
              <a:t>16.08.2010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F838F0-E052-4037-A752-6381B8506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1060;&#1072;&#1081;&#1079;&#1080;&#1077;&#1074;&#1072;%20&#1040;.%20&#1087;&#1088;&#1077;&#1079;&#1077;&#1085;&#1090;&#1072;&#1094;&#1080;&#1080;/&#1040;.&#1040;&#1083;&#1080;&#1096;.ppt" TargetMode="External"/><Relationship Id="rId13" Type="http://schemas.openxmlformats.org/officeDocument/2006/relationships/hyperlink" Target="&#1060;&#1072;&#1081;&#1079;&#1080;&#1077;&#1074;&#1072;%20&#1040;.%20&#1087;&#1088;&#1077;&#1079;&#1077;&#1085;&#1090;&#1072;&#1094;&#1080;&#1080;/&#1048;&#1089;&#1077;&#1084;&#1085;&#1241;&#1088;%20&#1080;&#1083;&#1077;&#1085;&#1241;%20&#1089;&#1241;&#1103;&#1093;&#1241;&#1090;.ppt" TargetMode="External"/><Relationship Id="rId3" Type="http://schemas.openxmlformats.org/officeDocument/2006/relationships/hyperlink" Target="&#1060;&#1072;&#1081;&#1079;&#1080;&#1077;&#1074;&#1072;%20&#1040;.%20&#1087;&#1088;&#1077;&#1079;&#1077;&#1085;&#1090;&#1072;&#1094;&#1080;&#1080;/&#1058;&#1077;&#1079;&#1084;&#1241;%20&#1082;&#1091;&#1096;&#1084;&#1072;%20&#1175;&#1257;&#1084;&#1083;&#1241;&#1083;&#1241;&#1088;&#1085;&#1077;%20&#1082;&#1072;&#1073;&#1072;&#1090;&#1083;&#1072;&#1091;.ppt" TargetMode="External"/><Relationship Id="rId7" Type="http://schemas.openxmlformats.org/officeDocument/2006/relationships/hyperlink" Target="&#1060;&#1072;&#1081;&#1079;&#1080;&#1077;&#1074;&#1072;%20&#1040;.%20&#1087;&#1088;&#1077;&#1079;&#1077;&#1085;&#1090;&#1072;&#1094;&#1080;&#1080;/&#171;&#1054;&#1084;&#1086;&#1085;&#1080;&#1084;&#1085;&#1072;&#1088;.ppt" TargetMode="External"/><Relationship Id="rId12" Type="http://schemas.openxmlformats.org/officeDocument/2006/relationships/hyperlink" Target="&#1060;&#1072;&#1081;&#1079;&#1080;&#1077;&#1074;&#1072;%20&#1040;.%20&#1087;&#1088;&#1077;&#1079;&#1077;&#1085;&#1090;&#1072;&#1094;&#1080;&#1080;/&#1240;&#1084;&#1080;&#1088;&#1093;&#1072;&#1085;%20&#1045;&#1085;&#1080;&#1082;&#1080;-.ppt" TargetMode="External"/><Relationship Id="rId2" Type="http://schemas.openxmlformats.org/officeDocument/2006/relationships/hyperlink" Target="&#1060;&#1072;&#1081;&#1079;&#1080;&#1077;&#1074;&#1072;%20&#1040;.%20&#1087;&#1088;&#1077;&#1079;&#1077;&#1085;&#1090;&#1072;&#1094;&#1080;&#1080;/&#1210;&#1072;&#1076;&#1080;%20&#1058;&#1072;&#1082;&#1090;&#1072;&#1096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60;&#1072;&#1081;&#1079;&#1080;&#1077;&#1074;&#1072;%20&#1040;.%20&#1087;&#1088;&#1077;&#1079;&#1077;&#1085;&#1090;&#1072;&#1094;&#1080;&#1080;/&#171;&#1240;&#1085;&#1080;&#1077;&#1084;&#1085;&#1077;&#1187;%20&#1072;&#1082;%20&#1082;&#1199;&#1083;&#1084;&#1241;&#1075;&#1077;&#187;%20&#1076;&#1088;&#1072;&#1084;&#1072;&#1089;&#1099;.ppt" TargetMode="External"/><Relationship Id="rId11" Type="http://schemas.openxmlformats.org/officeDocument/2006/relationships/hyperlink" Target="&#1060;&#1072;&#1081;&#1079;&#1080;&#1077;&#1074;&#1072;%20&#1040;.%20&#1087;&#1088;&#1077;&#1079;&#1077;&#1085;&#1090;&#1072;&#1094;&#1080;&#1080;/&#1240;&#1076;&#1241;&#1073;&#1080;%20&#1086;&#1073;&#1088;&#1072;&#1079;.ppt" TargetMode="External"/><Relationship Id="rId5" Type="http://schemas.openxmlformats.org/officeDocument/2006/relationships/hyperlink" Target="&#1060;&#1072;&#1081;&#1079;&#1080;&#1077;&#1074;&#1072;%20&#1040;.%20&#1087;&#1088;&#1077;&#1079;&#1077;&#1085;&#1090;&#1072;&#1094;&#1080;&#1080;/&#8220;&#1058;&#1091;&#1075;&#1072;&#1085;%20%20&#1103;&#1075;&#1099;&#1084;-&#1103;&#1096;&#1077;&#1083;%20&#1073;&#1080;&#1096;&#1077;&#1082;&#8221;.ppt" TargetMode="External"/><Relationship Id="rId10" Type="http://schemas.openxmlformats.org/officeDocument/2006/relationships/hyperlink" Target="&#1060;&#1072;&#1081;&#1079;&#1080;&#1077;&#1074;&#1072;%20&#1040;.%20&#1087;&#1088;&#1077;&#1079;&#1077;&#1085;&#1090;&#1072;&#1094;&#1080;&#1080;/&#1040;&#1083;&#1072;&#1088;%20&#1076;&#1072;&#1085;&#1099;%20&#1199;&#1083;&#1077;&#1084;&#1089;&#1077;&#1079;%20&#1052;.&#1174;&#1241;&#1083;&#1080;&#1083;,&#1060;.&#1050;&#1241;&#1088;&#1080;&#1084;.ppt" TargetMode="External"/><Relationship Id="rId4" Type="http://schemas.openxmlformats.org/officeDocument/2006/relationships/hyperlink" Target="&#1060;&#1072;&#1081;&#1079;&#1080;&#1077;&#1074;&#1072;%20&#1040;.%20&#1087;&#1088;&#1077;&#1079;&#1077;&#1085;&#1090;&#1072;&#1094;&#1080;&#1080;/(&#1060;&#1241;&#1085;&#1085;&#1080;-%20&#1090;&#1080;&#1082;&#1096;&#1077;&#1088;&#1077;&#1085;&#1199;%20&#1101;&#1096;&#1077;).ppt" TargetMode="External"/><Relationship Id="rId9" Type="http://schemas.openxmlformats.org/officeDocument/2006/relationships/hyperlink" Target="&#1060;&#1072;&#1081;&#1079;&#1080;&#1077;&#1074;&#1072;%20&#1040;.%20&#1087;&#1088;&#1077;&#1079;&#1077;&#1085;&#1090;&#1072;&#1094;&#1080;&#1080;/&#1040;&#1075;&#1072;&#1095;%20&#1103;&#1092;&#1088;&#1072;&#1075;&#1099;%20&#1073;&#1077;&#1083;&#1241;&#1085;,.ppt" TargetMode="External"/><Relationship Id="rId14" Type="http://schemas.openxmlformats.org/officeDocument/2006/relationships/hyperlink" Target="&#1060;&#1072;&#1081;&#1079;&#1080;&#1077;&#1074;&#1072;%20&#1040;.%20&#1087;&#1088;&#1077;&#1079;&#1077;&#1085;&#1090;&#1072;&#1094;&#1080;&#1080;/&#1044;&#1072;&#1089;&#1090;&#1072;&#1085;.pp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.AQS081007144606\&#1056;&#1072;&#1073;&#1086;&#1095;&#1080;&#1081;%20&#1089;&#1090;&#1086;&#1083;\&#1072;&#1083;&#1089;&#1091;%20&#1076;&#1086;&#1082;&#1091;&#1084;&#1077;&#1085;&#1090;&#1083;&#1072;&#1088;\&#1060;&#1080;&#1083;&#1100;&#1084;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.AQS081007144606\&#1056;&#1072;&#1073;&#1086;&#1095;&#1080;&#1081;%20&#1089;&#1090;&#1086;&#1083;\&#1072;&#1083;&#1089;&#1091;%20&#1076;&#1086;&#1082;&#1091;&#1084;&#1077;&#1085;&#1090;&#1083;&#1072;&#1088;\&#1041;&#1077;&#1079;%20&#1080;&#1084;&#1077;&#1085;&#1080;4444444444445555555555_0001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arkhanova.ru/" TargetMode="External"/><Relationship Id="rId3" Type="http://schemas.openxmlformats.org/officeDocument/2006/relationships/hyperlink" Target="http://belem.ru/" TargetMode="External"/><Relationship Id="rId7" Type="http://schemas.openxmlformats.org/officeDocument/2006/relationships/hyperlink" Target="http://adiplar.narod.ru/" TargetMode="External"/><Relationship Id="rId2" Type="http://schemas.openxmlformats.org/officeDocument/2006/relationships/hyperlink" Target="http://miras.bele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let.biz/" TargetMode="External"/><Relationship Id="rId5" Type="http://schemas.openxmlformats.org/officeDocument/2006/relationships/hyperlink" Target="http://tatar.ksu.ru/" TargetMode="External"/><Relationship Id="rId10" Type="http://schemas.openxmlformats.org/officeDocument/2006/relationships/hyperlink" Target="http://mon/tatar.ru" TargetMode="External"/><Relationship Id="rId4" Type="http://schemas.openxmlformats.org/officeDocument/2006/relationships/hyperlink" Target="http://tatar.museum.ru/Jalil/jalil.htm" TargetMode="External"/><Relationship Id="rId9" Type="http://schemas.openxmlformats.org/officeDocument/2006/relationships/hyperlink" Target="http://gzalilova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.AQS081007144606\&#1056;&#1072;&#1073;&#1086;&#1095;&#1080;&#1081;%20&#1089;&#1090;&#1086;&#1083;\&#1072;&#1083;&#1089;&#1091;%20&#1076;&#1086;&#1082;&#1091;&#1084;&#1077;&#1085;&#1090;&#1083;&#1072;&#1088;\&#1041;&#1077;&#1079;%20&#1080;&#1084;&#1077;&#1085;&#1080;4444444444445555555555_0002.wm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.AQS081007144606\&#1056;&#1072;&#1073;&#1086;&#1095;&#1080;&#1081;%20&#1089;&#1090;&#1086;&#1083;\&#1072;&#1083;&#1089;&#1091;%20&#1076;&#1086;&#1082;&#1091;&#1084;&#1077;&#1085;&#1090;&#1083;&#1072;&#1088;\&#1041;&#1077;&#1079;%20&#1080;&#1084;&#1077;&#1085;&#1080;4444444444445555555555_0003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.AQS081007144606\&#1056;&#1072;&#1073;&#1086;&#1095;&#1080;&#1081;%20&#1089;&#1090;&#1086;&#1083;\&#1072;&#1083;&#1089;&#1091;%20&#1076;&#1086;&#1082;&#1091;&#1084;&#1077;&#1085;&#1090;&#1083;&#1072;&#1088;\&#1041;&#1077;&#1079;%20&#1080;&#1084;&#1077;&#1085;&#1080;4444444444445555555555_0004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.AQS081007144606\&#1056;&#1072;&#1073;&#1086;&#1095;&#1080;&#1081;%20&#1089;&#1090;&#1086;&#1083;\&#1072;&#1083;&#1089;&#1091;%20&#1076;&#1086;&#1082;&#1091;&#1084;&#1077;&#1085;&#1090;&#1083;&#1072;&#1088;\&#1041;&#1077;&#1079;%20&#1080;&#1084;&#1077;&#1085;&#1080;4444444444445555555555_0005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.AQS081007144606\&#1056;&#1072;&#1073;&#1086;&#1095;&#1080;&#1081;%20&#1089;&#1090;&#1086;&#1083;\&#1072;&#1083;&#1089;&#1091;%20&#1076;&#1086;&#1082;&#1091;&#1084;&#1077;&#1085;&#1090;&#1083;&#1072;&#1088;\&#1041;&#1077;&#1079;%20&#1080;&#1084;&#1077;&#1085;&#1080;4444444444445555555555_0006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5500726" cy="585791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минем </a:t>
            </a:r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җандай кадерле,</a:t>
            </a:r>
          </a:p>
          <a:p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җылы, тере телем.</a:t>
            </a:r>
          </a:p>
          <a:p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Кайгылар теле түгел син,</a:t>
            </a:r>
          </a:p>
          <a:p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Шатлыклар теле бүген.</a:t>
            </a:r>
          </a:p>
          <a:p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Тик синең ярдәм белән мин,</a:t>
            </a:r>
          </a:p>
          <a:p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Тик синең сүзләр белән</a:t>
            </a:r>
          </a:p>
          <a:p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Уйларым, хыялларымны </a:t>
            </a:r>
          </a:p>
          <a:p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Дөн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яга әйтә беләм. 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.AQS081007144606\Рабочий стол\Алсу дисклар\101_5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298463" cy="697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.AQS081007144606\Рабочий стол\Алсу дисклар\101_5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Презента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ияләр исемлеге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054617"/>
          </a:xfrm>
        </p:spPr>
        <p:txBody>
          <a:bodyPr numCol="2"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2" action="ppaction://hlinkpres?slideindex=1&amp;slidetitle="/>
              </a:rPr>
              <a:t>Һади Такташ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3" action="ppaction://hlinkpres?slideindex=1&amp;slidetitle="/>
              </a:rPr>
              <a:t>Тезмә кушма</a:t>
            </a:r>
            <a:r>
              <a:rPr lang="ru-RU" sz="1500" dirty="0" smtClean="0">
                <a:solidFill>
                  <a:srgbClr val="FFC000"/>
                </a:solidFill>
                <a:hlinkClick r:id="rId3" action="ppaction://hlinkpres?slideindex=1&amp;slidetitle="/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  <a:hlinkClick r:id="rId3" action="ppaction://hlinkpres?slideindex=1&amp;slidetitle="/>
              </a:rPr>
              <a:t>җөмләләрне кабатлау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4" action="ppaction://hlinkpres?slideindex=1&amp;slidetitle="/>
              </a:rPr>
              <a:t>Фәнни- тикшеренү эше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5" action="ppaction://hlinkpres?slideindex=1&amp;slidetitle="/>
              </a:rPr>
              <a:t>Туган</a:t>
            </a:r>
            <a:r>
              <a:rPr lang="ru-RU" sz="1500" dirty="0" smtClean="0">
                <a:solidFill>
                  <a:srgbClr val="FFC000"/>
                </a:solidFill>
                <a:hlinkClick r:id="rId5" action="ppaction://hlinkpres?slideindex=1&amp;slidetitle="/>
              </a:rPr>
              <a:t>  </a:t>
            </a:r>
            <a:r>
              <a:rPr lang="ru-RU" sz="1500" dirty="0" err="1" smtClean="0">
                <a:solidFill>
                  <a:srgbClr val="FFC000"/>
                </a:solidFill>
                <a:hlinkClick r:id="rId5" action="ppaction://hlinkpres?slideindex=1&amp;slidetitle="/>
              </a:rPr>
              <a:t>ягым-яшел</a:t>
            </a:r>
            <a:r>
              <a:rPr lang="ru-RU" sz="1500" dirty="0" smtClean="0">
                <a:solidFill>
                  <a:srgbClr val="FFC000"/>
                </a:solidFill>
                <a:hlinkClick r:id="rId5" action="ppaction://hlinkpres?slideindex=1&amp;slidetitle="/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  <a:hlinkClick r:id="rId5" action="ppaction://hlinkpres?slideindex=1&amp;slidetitle="/>
              </a:rPr>
              <a:t>бишек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6" action="ppaction://hlinkpres?slideindex=1&amp;slidetitle="/>
              </a:rPr>
              <a:t>«Әниемнең ак</a:t>
            </a:r>
            <a:r>
              <a:rPr lang="ru-RU" sz="1500" dirty="0" smtClean="0">
                <a:solidFill>
                  <a:srgbClr val="FFC000"/>
                </a:solidFill>
                <a:hlinkClick r:id="rId6" action="ppaction://hlinkpres?slideindex=1&amp;slidetitle="/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  <a:hlinkClick r:id="rId6" action="ppaction://hlinkpres?slideindex=1&amp;slidetitle="/>
              </a:rPr>
              <a:t>күлмәге» драмасы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rgbClr val="FFC000"/>
                </a:solidFill>
                <a:hlinkClick r:id="rId7" action="ppaction://hlinkpres?slideindex=1&amp;slidetitle="/>
              </a:rPr>
              <a:t>«</a:t>
            </a:r>
            <a:r>
              <a:rPr lang="ru-RU" sz="1500" dirty="0" err="1" smtClean="0">
                <a:solidFill>
                  <a:srgbClr val="FFC000"/>
                </a:solidFill>
                <a:hlinkClick r:id="rId7" action="ppaction://hlinkpres?slideindex=1&amp;slidetitle="/>
              </a:rPr>
              <a:t>Омонимнар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8" action="ppaction://hlinkpres?slideindex=1&amp;slidetitle="/>
              </a:rPr>
              <a:t>А.Алиш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9" action="ppaction://hlinkpres?slideindex=1&amp;slidetitle="/>
              </a:rPr>
              <a:t>Агач</a:t>
            </a:r>
            <a:r>
              <a:rPr lang="ru-RU" sz="1500" dirty="0" smtClean="0">
                <a:solidFill>
                  <a:srgbClr val="FFC000"/>
                </a:solidFill>
                <a:hlinkClick r:id="rId9" action="ppaction://hlinkpres?slideindex=1&amp;slidetitle="/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  <a:hlinkClick r:id="rId9" action="ppaction://hlinkpres?slideindex=1&amp;slidetitle="/>
              </a:rPr>
              <a:t>яфрагы</a:t>
            </a:r>
            <a:r>
              <a:rPr lang="ru-RU" sz="1500" dirty="0" smtClean="0">
                <a:solidFill>
                  <a:srgbClr val="FFC000"/>
                </a:solidFill>
                <a:hlinkClick r:id="rId9" action="ppaction://hlinkpres?slideindex=1&amp;slidetitle="/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  <a:hlinkClick r:id="rId9" action="ppaction://hlinkpres?slideindex=1&amp;slidetitle="/>
              </a:rPr>
              <a:t>белән,</a:t>
            </a:r>
            <a:r>
              <a:rPr lang="ru-RU" sz="1500" dirty="0" smtClean="0">
                <a:solidFill>
                  <a:srgbClr val="FFC000"/>
                </a:solidFill>
                <a:hlinkClick r:id="rId9" action="ppaction://hlinkpres?slideindex=1&amp;slidetitle="/>
              </a:rPr>
              <a:t> 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10" action="ppaction://hlinkpres?slideindex=1&amp;slidetitle="/>
              </a:rPr>
              <a:t>Алар</a:t>
            </a:r>
            <a:r>
              <a:rPr lang="ru-RU" sz="1500" dirty="0" smtClean="0">
                <a:solidFill>
                  <a:srgbClr val="FFC000"/>
                </a:solidFill>
                <a:hlinkClick r:id="rId10" action="ppaction://hlinkpres?slideindex=1&amp;slidetitle="/>
              </a:rPr>
              <a:t> даны </a:t>
            </a:r>
            <a:r>
              <a:rPr lang="ru-RU" sz="1500" dirty="0" err="1" smtClean="0">
                <a:solidFill>
                  <a:srgbClr val="FFC000"/>
                </a:solidFill>
                <a:hlinkClick r:id="rId10" action="ppaction://hlinkpres?slideindex=1&amp;slidetitle="/>
              </a:rPr>
              <a:t>үлемсез </a:t>
            </a:r>
            <a:r>
              <a:rPr lang="ru-RU" sz="1500" dirty="0" smtClean="0">
                <a:solidFill>
                  <a:srgbClr val="FFC000"/>
                </a:solidFill>
                <a:hlinkClick r:id="rId10" action="ppaction://hlinkpres?slideindex=1&amp;slidetitle="/>
              </a:rPr>
              <a:t>М.</a:t>
            </a:r>
            <a:r>
              <a:rPr lang="ru-RU" sz="1500" dirty="0" err="1" smtClean="0">
                <a:solidFill>
                  <a:srgbClr val="FFC000"/>
                </a:solidFill>
                <a:hlinkClick r:id="rId10" action="ppaction://hlinkpres?slideindex=1&amp;slidetitle="/>
              </a:rPr>
              <a:t>Җәлил</a:t>
            </a:r>
            <a:r>
              <a:rPr lang="ru-RU" sz="1500" dirty="0" smtClean="0">
                <a:solidFill>
                  <a:srgbClr val="FFC000"/>
                </a:solidFill>
                <a:hlinkClick r:id="rId10" action="ppaction://hlinkpres?slideindex=1&amp;slidetitle="/>
              </a:rPr>
              <a:t>,Ф.</a:t>
            </a:r>
            <a:r>
              <a:rPr lang="ru-RU" sz="1500" dirty="0" err="1" smtClean="0">
                <a:solidFill>
                  <a:srgbClr val="FFC000"/>
                </a:solidFill>
                <a:hlinkClick r:id="rId10" action="ppaction://hlinkpres?slideindex=1&amp;slidetitle="/>
              </a:rPr>
              <a:t>Кәрим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11" action="ppaction://hlinkpres?slideindex=1&amp;slidetitle="/>
              </a:rPr>
              <a:t>Әдәби </a:t>
            </a:r>
            <a:r>
              <a:rPr lang="ru-RU" sz="1500" dirty="0" smtClean="0">
                <a:solidFill>
                  <a:srgbClr val="FFC000"/>
                </a:solidFill>
                <a:hlinkClick r:id="rId11" action="ppaction://hlinkpres?slideindex=1&amp;slidetitle="/>
              </a:rPr>
              <a:t>образ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12" action="ppaction://hlinkpres?slideindex=1&amp;slidetitle="/>
              </a:rPr>
              <a:t>Әмирхан Еники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13" action="ppaction://hlinkpres?slideindex=1&amp;slidetitle="/>
              </a:rPr>
              <a:t>Исемнәр иленә сәяхәт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  <a:hlinkClick r:id="rId14" action="ppaction://hlinkpres?slideindex=1&amp;slidetitle="/>
              </a:rPr>
              <a:t>Дастан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бердәм дәүләт имтиханы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Юзеев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rgbClr val="FFC000"/>
                </a:solidFill>
              </a:rPr>
              <a:t>экология </a:t>
            </a:r>
            <a:r>
              <a:rPr lang="ru-RU" sz="1500" dirty="0" err="1" smtClean="0">
                <a:solidFill>
                  <a:srgbClr val="FFC000"/>
                </a:solidFill>
              </a:rPr>
              <a:t>турында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уйланулар</a:t>
            </a:r>
            <a:r>
              <a:rPr lang="ru-RU" sz="1500" dirty="0" smtClean="0">
                <a:solidFill>
                  <a:srgbClr val="FFC000"/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Ш.Камалның </a:t>
            </a:r>
            <a:r>
              <a:rPr lang="ru-RU" sz="1500" dirty="0" smtClean="0">
                <a:solidFill>
                  <a:srgbClr val="FFC000"/>
                </a:solidFill>
              </a:rPr>
              <a:t>“</a:t>
            </a:r>
            <a:r>
              <a:rPr lang="ru-RU" sz="1500" dirty="0" err="1" smtClean="0">
                <a:solidFill>
                  <a:srgbClr val="FFC000"/>
                </a:solidFill>
              </a:rPr>
              <a:t>Акчарлаклар</a:t>
            </a:r>
            <a:r>
              <a:rPr lang="ru-RU" sz="1500" dirty="0" smtClean="0">
                <a:solidFill>
                  <a:srgbClr val="FFC000"/>
                </a:solidFill>
              </a:rPr>
              <a:t>”</a:t>
            </a: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хәзинәләзр утравы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Халык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җырлары-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Фатих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Кәримнең тормыш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һәм иҗат </a:t>
            </a:r>
            <a:r>
              <a:rPr lang="ru-RU" sz="1500" dirty="0" smtClean="0">
                <a:solidFill>
                  <a:srgbClr val="FFC000"/>
                </a:solidFill>
              </a:rPr>
              <a:t>юлы</a:t>
            </a: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Фатих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Кәрим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Укыту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эшчәнлегендә </a:t>
            </a:r>
            <a:r>
              <a:rPr lang="ru-RU" sz="1500" dirty="0" smtClean="0">
                <a:solidFill>
                  <a:srgbClr val="FFC000"/>
                </a:solidFill>
              </a:rPr>
              <a:t>диагностик</a:t>
            </a: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Туфан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Миңнуллин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rgbClr val="FFC000"/>
                </a:solidFill>
              </a:rPr>
              <a:t>Тукай</a:t>
            </a: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Туган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көн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Тиңдәш кисәкләр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rgbClr val="FFC000"/>
                </a:solidFill>
              </a:rPr>
              <a:t>тест 6 </a:t>
            </a:r>
            <a:r>
              <a:rPr lang="ru-RU" sz="1500" dirty="0" err="1" smtClean="0">
                <a:solidFill>
                  <a:srgbClr val="FFC000"/>
                </a:solidFill>
              </a:rPr>
              <a:t>кл</a:t>
            </a:r>
            <a:r>
              <a:rPr lang="ru-RU" sz="1500" dirty="0" smtClean="0">
                <a:solidFill>
                  <a:srgbClr val="FFC000"/>
                </a:solidFill>
              </a:rPr>
              <a:t>. </a:t>
            </a:r>
            <a:r>
              <a:rPr lang="ru-RU" sz="1500" dirty="0" err="1" smtClean="0">
                <a:solidFill>
                  <a:srgbClr val="FFC000"/>
                </a:solidFill>
              </a:rPr>
              <a:t>Рәвеш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rgbClr val="FFC000"/>
                </a:solidFill>
              </a:rPr>
              <a:t>Татар </a:t>
            </a:r>
            <a:r>
              <a:rPr lang="ru-RU" sz="1500" dirty="0" err="1" smtClean="0">
                <a:solidFill>
                  <a:srgbClr val="FFC000"/>
                </a:solidFill>
              </a:rPr>
              <a:t>халык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мәкальләре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С.Хәким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исем</a:t>
            </a:r>
            <a:r>
              <a:rPr lang="ru-RU" sz="1500" dirty="0" smtClean="0">
                <a:solidFill>
                  <a:srgbClr val="FFC000"/>
                </a:solidFill>
              </a:rPr>
              <a:t> презентация</a:t>
            </a: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Затланышлы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фигыльләр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Галиәсгар Камал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Г.Ибраһимов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err="1" smtClean="0">
                <a:solidFill>
                  <a:srgbClr val="FFC000"/>
                </a:solidFill>
              </a:rPr>
              <a:t>Вакыт</a:t>
            </a:r>
            <a:r>
              <a:rPr lang="ru-RU" sz="1500" dirty="0" smtClean="0">
                <a:solidFill>
                  <a:srgbClr val="FFC000"/>
                </a:solidFill>
              </a:rPr>
              <a:t> </a:t>
            </a:r>
            <a:r>
              <a:rPr lang="ru-RU" sz="1500" dirty="0" err="1" smtClean="0">
                <a:solidFill>
                  <a:srgbClr val="FFC000"/>
                </a:solidFill>
              </a:rPr>
              <a:t>хәле</a:t>
            </a:r>
            <a:endParaRPr lang="ru-RU" sz="15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rgbClr val="FFC000"/>
                </a:solidFill>
              </a:rPr>
              <a:t>БӘЙЛӘНЕШЛЕ С.Ү.</a:t>
            </a:r>
          </a:p>
          <a:p>
            <a:pPr>
              <a:buFont typeface="+mj-lt"/>
              <a:buAutoNum type="arabicPeriod"/>
            </a:pPr>
            <a:endParaRPr lang="ru-RU" sz="15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500042"/>
            <a:ext cx="7849710" cy="588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100" dirty="0" smtClean="0"/>
              <a:t>СХЕМАЛАР ҺӘМ ТАБЛИЦАЛАР ИСЕМЛЕГЕ</a:t>
            </a:r>
            <a:br>
              <a:rPr lang="ru-RU" sz="3100" dirty="0" smtClean="0"/>
            </a:b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686800" cy="5523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638"/>
                <a:gridCol w="4348162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нче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схема.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ушма </a:t>
                      </a: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җөмләнең төзелеше ягыннан төрләре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84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нче схема.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Тезмә </a:t>
                      </a: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кушма җөмләнең компонентларын бәйләүче </a:t>
                      </a:r>
                      <a:r>
                        <a:rPr lang="tt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</a:p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чаралар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нче схема.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Иярчен </a:t>
                      </a: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җөмләне баш җөмләгә бәйләүче чаралар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нче схема.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Иярчен </a:t>
                      </a: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җөмләләрнең мәгънәсе ягыннан төрләре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7910" algn="l"/>
                        </a:tabLst>
                      </a:pP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нче схемa.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Катлаулы </a:t>
                      </a: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төзелмәләрнең төрләре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3597910" algn="l"/>
                        </a:tabLst>
                      </a:pPr>
                      <a:r>
                        <a:rPr lang="tt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нче таблица.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Теркәгечле тезмә кушма җөмлә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77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нче таблица.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Теркәгечсез тезмә кушма җөмлә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нче таблица.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Иярчен ия җөмлә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нче таблица.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Иярчен хәбәр җөмлә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нче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таблица (1).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Иярчен тәмамлык җөмлә (аналитик төре)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нче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таблица (2).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Иярчен тәмамлык җөмлә (синтетик төре)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нчы таблица (1).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Иярчен аергыч җөмлә (аналитик төре)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нчы таблица (2, 3).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Иярчен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аергыч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җөмлә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(синтетик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төре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732">
                <a:tc>
                  <a:txBody>
                    <a:bodyPr/>
                    <a:lstStyle/>
                    <a:p>
                      <a:pPr marL="2159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нче таблица (1)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Иярчен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вакыт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җөмлә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(аналитик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төре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</p:spPr>
        <p:txBody>
          <a:bodyPr>
            <a:normAutofit fontScale="40000" lnSpcReduction="20000"/>
          </a:bodyPr>
          <a:lstStyle/>
          <a:p>
            <a:pPr algn="ctr" hangingPunct="0"/>
            <a:r>
              <a:rPr lang="ru-RU" sz="5000" b="1" i="1" dirty="0" err="1" smtClean="0">
                <a:solidFill>
                  <a:srgbClr val="7030A0"/>
                </a:solidFill>
              </a:rPr>
              <a:t>Сүз төзелешен тикшерү тәртибе:</a:t>
            </a:r>
            <a:r>
              <a:rPr lang="ru-RU" sz="5000" dirty="0" smtClean="0">
                <a:solidFill>
                  <a:srgbClr val="7030A0"/>
                </a:solidFill>
              </a:rPr>
              <a:t> </a:t>
            </a: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1. </a:t>
            </a:r>
            <a:r>
              <a:rPr lang="ru-RU" sz="4000" dirty="0" err="1" smtClean="0">
                <a:solidFill>
                  <a:srgbClr val="7030A0"/>
                </a:solidFill>
              </a:rPr>
              <a:t>Сүз төркемнәрен әйтергә, сүзне мәгънәле кисәкләргә таркатырга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ничә мәгънәле кисәктән торуын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әйтергә.</a:t>
            </a:r>
            <a:endParaRPr lang="ru-RU" sz="4000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2. </a:t>
            </a:r>
            <a:r>
              <a:rPr lang="ru-RU" sz="4000" dirty="0" err="1" smtClean="0">
                <a:solidFill>
                  <a:srgbClr val="7030A0"/>
                </a:solidFill>
              </a:rPr>
              <a:t>Сүзнең тамырын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табарга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мисалга</a:t>
            </a:r>
            <a:r>
              <a:rPr lang="ru-RU" sz="4000" dirty="0" smtClean="0">
                <a:solidFill>
                  <a:srgbClr val="7030A0"/>
                </a:solidFill>
              </a:rPr>
              <a:t> 2-3 </a:t>
            </a:r>
            <a:r>
              <a:rPr lang="ru-RU" sz="4000" dirty="0" err="1" smtClean="0">
                <a:solidFill>
                  <a:srgbClr val="7030A0"/>
                </a:solidFill>
              </a:rPr>
              <a:t>тамырдаш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сүз әйтергә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3. </a:t>
            </a:r>
            <a:r>
              <a:rPr lang="ru-RU" sz="4000" dirty="0" err="1" smtClean="0">
                <a:solidFill>
                  <a:srgbClr val="7030A0"/>
                </a:solidFill>
              </a:rPr>
              <a:t>Кушымчаларның кайсы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төркемгә керүләрен билгеләргә.</a:t>
            </a:r>
            <a:endParaRPr lang="ru-RU" sz="4000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4. </a:t>
            </a:r>
            <a:r>
              <a:rPr lang="ru-RU" sz="4000" dirty="0" err="1" smtClean="0">
                <a:solidFill>
                  <a:srgbClr val="7030A0"/>
                </a:solidFill>
              </a:rPr>
              <a:t>Сүзнең нигезен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күрсәтергә.</a:t>
            </a:r>
            <a:endParaRPr lang="ru-RU" sz="4000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4000" b="1" i="1" dirty="0" err="1" smtClean="0">
                <a:solidFill>
                  <a:srgbClr val="7030A0"/>
                </a:solidFill>
              </a:rPr>
              <a:t>Эшчеләребез</a:t>
            </a:r>
            <a:endParaRPr lang="ru-RU" sz="4000" b="1" i="1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1. </a:t>
            </a:r>
            <a:r>
              <a:rPr lang="ru-RU" sz="4000" dirty="0" err="1" smtClean="0">
                <a:solidFill>
                  <a:srgbClr val="7030A0"/>
                </a:solidFill>
              </a:rPr>
              <a:t>Эшчеләребез </a:t>
            </a:r>
            <a:r>
              <a:rPr lang="ru-RU" sz="4000" dirty="0" smtClean="0">
                <a:solidFill>
                  <a:srgbClr val="7030A0"/>
                </a:solidFill>
              </a:rPr>
              <a:t>– </a:t>
            </a:r>
            <a:r>
              <a:rPr lang="ru-RU" sz="4000" dirty="0" err="1" smtClean="0">
                <a:solidFill>
                  <a:srgbClr val="7030A0"/>
                </a:solidFill>
              </a:rPr>
              <a:t>исем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эш–че–ләр </a:t>
            </a:r>
            <a:r>
              <a:rPr lang="ru-RU" sz="4000" dirty="0" smtClean="0">
                <a:solidFill>
                  <a:srgbClr val="7030A0"/>
                </a:solidFill>
              </a:rPr>
              <a:t>– </a:t>
            </a:r>
            <a:r>
              <a:rPr lang="ru-RU" sz="4000" dirty="0" err="1" smtClean="0">
                <a:solidFill>
                  <a:srgbClr val="7030A0"/>
                </a:solidFill>
              </a:rPr>
              <a:t>ебез</a:t>
            </a:r>
            <a:r>
              <a:rPr lang="ru-RU" sz="4000" dirty="0" smtClean="0">
                <a:solidFill>
                  <a:srgbClr val="7030A0"/>
                </a:solidFill>
              </a:rPr>
              <a:t>, 4 </a:t>
            </a:r>
            <a:r>
              <a:rPr lang="ru-RU" sz="4000" dirty="0" err="1" smtClean="0">
                <a:solidFill>
                  <a:srgbClr val="7030A0"/>
                </a:solidFill>
              </a:rPr>
              <a:t>мәгънәле кисәктән </a:t>
            </a:r>
            <a:r>
              <a:rPr lang="ru-RU" sz="4000" dirty="0" smtClean="0">
                <a:solidFill>
                  <a:srgbClr val="7030A0"/>
                </a:solidFill>
              </a:rPr>
              <a:t>тора.</a:t>
            </a: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2. </a:t>
            </a:r>
            <a:r>
              <a:rPr lang="ru-RU" sz="4000" dirty="0" err="1" smtClean="0">
                <a:solidFill>
                  <a:srgbClr val="7030A0"/>
                </a:solidFill>
              </a:rPr>
              <a:t>Сүзнең тамыры</a:t>
            </a:r>
            <a:r>
              <a:rPr lang="ru-RU" sz="4000" dirty="0" smtClean="0">
                <a:solidFill>
                  <a:srgbClr val="7030A0"/>
                </a:solidFill>
              </a:rPr>
              <a:t> – </a:t>
            </a:r>
            <a:r>
              <a:rPr lang="ru-RU" sz="4000" dirty="0" err="1" smtClean="0">
                <a:solidFill>
                  <a:srgbClr val="7030A0"/>
                </a:solidFill>
              </a:rPr>
              <a:t>эш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тамырдаш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сүзләр: эшле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эшчән, эшлекле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3.-че – </a:t>
            </a:r>
            <a:r>
              <a:rPr lang="ru-RU" sz="4000" dirty="0" err="1" smtClean="0">
                <a:solidFill>
                  <a:srgbClr val="7030A0"/>
                </a:solidFill>
              </a:rPr>
              <a:t>ясагыч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кушымча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исемнән исем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ясый</a:t>
            </a:r>
            <a:r>
              <a:rPr lang="ru-RU" sz="4000" dirty="0" smtClean="0">
                <a:solidFill>
                  <a:srgbClr val="7030A0"/>
                </a:solidFill>
              </a:rPr>
              <a:t>; </a:t>
            </a:r>
            <a:r>
              <a:rPr lang="ru-RU" sz="4000" dirty="0" err="1" smtClean="0">
                <a:solidFill>
                  <a:srgbClr val="7030A0"/>
                </a:solidFill>
              </a:rPr>
              <a:t>-ләр- мөнәсәбәт белдерүче модальлек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кушымчасы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күплекне белдерә</a:t>
            </a:r>
            <a:r>
              <a:rPr lang="ru-RU" sz="4000" dirty="0" smtClean="0">
                <a:solidFill>
                  <a:srgbClr val="7030A0"/>
                </a:solidFill>
              </a:rPr>
              <a:t>; -</a:t>
            </a:r>
            <a:r>
              <a:rPr lang="ru-RU" sz="4000" dirty="0" err="1" smtClean="0">
                <a:solidFill>
                  <a:srgbClr val="7030A0"/>
                </a:solidFill>
              </a:rPr>
              <a:t>ебез</a:t>
            </a:r>
            <a:r>
              <a:rPr lang="ru-RU" sz="4000" dirty="0" smtClean="0">
                <a:solidFill>
                  <a:srgbClr val="7030A0"/>
                </a:solidFill>
              </a:rPr>
              <a:t> – </a:t>
            </a:r>
            <a:r>
              <a:rPr lang="ru-RU" sz="4000" dirty="0" err="1" smtClean="0">
                <a:solidFill>
                  <a:srgbClr val="7030A0"/>
                </a:solidFill>
              </a:rPr>
              <a:t>мөнәсәбәт белдерүче бәйләгеч кушымча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тартымның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I </a:t>
            </a:r>
            <a:r>
              <a:rPr lang="ru-RU" sz="4000" dirty="0" err="1" smtClean="0">
                <a:solidFill>
                  <a:srgbClr val="7030A0"/>
                </a:solidFill>
              </a:rPr>
              <a:t>зат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күплек кушымчасы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4. </a:t>
            </a:r>
            <a:r>
              <a:rPr lang="ru-RU" sz="4000" dirty="0" err="1" smtClean="0">
                <a:solidFill>
                  <a:srgbClr val="7030A0"/>
                </a:solidFill>
              </a:rPr>
              <a:t>Сүзнең  нигезе</a:t>
            </a:r>
            <a:r>
              <a:rPr lang="ru-RU" sz="4000" dirty="0" smtClean="0">
                <a:solidFill>
                  <a:srgbClr val="7030A0"/>
                </a:solidFill>
              </a:rPr>
              <a:t> – </a:t>
            </a:r>
            <a:r>
              <a:rPr lang="ru-RU" sz="4000" dirty="0" err="1" smtClean="0">
                <a:solidFill>
                  <a:srgbClr val="7030A0"/>
                </a:solidFill>
              </a:rPr>
              <a:t>эшче</a:t>
            </a:r>
            <a:r>
              <a:rPr lang="ru-RU" sz="4000" dirty="0" smtClean="0">
                <a:solidFill>
                  <a:srgbClr val="7030A0"/>
                </a:solidFill>
              </a:rPr>
              <a:t>. </a:t>
            </a:r>
          </a:p>
          <a:p>
            <a:pPr hangingPunct="0"/>
            <a:r>
              <a:rPr lang="ru-RU" sz="4000" dirty="0" err="1" smtClean="0">
                <a:solidFill>
                  <a:srgbClr val="7030A0"/>
                </a:solidFill>
              </a:rPr>
              <a:t>Эш</a:t>
            </a:r>
            <a:r>
              <a:rPr lang="ru-RU" sz="4000" dirty="0" smtClean="0">
                <a:solidFill>
                  <a:srgbClr val="7030A0"/>
                </a:solidFill>
              </a:rPr>
              <a:t> – </a:t>
            </a:r>
            <a:r>
              <a:rPr lang="ru-RU" sz="4000" dirty="0" err="1" smtClean="0">
                <a:solidFill>
                  <a:srgbClr val="7030A0"/>
                </a:solidFill>
              </a:rPr>
              <a:t>че</a:t>
            </a:r>
            <a:r>
              <a:rPr lang="ru-RU" sz="4000" dirty="0" smtClean="0">
                <a:solidFill>
                  <a:srgbClr val="7030A0"/>
                </a:solidFill>
              </a:rPr>
              <a:t> – </a:t>
            </a:r>
            <a:r>
              <a:rPr lang="ru-RU" sz="4000" dirty="0" err="1" smtClean="0">
                <a:solidFill>
                  <a:srgbClr val="7030A0"/>
                </a:solidFill>
              </a:rPr>
              <a:t>ләр </a:t>
            </a:r>
            <a:r>
              <a:rPr lang="ru-RU" sz="4000" dirty="0" smtClean="0">
                <a:solidFill>
                  <a:srgbClr val="7030A0"/>
                </a:solidFill>
              </a:rPr>
              <a:t>– </a:t>
            </a:r>
            <a:r>
              <a:rPr lang="ru-RU" sz="4000" dirty="0" err="1" smtClean="0">
                <a:solidFill>
                  <a:srgbClr val="7030A0"/>
                </a:solidFill>
              </a:rPr>
              <a:t>ебез</a:t>
            </a:r>
            <a:r>
              <a:rPr lang="tt-RU" sz="4000" b="1" dirty="0" smtClean="0">
                <a:solidFill>
                  <a:srgbClr val="7030A0"/>
                </a:solidFill>
              </a:rPr>
              <a:t>    </a:t>
            </a:r>
          </a:p>
          <a:p>
            <a:pPr hangingPunct="0"/>
            <a:r>
              <a:rPr lang="tt-RU" sz="4000" b="1" dirty="0" smtClean="0">
                <a:solidFill>
                  <a:srgbClr val="7030A0"/>
                </a:solidFill>
              </a:rPr>
              <a:t>     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r>
              <a:rPr lang="tt-RU" sz="4000" b="1" dirty="0" smtClean="0">
                <a:solidFill>
                  <a:srgbClr val="7030A0"/>
                </a:solidFill>
              </a:rPr>
              <a:t>                           </a:t>
            </a:r>
            <a:r>
              <a:rPr lang="be-BY" sz="5000" b="1" dirty="0" smtClean="0">
                <a:solidFill>
                  <a:srgbClr val="7030A0"/>
                </a:solidFill>
              </a:rPr>
              <a:t>Сүз ясалышын тикшерү тәртибе</a:t>
            </a:r>
            <a:endParaRPr lang="ru-RU" sz="5000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1. </a:t>
            </a:r>
            <a:r>
              <a:rPr lang="ru-RU" sz="4000" dirty="0" err="1" smtClean="0">
                <a:solidFill>
                  <a:srgbClr val="7030A0"/>
                </a:solidFill>
              </a:rPr>
              <a:t>Сүзнең кайсы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сүз төркеменнән булуын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билгеләргә.</a:t>
            </a:r>
            <a:endParaRPr lang="ru-RU" sz="4000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2. </a:t>
            </a:r>
            <a:r>
              <a:rPr lang="ru-RU" sz="4000" dirty="0" err="1" smtClean="0">
                <a:solidFill>
                  <a:srgbClr val="7030A0"/>
                </a:solidFill>
              </a:rPr>
              <a:t>Аның ясалыш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ысулын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аңлатырга.</a:t>
            </a:r>
            <a:endParaRPr lang="ru-RU" sz="4000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3. </a:t>
            </a:r>
            <a:r>
              <a:rPr lang="ru-RU" sz="4000" dirty="0" err="1" smtClean="0">
                <a:solidFill>
                  <a:srgbClr val="7030A0"/>
                </a:solidFill>
              </a:rPr>
              <a:t>Ясалыш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ысулы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ягыннан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төрен билгеләргә.</a:t>
            </a:r>
            <a:endParaRPr lang="ru-RU" sz="4000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4000" b="1" i="1" dirty="0" smtClean="0">
                <a:solidFill>
                  <a:srgbClr val="7030A0"/>
                </a:solidFill>
              </a:rPr>
              <a:t>      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Эшчән</a:t>
            </a:r>
            <a:endParaRPr lang="ru-RU" sz="4000" b="1" i="1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1. </a:t>
            </a:r>
            <a:r>
              <a:rPr lang="ru-RU" sz="4000" dirty="0" err="1" smtClean="0">
                <a:solidFill>
                  <a:srgbClr val="7030A0"/>
                </a:solidFill>
              </a:rPr>
              <a:t>Сыйфат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2. </a:t>
            </a:r>
            <a:r>
              <a:rPr lang="ru-RU" sz="4000" dirty="0" err="1" smtClean="0">
                <a:solidFill>
                  <a:srgbClr val="7030A0"/>
                </a:solidFill>
              </a:rPr>
              <a:t>Тамырга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сүз ясагыч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кушымча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ялгану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ысулы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белән исемнән сыйфат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ясалган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</a:p>
          <a:p>
            <a:pPr hangingPunct="0"/>
            <a:r>
              <a:rPr lang="ru-RU" sz="4000" dirty="0" smtClean="0">
                <a:solidFill>
                  <a:srgbClr val="7030A0"/>
                </a:solidFill>
              </a:rPr>
              <a:t>3. </a:t>
            </a:r>
            <a:r>
              <a:rPr lang="ru-RU" sz="4000" dirty="0" err="1" smtClean="0">
                <a:solidFill>
                  <a:srgbClr val="7030A0"/>
                </a:solidFill>
              </a:rPr>
              <a:t>Сүз ясагыч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кушымча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ялгау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ысулы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be-BY" sz="4000" b="1" dirty="0" smtClean="0">
                <a:solidFill>
                  <a:srgbClr val="7030A0"/>
                </a:solidFill>
              </a:rPr>
              <a:t> 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be-BY" sz="4200" b="1" dirty="0" smtClean="0">
                <a:solidFill>
                  <a:srgbClr val="7030A0"/>
                </a:solidFill>
              </a:rPr>
              <a:t>Сүзләрне морфологик яктан тикшерү тәртибе</a:t>
            </a:r>
            <a:r>
              <a:rPr lang="be-BY" sz="4200" dirty="0" smtClean="0">
                <a:solidFill>
                  <a:srgbClr val="7030A0"/>
                </a:solidFill>
              </a:rPr>
              <a:t> </a:t>
            </a:r>
            <a:endParaRPr lang="ru-RU" sz="4200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Әй, гомернең узуын гына күр әле син, әкәмәт…</a:t>
            </a: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Бераздан әтисе белән теге абзый, нәрсә турындадыр сөйләшеп, арттарак калдылар. Ә Гөлбану, арбага утырган килеш, урманны күзәтеп бара.</a:t>
            </a: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– Ай-яй, бу агачның яфраклары сап-сары булган. </a:t>
            </a:r>
            <a:r>
              <a:rPr lang="ru-RU" dirty="0" err="1" smtClean="0">
                <a:solidFill>
                  <a:srgbClr val="7030A0"/>
                </a:solidFill>
              </a:rPr>
              <a:t>Абау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әнә тегендә кызыл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яфраклар</a:t>
            </a:r>
            <a:r>
              <a:rPr lang="ru-RU" dirty="0" smtClean="0">
                <a:solidFill>
                  <a:srgbClr val="7030A0"/>
                </a:solidFill>
              </a:rPr>
              <a:t> да бар. </a:t>
            </a:r>
            <a:r>
              <a:rPr lang="ru-RU" dirty="0" err="1" smtClean="0">
                <a:solidFill>
                  <a:srgbClr val="7030A0"/>
                </a:solidFill>
              </a:rPr>
              <a:t>Ай-һай зур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икән </a:t>
            </a:r>
            <a:r>
              <a:rPr lang="ru-RU" dirty="0" smtClean="0">
                <a:solidFill>
                  <a:srgbClr val="7030A0"/>
                </a:solidFill>
              </a:rPr>
              <a:t>урман </a:t>
            </a:r>
            <a:r>
              <a:rPr lang="ru-RU" dirty="0" err="1" smtClean="0">
                <a:solidFill>
                  <a:srgbClr val="7030A0"/>
                </a:solidFill>
              </a:rPr>
              <a:t>дигәннәре</a:t>
            </a:r>
            <a:r>
              <a:rPr lang="ru-RU" dirty="0" smtClean="0">
                <a:solidFill>
                  <a:srgbClr val="7030A0"/>
                </a:solidFill>
              </a:rPr>
              <a:t>. Бер </a:t>
            </a:r>
            <a:r>
              <a:rPr lang="ru-RU" dirty="0" err="1" smtClean="0">
                <a:solidFill>
                  <a:srgbClr val="7030A0"/>
                </a:solidFill>
              </a:rPr>
              <a:t>дә иге-чиге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юк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ахрысы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Нинди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генә агачлар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юк</a:t>
            </a:r>
            <a:r>
              <a:rPr lang="ru-RU" dirty="0" smtClean="0">
                <a:solidFill>
                  <a:srgbClr val="7030A0"/>
                </a:solidFill>
              </a:rPr>
              <a:t>!</a:t>
            </a:r>
          </a:p>
          <a:p>
            <a:pPr hangingPunct="0"/>
            <a:r>
              <a:rPr lang="ru-RU" dirty="0" err="1" smtClean="0">
                <a:solidFill>
                  <a:srgbClr val="7030A0"/>
                </a:solidFill>
              </a:rPr>
              <a:t>Якында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гына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тукран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агач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чукый</a:t>
            </a:r>
            <a:r>
              <a:rPr lang="ru-RU" dirty="0" smtClean="0">
                <a:solidFill>
                  <a:srgbClr val="7030A0"/>
                </a:solidFill>
              </a:rPr>
              <a:t>: тук-тук, тук-тук… Ә арба, </a:t>
            </a:r>
            <a:r>
              <a:rPr lang="ru-RU" dirty="0" err="1" smtClean="0">
                <a:solidFill>
                  <a:srgbClr val="7030A0"/>
                </a:solidFill>
              </a:rPr>
              <a:t>әле бер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әле икенче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ягына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авыша-авыша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шыгыр-шыгыр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килеп</a:t>
            </a:r>
            <a:r>
              <a:rPr lang="ru-RU" dirty="0" smtClean="0">
                <a:solidFill>
                  <a:srgbClr val="7030A0"/>
                </a:solidFill>
              </a:rPr>
              <a:t> бара (М.</a:t>
            </a:r>
            <a:r>
              <a:rPr lang="ru-RU" dirty="0" err="1" smtClean="0">
                <a:solidFill>
                  <a:srgbClr val="7030A0"/>
                </a:solidFill>
              </a:rPr>
              <a:t>Хәсәнов</a:t>
            </a:r>
            <a:r>
              <a:rPr lang="ru-RU" dirty="0" smtClean="0">
                <a:solidFill>
                  <a:srgbClr val="7030A0"/>
                </a:solidFill>
              </a:rPr>
              <a:t>).</a:t>
            </a:r>
          </a:p>
          <a:p>
            <a:pPr>
              <a:buNone/>
            </a:pPr>
            <a:endParaRPr lang="be-BY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be-BY" sz="4200" b="1" dirty="0" smtClean="0">
                <a:solidFill>
                  <a:srgbClr val="7030A0"/>
                </a:solidFill>
              </a:rPr>
              <a:t>Исем</a:t>
            </a:r>
            <a:endParaRPr lang="ru-RU" sz="4200" b="1" dirty="0" smtClean="0">
              <a:solidFill>
                <a:srgbClr val="7030A0"/>
              </a:solidFill>
            </a:endParaRPr>
          </a:p>
          <a:p>
            <a:pPr hangingPunc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1. Сүз төркемен билгеләргә.</a:t>
            </a: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2. Ялгызлык яки уртаклык исем булуын әйтергә.</a:t>
            </a: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3. Санын әйтергә.</a:t>
            </a: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4. Килешен әйтергә.</a:t>
            </a: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5. Тартым белән төрләнгән яки төрләнмәгән булуын әйтергә.</a:t>
            </a: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6. Кайсы сүзгә иярүен, яки кайсы сүзнең аңа ияреп, аның турында ни дә булса хәбәр итүен ачыкларга һәм нинди җөмлә кисәге булуын әйтергә.</a:t>
            </a: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7. Тамыр сүзме, ясалмамы икәнен әйтергә.</a:t>
            </a:r>
            <a:endParaRPr lang="ru-RU" dirty="0" smtClean="0">
              <a:solidFill>
                <a:srgbClr val="7030A0"/>
              </a:solidFill>
            </a:endParaRPr>
          </a:p>
          <a:p>
            <a:pPr hangingPunct="0"/>
            <a:r>
              <a:rPr lang="be-BY" b="1" i="1" dirty="0" smtClean="0">
                <a:solidFill>
                  <a:srgbClr val="7030A0"/>
                </a:solidFill>
              </a:rPr>
              <a:t>урманны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hangingPunct="0"/>
            <a:r>
              <a:rPr lang="be-BY" dirty="0" smtClean="0">
                <a:solidFill>
                  <a:srgbClr val="7030A0"/>
                </a:solidFill>
              </a:rPr>
              <a:t>Исем, мөстәкыйль сүз төркеме, уртаклык исем, берлек санда, төшем килешендә, тартым белән төрләнмәгән, </a:t>
            </a:r>
            <a:r>
              <a:rPr lang="be-BY" b="1" i="1" dirty="0" smtClean="0">
                <a:solidFill>
                  <a:srgbClr val="7030A0"/>
                </a:solidFill>
              </a:rPr>
              <a:t>күзәтеп бара </a:t>
            </a:r>
            <a:r>
              <a:rPr lang="be-BY" dirty="0" smtClean="0">
                <a:solidFill>
                  <a:srgbClr val="7030A0"/>
                </a:solidFill>
              </a:rPr>
              <a:t>фигыленә ияргән, җөмләдә тәмамлык, тамыр сүз.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7030A0"/>
                </a:solidFill>
              </a:rPr>
              <a:t>СИНТЕТИК ИЯРЧЕНЛЕ КУШМА ҖӨМЛӘДӘ   ТЫНЫШ БИЛГЕЛӘРЕ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30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812805">
                <a:tc>
                  <a:txBody>
                    <a:bodyPr/>
                    <a:lstStyle/>
                    <a:p>
                      <a:pPr marL="6127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4F81BD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6127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Arial"/>
                        </a:rPr>
                        <a:t>Кагыйдә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0864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4F81BD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10864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Arial"/>
                        </a:rPr>
                        <a:t>Мисаллар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490924">
                <a:tc>
                  <a:txBody>
                    <a:bodyPr/>
                    <a:lstStyle/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Үзе бәйләнгән сүздән ерак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торучы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   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синтетик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  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иярчен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җөмлә 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баш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җөмләдән өтер белән аерыла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150" dirty="0">
                          <a:latin typeface="Arial"/>
                          <a:ea typeface="Times New Roman"/>
                          <a:cs typeface="Arial"/>
                        </a:rPr>
                        <a:t>     </a:t>
                      </a:r>
                      <a:r>
                        <a:rPr lang="ru-RU" sz="1400" b="1" spc="150" dirty="0" err="1">
                          <a:latin typeface="Arial"/>
                          <a:ea typeface="Times New Roman"/>
                          <a:cs typeface="Arial"/>
                        </a:rPr>
                        <a:t>Искәрмә: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445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  <a:tabLst>
                          <a:tab pos="170815" algn="l"/>
                        </a:tabLst>
                      </a:pPr>
                      <a:r>
                        <a:rPr lang="ru-RU" sz="1400" b="1" dirty="0" smtClean="0">
                          <a:latin typeface="Arial"/>
                          <a:ea typeface="Times New Roman"/>
                          <a:cs typeface="Arial"/>
                        </a:rPr>
                        <a:t>синтетик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иярчен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аергыч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,</a:t>
                      </a:r>
                      <a:b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урын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тәмамлык җөмләләр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,</a:t>
                      </a:r>
                      <a:b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баш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җөмләдәге ияртүче сүз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b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дән ерак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торса да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тыныш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билгесе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белән аерылмый</a:t>
                      </a:r>
                      <a:r>
                        <a:rPr lang="en-US" sz="1400" b="1" dirty="0" smtClean="0">
                          <a:latin typeface="Arial"/>
                          <a:ea typeface="Times New Roman"/>
                          <a:cs typeface="Arial"/>
                        </a:rPr>
                        <a:t>;</a:t>
                      </a:r>
                      <a:endParaRPr lang="ru-RU" sz="1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indent="4445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  <a:tabLst>
                          <a:tab pos="170815" algn="l"/>
                        </a:tabLs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2085" algn="l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2)	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баш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җөмләгә дип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бәйлек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сүзе ярдәмендә ияргән тәмам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b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лык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җөмлә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ияртүче сүздән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ерак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торса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баш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җөмләдән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өтер белән аерыла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Сер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кимегән саен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тормыш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катлаулана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икән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spc="-100" dirty="0">
                          <a:latin typeface="Arial"/>
                          <a:ea typeface="Times New Roman"/>
                          <a:cs typeface="Arial"/>
                        </a:rPr>
                        <a:t>(Г</a:t>
                      </a:r>
                      <a:r>
                        <a:rPr lang="ru-RU" sz="1400" spc="-100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400" i="1" dirty="0" err="1">
                          <a:latin typeface="Arial"/>
                          <a:ea typeface="Times New Roman"/>
                          <a:cs typeface="Arial"/>
                        </a:rPr>
                        <a:t>Гыйльманов</a:t>
                      </a:r>
                      <a:r>
                        <a:rPr lang="ru-RU" sz="1400" i="1" dirty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Диңгез өсте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вак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кабырчыклар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сибелгәндәй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яшькелт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зәңгәр төсләр уйнатып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җемелди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endParaRPr lang="ru-RU" sz="1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spc="-100" dirty="0" smtClean="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400" spc="-100" dirty="0">
                          <a:latin typeface="Arial"/>
                          <a:ea typeface="Times New Roman"/>
                          <a:cs typeface="Arial"/>
                        </a:rPr>
                        <a:t>Ә</a:t>
                      </a:r>
                      <a:r>
                        <a:rPr lang="en-US" sz="1400" spc="-100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400" i="1" dirty="0" err="1">
                          <a:latin typeface="Arial"/>
                          <a:ea typeface="Times New Roman"/>
                          <a:cs typeface="Arial"/>
                        </a:rPr>
                        <a:t>Еники</a:t>
                      </a:r>
                      <a:r>
                        <a:rPr lang="en-US" sz="1400" i="1" dirty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Тәрәзәләрендә ак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челтәр эленеп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торган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зәңгәр капкалы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бер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йортка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кердем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400" i="1" spc="-100" dirty="0">
                          <a:latin typeface="Arial"/>
                          <a:ea typeface="Times New Roman"/>
                          <a:cs typeface="Arial"/>
                        </a:rPr>
                        <a:t>(Г.</a:t>
                      </a:r>
                      <a:r>
                        <a:rPr lang="ru-RU" sz="1400" spc="-1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i="1" dirty="0" err="1">
                          <a:latin typeface="Arial"/>
                          <a:ea typeface="Times New Roman"/>
                          <a:cs typeface="Arial"/>
                        </a:rPr>
                        <a:t>Сабитоө</a:t>
                      </a:r>
                      <a:r>
                        <a:rPr lang="ru-RU" sz="1400" i="1" dirty="0">
                          <a:latin typeface="Arial"/>
                          <a:ea typeface="Times New Roman"/>
                          <a:cs typeface="Arial"/>
                        </a:rPr>
                        <a:t>) 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Алар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каны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тамган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җирдә 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Ал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гөлләр үсеп калды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spc="-100" dirty="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400" i="1" spc="-100" dirty="0">
                          <a:latin typeface="Arial"/>
                          <a:ea typeface="Times New Roman"/>
                          <a:cs typeface="Arial"/>
                        </a:rPr>
                        <a:t>Ф</a:t>
                      </a:r>
                      <a:r>
                        <a:rPr lang="en-US" sz="1400" spc="-100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400" i="1" dirty="0" err="1">
                          <a:latin typeface="Arial"/>
                          <a:ea typeface="Times New Roman"/>
                          <a:cs typeface="Arial"/>
                        </a:rPr>
                        <a:t>Яруллин</a:t>
                      </a:r>
                      <a:r>
                        <a:rPr lang="en-US" sz="1400" i="1" dirty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ru-RU" sz="1400" i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Arial"/>
                          <a:ea typeface="Times New Roman"/>
                          <a:cs typeface="Arial"/>
                        </a:rPr>
                        <a:t>Йосыф</a:t>
                      </a:r>
                      <a:r>
                        <a:rPr lang="ru-RU" sz="1400" b="1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кайтканны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алар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дүрт күз белән көтеп торды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400" i="1" spc="-100" dirty="0">
                          <a:latin typeface="Arial"/>
                          <a:ea typeface="Times New Roman"/>
                          <a:cs typeface="Arial"/>
                        </a:rPr>
                        <a:t>(Я</a:t>
                      </a:r>
                      <a:r>
                        <a:rPr lang="ru-RU" sz="1400" spc="-100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400" i="1" dirty="0" err="1">
                          <a:latin typeface="Arial"/>
                          <a:ea typeface="Times New Roman"/>
                          <a:cs typeface="Arial"/>
                        </a:rPr>
                        <a:t>Зәнкиев</a:t>
                      </a:r>
                      <a:r>
                        <a:rPr lang="ru-RU" sz="1400" i="1" dirty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Гомумән, Ялан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авылында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үзеннән дә зиһенле, үзеннән дә көчле егет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бардыр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дип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Ташкәй уйлап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та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карамый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Arial"/>
                        </a:rPr>
                        <a:t>иде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400" spc="-100" dirty="0">
                          <a:latin typeface="Arial"/>
                          <a:ea typeface="Times New Roman"/>
                          <a:cs typeface="Arial"/>
                        </a:rPr>
                        <a:t>(Я. </a:t>
                      </a:r>
                      <a:r>
                        <a:rPr lang="ru-RU" sz="1400" i="1" dirty="0" err="1">
                          <a:latin typeface="Arial"/>
                          <a:ea typeface="Times New Roman"/>
                          <a:cs typeface="Arial"/>
                        </a:rPr>
                        <a:t>Зәнкиев</a:t>
                      </a:r>
                      <a:r>
                        <a:rPr lang="ru-RU" sz="1400" i="1" dirty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ИЯРЧЕН ИЯ ҖӨМЛӘ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marL="6134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4F81BD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6134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Arial"/>
                        </a:rPr>
                        <a:t>Бәйләүче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Arial"/>
                        </a:rPr>
                        <a:t>чара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322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4F81BD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11322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Arial"/>
                        </a:rPr>
                        <a:t>Мисаллар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ru-RU" sz="1600" b="1" dirty="0">
                          <a:solidFill>
                            <a:srgbClr val="4F81BD"/>
                          </a:solidFill>
                          <a:latin typeface="Arial"/>
                          <a:ea typeface="Times New Roman"/>
                          <a:cs typeface="Arial"/>
                        </a:rPr>
                        <a:t>    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1322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F81BD"/>
                          </a:solidFill>
                          <a:latin typeface="Arial"/>
                          <a:ea typeface="Times New Roman"/>
                          <a:cs typeface="Arial"/>
                        </a:rPr>
                        <a:t>                     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2710" indent="-927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92710" indent="-927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1.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Ялгызак мөнәсәбәтле сүз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шул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шунысы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анысы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менә нәрсә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бер нәрсә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монысы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бу һ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б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670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indent="1670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Шунысы үкенеч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дәрескә чакырып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кыңгы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­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рау чыңлый да хыялый сәфәреңне иң кы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­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зыклы җирдә өзә дә куя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600" spc="-5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600" spc="-50">
                          <a:latin typeface="Arial"/>
                          <a:ea typeface="Times New Roman"/>
                          <a:cs typeface="Arial"/>
                        </a:rPr>
                        <a:t>Р</a:t>
                      </a:r>
                      <a:r>
                        <a:rPr lang="en-US" sz="1600" spc="-5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600" i="1">
                          <a:latin typeface="Arial"/>
                          <a:ea typeface="Times New Roman"/>
                          <a:cs typeface="Arial"/>
                        </a:rPr>
                        <a:t>Низамиев</a:t>
                      </a:r>
                      <a:r>
                        <a:rPr lang="en-US" sz="1600" i="1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41605" indent="-1416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141605" indent="-1416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2.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Парлы мөнәсәбәтле сүз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кем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 —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шул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кайсы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 —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шунысы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ни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 —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шул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нәрсә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 -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шул һ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б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589915" marR="5549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R="5549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Кемнәр катырак кычкырса</a:t>
                      </a: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Шулар хаклы</a:t>
                      </a: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600" spc="-5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600" spc="-50">
                          <a:latin typeface="Arial"/>
                          <a:ea typeface="Times New Roman"/>
                          <a:cs typeface="Arial"/>
                        </a:rPr>
                        <a:t>Ф</a:t>
                      </a:r>
                      <a:r>
                        <a:rPr lang="en-US" sz="1600" spc="-5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600" i="1">
                          <a:latin typeface="Arial"/>
                          <a:ea typeface="Times New Roman"/>
                          <a:cs typeface="Arial"/>
                        </a:rPr>
                        <a:t>Яруллин</a:t>
                      </a:r>
                      <a:r>
                        <a:rPr lang="en-US" sz="1600" i="1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927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indent="-927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3. Көттерү интонациясе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530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indent="1530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Таңда билгеле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булды</a:t>
                      </a: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болар</a:t>
                      </a: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сөйләшә</a:t>
                      </a: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сөй</a:t>
                      </a: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ләшә</a:t>
                      </a: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капка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төбенә кайтып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җиткән</a:t>
                      </a: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endParaRPr lang="ru-RU" sz="1600" b="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indent="1530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spc="-50" dirty="0" smtClean="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600" spc="-50" dirty="0">
                          <a:latin typeface="Arial"/>
                          <a:ea typeface="Times New Roman"/>
                          <a:cs typeface="Arial"/>
                        </a:rPr>
                        <a:t>Ф</a:t>
                      </a:r>
                      <a:r>
                        <a:rPr lang="en-US" sz="1600" spc="-50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600" i="1" dirty="0" err="1">
                          <a:latin typeface="Arial"/>
                          <a:ea typeface="Times New Roman"/>
                          <a:cs typeface="Arial"/>
                        </a:rPr>
                        <a:t>Садриев</a:t>
                      </a:r>
                      <a:r>
                        <a:rPr lang="en-US" sz="1600" i="1" dirty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927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indent="-927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ial"/>
                          <a:ea typeface="Times New Roman"/>
                          <a:cs typeface="Arial"/>
                        </a:rPr>
                        <a:t>4. Ияртүче теркәгеч: ки*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479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Укучыларга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мәгълүм булсын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ки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чын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балык­чы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гел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бер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ияләшкән урынга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600" b="0" dirty="0" err="1">
                          <a:latin typeface="Arial"/>
                          <a:ea typeface="Times New Roman"/>
                          <a:cs typeface="Arial"/>
                        </a:rPr>
                        <a:t>йөри </a:t>
                      </a:r>
                      <a:r>
                        <a:rPr lang="ru-RU" sz="1600" b="0" dirty="0">
                          <a:latin typeface="Arial"/>
                          <a:ea typeface="Times New Roman"/>
                          <a:cs typeface="Arial"/>
                        </a:rPr>
                        <a:t>ул. </a:t>
                      </a:r>
                      <a:r>
                        <a:rPr lang="ru-RU" sz="1600" spc="-50" dirty="0">
                          <a:latin typeface="Arial"/>
                          <a:ea typeface="Times New Roman"/>
                          <a:cs typeface="Arial"/>
                        </a:rPr>
                        <a:t>(Ә. </a:t>
                      </a:r>
                      <a:r>
                        <a:rPr lang="ru-RU" sz="1600" i="1" dirty="0" err="1">
                          <a:latin typeface="Arial"/>
                          <a:ea typeface="Times New Roman"/>
                          <a:cs typeface="Arial"/>
                        </a:rPr>
                        <a:t>Еники</a:t>
                      </a:r>
                      <a:r>
                        <a:rPr lang="ru-RU" sz="1600" i="1" dirty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           </a:t>
            </a:r>
            <a:r>
              <a:rPr lang="ru-RU" sz="3200" dirty="0" smtClean="0"/>
              <a:t>Абдулла </a:t>
            </a:r>
            <a:r>
              <a:rPr lang="ru-RU" sz="3200" dirty="0" err="1" smtClean="0"/>
              <a:t>Алиш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5005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ез имени4444444444445555555555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524507" cy="4786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3570" y="214291"/>
            <a:ext cx="328614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Материалларның шкафларга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урнаштырылуы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1.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Укучыларның мөстәкыйль эшләрен оештыру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һәм белем</a:t>
            </a:r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дәрәҗәләрен тикшерү өчен материаллар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№2.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Сыйныф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җитәкчесе эшчәнлеге.</a:t>
            </a:r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№3.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Бәйләнешле сөйләм үстерү.</a:t>
            </a:r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№4.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Язучылар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материаллар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№5.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Диктантлар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изложениеләр җыентыклары.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Заманча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белем</a:t>
            </a:r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бирү технологияләре" буенча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әдәбият.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№6.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Укыту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эшен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планлаштыру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№7.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Портретлар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таблицалар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мультимедиа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чаралары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№8.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Укытучы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өчен әдәбият, вакытлы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матбугат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№9.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Уку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дидактик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материаллар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әдәбият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Сыйныфтан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тыш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уку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№10.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Сүзлекләр.</a:t>
            </a:r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№11.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әдәбият.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Тематик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альбомнар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№12.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Уку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дидактик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материаллар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(татар теле). </a:t>
            </a:r>
          </a:p>
          <a:p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357166"/>
            <a:ext cx="35718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Китап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фонды</a:t>
            </a: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Сүзлекләр.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Татар теле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дәреслекләре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(5-11кл.)</a:t>
            </a: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Әдәбият дәреслекләре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(5-11кл.)</a:t>
            </a: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Сыйныфтан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тыш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уку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өчен ярдәмлекләр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(5-11кл.)</a:t>
            </a: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Язучылар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һәм шагыйрьләр турында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китаплар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Мөстәкыйль уку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өчен китаплар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Диктант, изложение,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күнегүләр җыентыклары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(5-11кл.)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Дидактик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күнегүләр җыентыклары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(5-11кл.) </a:t>
            </a: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Тестлар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җыентыклары.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Бердәм дәүләт имтиханнарына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әзерләнү өчен ярдәмлекләр.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Укытучы һәм укучылар өчен периодик әдәбият. </a:t>
            </a: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Дәреслекләргә методик ярдәмлекләр.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Сыйныфтан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тыш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чаралар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өчен кулланмалар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Альбомнар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Таблицалар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Язучыларның портретлары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714356"/>
            <a:ext cx="35718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tt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DVD  </a:t>
            </a:r>
            <a:r>
              <a:rPr lang="tt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дисклар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Г.Тукай.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Тормыш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юлы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һәм иҗаты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интерактив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китап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Г.Тукай 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энциклопедия)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дисклар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коллекциясе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Г.Тукай 2 томда (Г.Тукайның 120 еллыгына багышлана)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Ризаэддин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Фәхретдиннең тормыш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юлы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һәм иҗаты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интерактив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китап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М.Җәлилнең тормыш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юлы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һәм иҗаты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Ф.Яруллин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тормышы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һәм иҗатына багышланган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методик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әсбап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Гаяз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Исхакый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тормышы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һәм иҗатына багышланган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методик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әсбап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5-11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сыйныфлар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өчен әдәбияттан фонохрестоматияләр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һәм әдәбиятын укытуда интерактив технологияләр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Г.Исхакый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«З</a:t>
            </a: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өләйха” трагедиясе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Г.Исхакый. Җан Баевич. 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М.Фәйзи. Галиябану. 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Татар телен укытуда интерактив технологияләр.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"Татар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телле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 (электрон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дәреслек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(2) 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Татар теле 5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сыйныф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(программа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нигезендә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Татар теле   5-11</a:t>
            </a: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Р.Вәлиева “Халкыма” (шигыр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ләре)</a:t>
            </a:r>
          </a:p>
          <a:p>
            <a:pPr lvl="0">
              <a:buAutoNum type="arabicPeriod"/>
            </a:pPr>
            <a:r>
              <a:rPr lang="tt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Очрашу  Р.Вәлиева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1"/>
      <p:bldP spid="3" grpId="2"/>
      <p:bldP spid="5" grpId="0"/>
      <p:bldP spid="5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               </a:t>
            </a:r>
            <a:r>
              <a:rPr lang="tt-RU" sz="3200" dirty="0" smtClean="0"/>
              <a:t>Габдулла Тукай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1"/>
            <a:ext cx="3508076" cy="49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    </a:t>
            </a:r>
            <a:r>
              <a:rPr lang="ru-RU" sz="3200" dirty="0" err="1" smtClean="0"/>
              <a:t>Гомәр Бәширов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26250"/>
            <a:ext cx="4643470" cy="53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 </a:t>
            </a:r>
            <a:r>
              <a:rPr lang="ru-RU" sz="3200" dirty="0" err="1" smtClean="0"/>
              <a:t>Галимҗан Ибраһимов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4061489" cy="49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Татарча</a:t>
            </a:r>
            <a:r>
              <a:rPr lang="ru-RU" dirty="0" smtClean="0"/>
              <a:t> </a:t>
            </a:r>
            <a:r>
              <a:rPr lang="ru-RU" dirty="0" err="1" smtClean="0"/>
              <a:t>сайтлар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5357850"/>
          </a:xfrm>
        </p:spPr>
        <p:txBody>
          <a:bodyPr>
            <a:normAutofit fontScale="32500" lnSpcReduction="20000"/>
          </a:bodyPr>
          <a:lstStyle/>
          <a:p>
            <a:r>
              <a:rPr lang="tt-RU" dirty="0" smtClean="0"/>
              <a:t> </a:t>
            </a:r>
            <a:endParaRPr lang="ru-RU" dirty="0" smtClean="0"/>
          </a:p>
          <a:p>
            <a:r>
              <a:rPr lang="ru-RU" sz="6400" dirty="0" smtClean="0">
                <a:solidFill>
                  <a:srgbClr val="7030A0"/>
                </a:solidFill>
                <a:hlinkClick r:id="rId2"/>
              </a:rPr>
              <a:t>http://miras.belem.ru/</a:t>
            </a:r>
            <a:r>
              <a:rPr lang="ru-RU" sz="6400" dirty="0" smtClean="0">
                <a:solidFill>
                  <a:srgbClr val="7030A0"/>
                </a:solidFill>
              </a:rPr>
              <a:t>   </a:t>
            </a:r>
            <a:r>
              <a:rPr lang="tt-RU" sz="6400" dirty="0" smtClean="0">
                <a:solidFill>
                  <a:srgbClr val="7030A0"/>
                </a:solidFill>
              </a:rPr>
              <a:t>әдәби мирас (китапханә) (әдипләр) </a:t>
            </a:r>
            <a:endParaRPr lang="ru-RU" sz="6400" dirty="0" smtClean="0">
              <a:solidFill>
                <a:srgbClr val="7030A0"/>
              </a:solidFill>
            </a:endParaRPr>
          </a:p>
          <a:p>
            <a:r>
              <a:rPr lang="ru-RU" sz="6400" dirty="0" smtClean="0">
                <a:solidFill>
                  <a:srgbClr val="7030A0"/>
                </a:solidFill>
                <a:hlinkClick r:id="rId3"/>
              </a:rPr>
              <a:t>http:/belem.ru</a:t>
            </a:r>
            <a:r>
              <a:rPr lang="ru-RU" sz="6400" dirty="0" smtClean="0">
                <a:solidFill>
                  <a:srgbClr val="7030A0"/>
                </a:solidFill>
              </a:rPr>
              <a:t>    Татар </a:t>
            </a:r>
            <a:r>
              <a:rPr lang="ru-RU" sz="6400" dirty="0" err="1" smtClean="0">
                <a:solidFill>
                  <a:srgbClr val="7030A0"/>
                </a:solidFill>
              </a:rPr>
              <a:t>телендә Интернет-белем</a:t>
            </a:r>
            <a:r>
              <a:rPr lang="ru-RU" sz="6400" dirty="0" smtClean="0">
                <a:solidFill>
                  <a:srgbClr val="7030A0"/>
                </a:solidFill>
              </a:rPr>
              <a:t> </a:t>
            </a:r>
            <a:r>
              <a:rPr lang="ru-RU" sz="6400" dirty="0" err="1" smtClean="0">
                <a:solidFill>
                  <a:srgbClr val="7030A0"/>
                </a:solidFill>
              </a:rPr>
              <a:t>үзәге</a:t>
            </a:r>
            <a:endParaRPr lang="ru-RU" sz="6400" dirty="0" smtClean="0">
              <a:solidFill>
                <a:srgbClr val="7030A0"/>
              </a:solidFill>
            </a:endParaRPr>
          </a:p>
          <a:p>
            <a:r>
              <a:rPr lang="tt-RU" sz="6400" dirty="0" smtClean="0">
                <a:solidFill>
                  <a:srgbClr val="7030A0"/>
                </a:solidFill>
              </a:rPr>
              <a:t> </a:t>
            </a:r>
            <a:r>
              <a:rPr lang="tt-RU" sz="6400" u="sng" dirty="0" smtClean="0">
                <a:solidFill>
                  <a:srgbClr val="7030A0"/>
                </a:solidFill>
                <a:hlinkClick r:id="rId4"/>
              </a:rPr>
              <a:t>http://tatar.museum.ru/Jalil/jalil.htm</a:t>
            </a:r>
            <a:r>
              <a:rPr lang="ru-RU" sz="6400" dirty="0" smtClean="0">
                <a:solidFill>
                  <a:srgbClr val="7030A0"/>
                </a:solidFill>
              </a:rPr>
              <a:t> </a:t>
            </a:r>
            <a:r>
              <a:rPr lang="tt-RU" sz="6400" dirty="0" smtClean="0">
                <a:solidFill>
                  <a:srgbClr val="7030A0"/>
                </a:solidFill>
              </a:rPr>
              <a:t> Муса Җәлилнең музей - квартирасы</a:t>
            </a:r>
            <a:br>
              <a:rPr lang="tt-RU" sz="6400" dirty="0" smtClean="0">
                <a:solidFill>
                  <a:srgbClr val="7030A0"/>
                </a:solidFill>
              </a:rPr>
            </a:br>
            <a:r>
              <a:rPr lang="ru-RU" sz="6400" u="sng" dirty="0" smtClean="0">
                <a:solidFill>
                  <a:srgbClr val="7030A0"/>
                </a:solidFill>
                <a:hlinkClick r:id="rId5"/>
              </a:rPr>
              <a:t>http://tatar.ksu.ru/</a:t>
            </a:r>
            <a:r>
              <a:rPr lang="tt-RU" sz="6400" dirty="0" smtClean="0">
                <a:solidFill>
                  <a:srgbClr val="7030A0"/>
                </a:solidFill>
              </a:rPr>
              <a:t> Казан Дәүләт Университетының татар факул</a:t>
            </a:r>
            <a:r>
              <a:rPr lang="ru-RU" sz="6400" dirty="0" err="1" smtClean="0">
                <a:solidFill>
                  <a:srgbClr val="7030A0"/>
                </a:solidFill>
              </a:rPr>
              <a:t>ь</a:t>
            </a:r>
            <a:r>
              <a:rPr lang="tt-RU" sz="6400" dirty="0" smtClean="0">
                <a:solidFill>
                  <a:srgbClr val="7030A0"/>
                </a:solidFill>
              </a:rPr>
              <a:t>теты сәхифәсе </a:t>
            </a:r>
            <a:endParaRPr lang="ru-RU" sz="6400" dirty="0" smtClean="0">
              <a:solidFill>
                <a:srgbClr val="7030A0"/>
              </a:solidFill>
            </a:endParaRPr>
          </a:p>
          <a:p>
            <a:r>
              <a:rPr lang="ru-RU" sz="6400" dirty="0" smtClean="0">
                <a:solidFill>
                  <a:srgbClr val="7030A0"/>
                </a:solidFill>
                <a:hlinkClick r:id="rId6"/>
              </a:rPr>
              <a:t>http://selet.biz/</a:t>
            </a:r>
            <a:r>
              <a:rPr lang="ru-RU" sz="6400" dirty="0" smtClean="0">
                <a:solidFill>
                  <a:srgbClr val="7030A0"/>
                </a:solidFill>
              </a:rPr>
              <a:t> </a:t>
            </a:r>
            <a:r>
              <a:rPr lang="tt-RU" sz="6400" dirty="0" smtClean="0">
                <a:solidFill>
                  <a:srgbClr val="7030A0"/>
                </a:solidFill>
              </a:rPr>
              <a:t> “Сәләт” яш</a:t>
            </a:r>
            <a:r>
              <a:rPr lang="ru-RU" sz="6400" dirty="0" err="1" smtClean="0">
                <a:solidFill>
                  <a:srgbClr val="7030A0"/>
                </a:solidFill>
              </a:rPr>
              <a:t>ь</a:t>
            </a:r>
            <a:r>
              <a:rPr lang="tt-RU" sz="6400" dirty="0" smtClean="0">
                <a:solidFill>
                  <a:srgbClr val="7030A0"/>
                </a:solidFill>
              </a:rPr>
              <a:t>ләр үзәге  </a:t>
            </a:r>
            <a:endParaRPr lang="ru-RU" sz="6400" dirty="0" smtClean="0">
              <a:solidFill>
                <a:srgbClr val="7030A0"/>
              </a:solidFill>
            </a:endParaRPr>
          </a:p>
          <a:p>
            <a:r>
              <a:rPr lang="tt-RU" sz="6400" u="sng" dirty="0" smtClean="0">
                <a:solidFill>
                  <a:srgbClr val="FFC000"/>
                </a:solidFill>
              </a:rPr>
              <a:t>http://edu.kzn.ru/t atar</a:t>
            </a:r>
            <a:r>
              <a:rPr lang="tt-RU" sz="6400" dirty="0" smtClean="0">
                <a:solidFill>
                  <a:srgbClr val="7030A0"/>
                </a:solidFill>
              </a:rPr>
              <a:t>     Татарстан Республикасының Мәгариф һәм  </a:t>
            </a:r>
          </a:p>
          <a:p>
            <a:pPr>
              <a:buNone/>
            </a:pPr>
            <a:r>
              <a:rPr lang="tt-RU" sz="6400" dirty="0" smtClean="0">
                <a:solidFill>
                  <a:srgbClr val="7030A0"/>
                </a:solidFill>
              </a:rPr>
              <a:t>        фән министрлыгының Белем порталы </a:t>
            </a:r>
            <a:endParaRPr lang="ru-RU" sz="6400" dirty="0" smtClean="0">
              <a:solidFill>
                <a:srgbClr val="7030A0"/>
              </a:solidFill>
            </a:endParaRPr>
          </a:p>
          <a:p>
            <a:r>
              <a:rPr lang="ru-RU" sz="6400" dirty="0" smtClean="0">
                <a:solidFill>
                  <a:srgbClr val="7030A0"/>
                </a:solidFill>
                <a:hlinkClick r:id="rId7"/>
              </a:rPr>
              <a:t>http://adiplar.narod.ru</a:t>
            </a:r>
            <a:r>
              <a:rPr lang="ru-RU" sz="6400" dirty="0" smtClean="0">
                <a:solidFill>
                  <a:srgbClr val="7030A0"/>
                </a:solidFill>
              </a:rPr>
              <a:t>    </a:t>
            </a:r>
            <a:r>
              <a:rPr lang="tt-RU" sz="6400" dirty="0" smtClean="0">
                <a:solidFill>
                  <a:srgbClr val="7030A0"/>
                </a:solidFill>
              </a:rPr>
              <a:t>Татар язучылары </a:t>
            </a:r>
            <a:endParaRPr lang="ru-RU" sz="6400" dirty="0" smtClean="0">
              <a:solidFill>
                <a:srgbClr val="7030A0"/>
              </a:solidFill>
            </a:endParaRPr>
          </a:p>
          <a:p>
            <a:r>
              <a:rPr lang="tt-RU" sz="6400" dirty="0" smtClean="0">
                <a:solidFill>
                  <a:srgbClr val="7030A0"/>
                </a:solidFill>
                <a:hlinkClick r:id="rId8"/>
              </a:rPr>
              <a:t>http://tarkhanova.ru/</a:t>
            </a:r>
            <a:r>
              <a:rPr lang="tt-RU" sz="6400" dirty="0" smtClean="0">
                <a:solidFill>
                  <a:srgbClr val="7030A0"/>
                </a:solidFill>
              </a:rPr>
              <a:t>  Татар теле укытучысы Гүзәлия Тарханова сайты </a:t>
            </a:r>
            <a:endParaRPr lang="ru-RU" sz="6400" dirty="0" smtClean="0">
              <a:solidFill>
                <a:srgbClr val="7030A0"/>
              </a:solidFill>
            </a:endParaRPr>
          </a:p>
          <a:p>
            <a:r>
              <a:rPr lang="tt-RU" sz="6400" dirty="0" smtClean="0">
                <a:solidFill>
                  <a:srgbClr val="7030A0"/>
                </a:solidFill>
              </a:rPr>
              <a:t>http://gabdullatukay.   Габдулла Тукайга багышланган интернет портал </a:t>
            </a:r>
            <a:endParaRPr lang="ru-RU" sz="6400" dirty="0" smtClean="0">
              <a:solidFill>
                <a:srgbClr val="7030A0"/>
              </a:solidFill>
            </a:endParaRPr>
          </a:p>
          <a:p>
            <a:r>
              <a:rPr lang="ru-RU" sz="6400" u="sng" dirty="0" smtClean="0">
                <a:solidFill>
                  <a:srgbClr val="7030A0"/>
                </a:solidFill>
                <a:hlinkClick r:id="rId9"/>
              </a:rPr>
              <a:t>http://gzalilova</a:t>
            </a:r>
            <a:r>
              <a:rPr lang="ru-RU" sz="6400" dirty="0" smtClean="0">
                <a:solidFill>
                  <a:srgbClr val="7030A0"/>
                </a:solidFill>
              </a:rPr>
              <a:t>.</a:t>
            </a:r>
            <a:r>
              <a:rPr lang="tt-RU" sz="6400" dirty="0" smtClean="0">
                <a:solidFill>
                  <a:srgbClr val="7030A0"/>
                </a:solidFill>
              </a:rPr>
              <a:t>   Татар теле укытучысы Җәлилова Гөлназ сайты</a:t>
            </a:r>
            <a:endParaRPr lang="ru-RU" sz="6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6400" dirty="0" smtClean="0">
                <a:solidFill>
                  <a:srgbClr val="7030A0"/>
                </a:solidFill>
              </a:rPr>
              <a:t>      http://forum.belem.ru/   </a:t>
            </a:r>
            <a:r>
              <a:rPr lang="tt-RU" sz="6400" dirty="0" smtClean="0">
                <a:solidFill>
                  <a:srgbClr val="7030A0"/>
                </a:solidFill>
              </a:rPr>
              <a:t>Бөтендөн</a:t>
            </a:r>
            <a:r>
              <a:rPr lang="ru-RU" sz="6400" dirty="0" err="1" smtClean="0">
                <a:solidFill>
                  <a:srgbClr val="7030A0"/>
                </a:solidFill>
              </a:rPr>
              <a:t>ь</a:t>
            </a:r>
            <a:r>
              <a:rPr lang="tt-RU" sz="6400" dirty="0" smtClean="0">
                <a:solidFill>
                  <a:srgbClr val="7030A0"/>
                </a:solidFill>
              </a:rPr>
              <a:t>я татар телендә белем бирүче укытучылар форумы</a:t>
            </a:r>
            <a:endParaRPr lang="ru-RU" sz="6400" dirty="0" smtClean="0">
              <a:solidFill>
                <a:srgbClr val="7030A0"/>
              </a:solidFill>
            </a:endParaRPr>
          </a:p>
          <a:p>
            <a:r>
              <a:rPr lang="ru-RU" sz="6400" dirty="0" smtClean="0">
                <a:solidFill>
                  <a:srgbClr val="7030A0"/>
                </a:solidFill>
                <a:hlinkClick r:id="rId10"/>
              </a:rPr>
              <a:t>http://</a:t>
            </a:r>
            <a:r>
              <a:rPr lang="en-US" sz="6400" dirty="0" err="1" smtClean="0">
                <a:solidFill>
                  <a:srgbClr val="7030A0"/>
                </a:solidFill>
                <a:hlinkClick r:id="rId10"/>
              </a:rPr>
              <a:t>mon</a:t>
            </a:r>
            <a:r>
              <a:rPr lang="en-US" sz="6400" dirty="0" smtClean="0">
                <a:solidFill>
                  <a:srgbClr val="7030A0"/>
                </a:solidFill>
                <a:hlinkClick r:id="rId10"/>
              </a:rPr>
              <a:t>/tatar.ru</a:t>
            </a:r>
            <a:r>
              <a:rPr lang="ru-RU" sz="6400" dirty="0" smtClean="0">
                <a:solidFill>
                  <a:srgbClr val="7030A0"/>
                </a:solidFill>
              </a:rPr>
              <a:t>   </a:t>
            </a:r>
            <a:r>
              <a:rPr lang="tt-RU" sz="6400" dirty="0" smtClean="0">
                <a:solidFill>
                  <a:srgbClr val="7030A0"/>
                </a:solidFill>
              </a:rPr>
              <a:t>Тат.Республикасы хөкүмәте порталы</a:t>
            </a:r>
            <a:endParaRPr lang="ru-RU" sz="6400" dirty="0" smtClean="0">
              <a:solidFill>
                <a:srgbClr val="7030A0"/>
              </a:solidFill>
            </a:endParaRPr>
          </a:p>
          <a:p>
            <a:endParaRPr lang="ru-RU" sz="6400" dirty="0" smtClean="0">
              <a:solidFill>
                <a:srgbClr val="7030A0"/>
              </a:solidFill>
            </a:endParaRPr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254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.AQS081007144606\Рабочий стол\все здесь\резеда валеева\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81639" cy="628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.AQS081007144606\Рабочий стол\все здесь\резеда валеева\а.г.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5025"/>
            <a:ext cx="8286808" cy="621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.AQS081007144606\Рабочий стол\Алсу дисклар\101_5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.AQS081007144606\Рабочий стол\Алсу дисклар\101_5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3411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428603"/>
          <a:ext cx="8705880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60"/>
                <a:gridCol w="2901960"/>
                <a:gridCol w="2901960"/>
              </a:tblGrid>
              <a:tr h="715448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Разряды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имен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существительных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Татар теле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Рус теле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Исем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Имя существительное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3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Ялгызлык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һәм уртаклык:</a:t>
                      </a:r>
                      <a:r>
                        <a:rPr lang="tt-RU" sz="1600" dirty="0">
                          <a:latin typeface="Times New Roman"/>
                          <a:ea typeface="Calibri"/>
                          <a:cs typeface="Times New Roman"/>
                        </a:rPr>
                        <a:t> Казан(шәһәр) - казан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Собственные и нарицательные:</a:t>
                      </a:r>
                      <a:r>
                        <a:rPr lang="tt-RU" sz="1600" dirty="0">
                          <a:latin typeface="Times New Roman"/>
                          <a:ea typeface="Calibri"/>
                          <a:cs typeface="Times New Roman"/>
                        </a:rPr>
                        <a:t> Азалия (имя) – азалия (цветок)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2) конкрет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: кеше, китап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2) конкретные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: человек, книга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3) абстракт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: уку, шатлык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3) отвлеченные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: учение, радость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1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4) </a:t>
                      </a:r>
                      <a:r>
                        <a:rPr lang="tt-RU" sz="1600" b="1">
                          <a:latin typeface="Times New Roman"/>
                          <a:ea typeface="Calibri"/>
                          <a:cs typeface="Times New Roman"/>
                        </a:rPr>
                        <a:t>җыелма</a:t>
                      </a:r>
                      <a:r>
                        <a:rPr lang="tt-RU" sz="1600">
                          <a:latin typeface="Times New Roman"/>
                          <a:ea typeface="Calibri"/>
                          <a:cs typeface="Times New Roman"/>
                        </a:rPr>
                        <a:t>: халык, каенлык, комлык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4) собирател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ные</a:t>
                      </a:r>
                      <a:r>
                        <a:rPr lang="tt-RU" sz="1600" dirty="0">
                          <a:latin typeface="Times New Roman"/>
                          <a:ea typeface="Calibri"/>
                          <a:cs typeface="Times New Roman"/>
                        </a:rPr>
                        <a:t>: детвора, листва, молодость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5)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матд</a:t>
                      </a:r>
                      <a:r>
                        <a:rPr lang="tt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ә</a:t>
                      </a:r>
                      <a:r>
                        <a:rPr lang="tt-RU" sz="1600" dirty="0" smtClean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tt-RU" sz="1600" dirty="0">
                          <a:latin typeface="Times New Roman"/>
                          <a:ea typeface="Calibri"/>
                          <a:cs typeface="Times New Roman"/>
                        </a:rPr>
                        <a:t>он, балчык, сөт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5) ве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ественные</a:t>
                      </a:r>
                      <a:r>
                        <a:rPr lang="tt-RU" sz="1600" dirty="0">
                          <a:latin typeface="Times New Roman"/>
                          <a:ea typeface="Calibri"/>
                          <a:cs typeface="Times New Roman"/>
                        </a:rPr>
                        <a:t>: воздух, сахар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420128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Тез</a:t>
            </a:r>
            <a:r>
              <a:rPr lang="tt-RU" sz="2400" b="1" dirty="0" smtClean="0"/>
              <a:t>мә кушма җөмләләр </a:t>
            </a:r>
            <a:br>
              <a:rPr lang="tt-RU" sz="2400" b="1" dirty="0" smtClean="0"/>
            </a:br>
            <a:r>
              <a:rPr lang="tt-RU" sz="2400" b="1" dirty="0" smtClean="0"/>
              <a:t>(Сложносочиненные предложения)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48756" cy="550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378"/>
                <a:gridCol w="4424378"/>
              </a:tblGrid>
              <a:tr h="419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1800" b="1" dirty="0">
                          <a:latin typeface="Times New Roman"/>
                          <a:ea typeface="Calibri"/>
                          <a:cs typeface="Times New Roman"/>
                        </a:rPr>
                        <a:t>Татар теле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1800" b="1" dirty="0">
                          <a:latin typeface="Times New Roman"/>
                          <a:ea typeface="Calibri"/>
                          <a:cs typeface="Times New Roman"/>
                        </a:rPr>
                        <a:t>Рус теле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38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Тезмә кушма җөмләләр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Сложносочиненные предложения с соединительной связью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80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Бәйләүче чаралар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Теркәгечләр һәм сүзләр (союзы и слова):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һәм, вә                        =            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да/ дә , та/тә           </a:t>
                      </a:r>
                      <a:r>
                        <a:rPr lang="tt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=            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ни – </a:t>
                      </a:r>
                      <a:r>
                        <a:rPr lang="tt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ни                        =          ни - ни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шулай, шулай ук       =         тоже, так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же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38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Каршы кую мөнәсәбәтен белдергән тезмә кушма җөмләләр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Сложносочиненные предложения с противительной связью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5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Бәйләүче чаралар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Теркәгечләр (союзы):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ә                        =            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ләкин, әмма, тик, бары      =            но, однако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  исә              =         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же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38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Бүлү мөнәсәбәтендә торган тезмә кушма җөмләләр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Сложносочиненные предложения с разделительной связью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5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Бәйләүче чаралар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Теркәгечләр (союзы):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</a:t>
                      </a:r>
                      <a:r>
                        <a:rPr lang="tt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йә, яисә                     </a:t>
                      </a:r>
                      <a:r>
                        <a:rPr lang="tt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=            ил</a:t>
                      </a: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, или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йә – йә, әле – әле, бер -бер            =          </a:t>
                      </a:r>
                      <a:r>
                        <a:rPr lang="tt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то - то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әллә –әллә                           </a:t>
                      </a:r>
                      <a:r>
                        <a:rPr lang="tt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=          </a:t>
                      </a:r>
                      <a:r>
                        <a:rPr lang="tt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tt-RU" sz="1400" b="0" dirty="0">
                          <a:latin typeface="Times New Roman"/>
                          <a:ea typeface="Calibri"/>
                          <a:cs typeface="Times New Roman"/>
                        </a:rPr>
                        <a:t>не то – не то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ез имени4444444444445555555555_00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142852"/>
            <a:ext cx="8501122" cy="6375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sz="3100" b="1" dirty="0" smtClean="0"/>
              <a:t>                              Басым  (Ударение)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330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91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2000" b="1" dirty="0">
                          <a:latin typeface="Times New Roman"/>
                          <a:ea typeface="Calibri"/>
                          <a:cs typeface="Times New Roman"/>
                        </a:rPr>
                        <a:t>Татар теле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2000" b="1" dirty="0">
                          <a:latin typeface="Times New Roman"/>
                          <a:ea typeface="Calibri"/>
                          <a:cs typeface="Times New Roman"/>
                        </a:rPr>
                        <a:t>Рус теле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6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Басым соңгы иҗеккә төшә :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600" dirty="0">
                          <a:latin typeface="Times New Roman"/>
                          <a:ea typeface="Calibri"/>
                          <a:cs typeface="Times New Roman"/>
                        </a:rPr>
                        <a:t>ки – тАп, сөй – лә -  шӘ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( подви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ное)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95325" algn="l"/>
                          <a:tab pos="1450975" algn="ctr"/>
                        </a:tabLst>
                      </a:pPr>
                      <a:r>
                        <a:rPr lang="tt-RU" sz="1600" dirty="0">
                          <a:latin typeface="Times New Roman"/>
                          <a:ea typeface="Calibri"/>
                          <a:cs typeface="Times New Roman"/>
                        </a:rPr>
                        <a:t>	           	зАнял – занялА - зАняли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6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t-RU" sz="1600" b="1" dirty="0">
                          <a:latin typeface="Times New Roman"/>
                          <a:ea typeface="Calibri"/>
                          <a:cs typeface="Times New Roman"/>
                        </a:rPr>
                        <a:t>(разнместное)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600" dirty="0">
                          <a:latin typeface="Times New Roman"/>
                          <a:ea typeface="Calibri"/>
                          <a:cs typeface="Times New Roman"/>
                        </a:rPr>
                        <a:t>                  те - ле –фОн, О – зе - ро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Дәрдемәнд                  </a:t>
            </a:r>
            <a:r>
              <a:rPr lang="ru-RU" sz="2800" dirty="0" smtClean="0"/>
              <a:t>Михаил  Лермонтов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2928958" cy="353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AQS081007144606\Рабочий стол\алсу документлар\Алсу дисклар\101_5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404278" cy="2553209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AQS081007144606\Рабочий стол\алсу документлар\Алсу дисклар\101_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263275" cy="2447233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AQS081007144606\Рабочий стол\алсу документлар\Алсу дисклар\101_5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929066"/>
            <a:ext cx="3386979" cy="2540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286412" cy="6209727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1"/>
            <a:ext cx="8929718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 кабыздым җырда ялкын итеп</a:t>
            </a:r>
          </a:p>
          <a:p>
            <a:pPr>
              <a:buNone/>
            </a:pP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Йөрәгем һәм хаклык кушканны.</a:t>
            </a:r>
          </a:p>
          <a:p>
            <a:pPr>
              <a:buNone/>
            </a:pP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Җырым белән дусны иркәләдем,</a:t>
            </a:r>
          </a:p>
          <a:p>
            <a:pPr>
              <a:buNone/>
            </a:pP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Җырым белән җиңдем дошманны.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i="1" dirty="0" smtClean="0">
                <a:solidFill>
                  <a:srgbClr val="C7E85E"/>
                </a:solidFill>
              </a:rPr>
              <a:t/>
            </a:r>
            <a:br>
              <a:rPr lang="tt-RU" b="1" i="1" dirty="0" smtClean="0">
                <a:solidFill>
                  <a:srgbClr val="C7E85E"/>
                </a:solidFill>
              </a:rPr>
            </a:br>
            <a:r>
              <a:rPr lang="tt-RU" b="1" i="1" dirty="0" smtClean="0">
                <a:solidFill>
                  <a:srgbClr val="C7E85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 Җәлилнең “Моабит  дәфтәре”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8458200" cy="4643470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Администратор.AQS081007144606\Рабочий стол\алсу документлар\фото для урока\200_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929222" cy="35772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42908" y="0"/>
            <a:ext cx="4786346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Батырлык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турында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Беләм, егет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синең җырыңда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Күп илеңә сөю, якынлык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Тик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әйт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авыр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сугыш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елында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күрсәттең нинди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батырлык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бастыңмы сафка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кыенлык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Кайгы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йөген илең тартканда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Кыенлыкта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күренә кыюлык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батырны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батканда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Ирлек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сорый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көрәш егеттән,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Ирешер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өчен бөек өметкә.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китәр, качсаң ирлектән,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Ирлек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белән иреш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иреккә.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Коткарырмы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ялыну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елаулар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Тоткын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итсә дошман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йөрәкне?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ләкин богаулар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Кылыч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йөртә белгән беләкне!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мәгънә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эзсез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яшәүдә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Түбәнлектә, тарлык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кимлектә?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Яшәү хозурлыгы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хөрлектә,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Гомер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озынлыгы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ирлектә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" name="Picture 2" descr="C:\Documents and Settings\Администратор.AQS081007144606\Рабочий стол\алсу документлар\фото для урока\196_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858280" cy="6680196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.AQS081007144606\Рабочий стол\алсу документлар\фото для урока\0061_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878" y="0"/>
            <a:ext cx="8501122" cy="5937295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.AQS081007144606\Рабочий стол\алсу документлар\фото для урока\194_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-142900"/>
            <a:ext cx="4952438" cy="660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278605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             </a:t>
            </a:r>
            <a:r>
              <a:rPr lang="tt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Исемдә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Беренче кат сөю дәрте белән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Елмайганың минем исемдә.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Күзләреңә карап:”Сөям “, - дигәч,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Оялганың синең исемдә.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Өметләрем кинәт юкка чыккач,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Йөрәк әрнеп, газап эчендә,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Төннәр буе күзгә йокы керми,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Сызланганым минем исемдә.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Үтте ул көн;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хәзер бар да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Күргән төсле бары төшемдә...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Яндырса да сөю, туңдырса да,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Туйдырмый икән, шунсы исемдә.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1938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357166"/>
            <a:ext cx="30003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помню</a:t>
            </a:r>
          </a:p>
          <a:p>
            <a:pPr>
              <a:buNone/>
            </a:pP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нежно при первом свиданье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как ты, в ответ на признанье,</a:t>
            </a:r>
          </a:p>
          <a:p>
            <a:pPr>
              <a:buNone/>
            </a:pP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Смутясь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отвернулась, я помню.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Меня ты покинула вскоре.</a:t>
            </a:r>
          </a:p>
          <a:p>
            <a:pPr>
              <a:buNone/>
            </a:pP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Отчаянье сердце прожгло мне.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часто я плакал от горя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бессонные ночи - я помню.</a:t>
            </a:r>
          </a:p>
          <a:p>
            <a:pPr>
              <a:buNone/>
            </a:pP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сон, пронеслись те печали,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давним приметам, я помню: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Любовь - холодна, горяча ли —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гаснет. Об этом я помню .</a:t>
            </a:r>
          </a:p>
          <a:p>
            <a:pPr>
              <a:buNone/>
            </a:pP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1938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Перевод В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Звягинцевой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785794"/>
            <a:ext cx="307183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Remembrance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How sweetly you smiled at our meeting,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That first time we met, I remember.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you at my fond words retreating,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bashful and shy, I remember.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Far away from me quickly you went then,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despair burnt my heart down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embers.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How often I wept and lamented,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How sleepless the nights, I remember.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Like a dream has that pain now departed,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But from tokens of old, I remember,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Though frigid it be or warm-hearted,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Love will never be quenched, I remember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1938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Translated by Jessie Davies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624918" cy="600079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4274" name="Picture 2" descr="J:\фото для урока\217_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68" y="285728"/>
            <a:ext cx="824257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71480"/>
            <a:ext cx="7000924" cy="55086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Туган оясыннан аерылган кош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Канатына мәңге ял тапмый.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Туган телен яратмаган кеше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Башкаларның телен  яратмый.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Язмыш миңа югарыга оч дип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Ике канат биреп үстерде.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Канатымның берсе –туган телем,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Икенчесе –бөек рус теле.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ез имени4444444444445555555555_000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357166"/>
            <a:ext cx="8001056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ез имени4444444444445555555555_000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785794"/>
            <a:ext cx="6955395" cy="5216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ез имени4444444444445555555555_000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571480"/>
            <a:ext cx="6860144" cy="514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_5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500042"/>
            <a:ext cx="5821680" cy="4366260"/>
          </a:xfrm>
          <a:prstGeom prst="rect">
            <a:avLst/>
          </a:prstGeom>
        </p:spPr>
      </p:pic>
      <p:pic>
        <p:nvPicPr>
          <p:cNvPr id="5" name="Рисунок 4" descr="101_5739.jpg"/>
          <p:cNvPicPr>
            <a:picLocks noChangeAspect="1"/>
          </p:cNvPicPr>
          <p:nvPr/>
        </p:nvPicPr>
        <p:blipFill>
          <a:blip r:embed="rId3"/>
          <a:srcRect l="22088" t="9817" r="31282" b="5104"/>
          <a:stretch>
            <a:fillRect/>
          </a:stretch>
        </p:blipFill>
        <p:spPr>
          <a:xfrm>
            <a:off x="2571736" y="214290"/>
            <a:ext cx="4500594" cy="615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АЛСУфото\фото Резеда Валиева\1 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594" y="500042"/>
            <a:ext cx="848203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ез имени4444444444445555555555_0006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500042"/>
            <a:ext cx="7774568" cy="5830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990</TotalTime>
  <Words>1566</Words>
  <Application>Microsoft Office PowerPoint</Application>
  <PresentationFormat>Экран (4:3)</PresentationFormat>
  <Paragraphs>373</Paragraphs>
  <Slides>39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Презентацияләр исемлеге</vt:lpstr>
      <vt:lpstr>Слайд 13</vt:lpstr>
      <vt:lpstr>        СХЕМАЛАР ҺӘМ ТАБЛИЦАЛАР ИСЕМЛЕГЕ </vt:lpstr>
      <vt:lpstr>Слайд 15</vt:lpstr>
      <vt:lpstr>Слайд 16</vt:lpstr>
      <vt:lpstr>СИНТЕТИК ИЯРЧЕНЛЕ КУШМА ҖӨМЛӘДӘ   ТЫНЫШ БИЛГЕЛӘРЕ </vt:lpstr>
      <vt:lpstr>ИЯРЧЕН ИЯ ҖӨМЛӘ </vt:lpstr>
      <vt:lpstr>                         Абдулла Алиш</vt:lpstr>
      <vt:lpstr>                  Габдулла Тукай</vt:lpstr>
      <vt:lpstr>                       Гомәр Бәширов</vt:lpstr>
      <vt:lpstr>               Галимҗан Ибраһимов</vt:lpstr>
      <vt:lpstr>Татарча сайтлар</vt:lpstr>
      <vt:lpstr>Слайд 24</vt:lpstr>
      <vt:lpstr>Слайд 25</vt:lpstr>
      <vt:lpstr>Слайд 26</vt:lpstr>
      <vt:lpstr>Слайд 27</vt:lpstr>
      <vt:lpstr>Слайд 28</vt:lpstr>
      <vt:lpstr> Тезмә кушма җөмләләр  (Сложносочиненные предложения) </vt:lpstr>
      <vt:lpstr>                               Басым  (Ударение) </vt:lpstr>
      <vt:lpstr>      Дәрдемәнд                  Михаил  Лермонтов</vt:lpstr>
      <vt:lpstr>Слайд 32</vt:lpstr>
      <vt:lpstr>Слайд 33</vt:lpstr>
      <vt:lpstr>Слайд 34</vt:lpstr>
      <vt:lpstr>       М. Җәлилнең “Моабит  дәфтәре” </vt:lpstr>
      <vt:lpstr>Слайд 36</vt:lpstr>
      <vt:lpstr>Слайд 37</vt:lpstr>
      <vt:lpstr>Слайд 38</vt:lpstr>
      <vt:lpstr>Слайд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113</cp:revision>
  <dcterms:created xsi:type="dcterms:W3CDTF">2008-03-11T10:41:48Z</dcterms:created>
  <dcterms:modified xsi:type="dcterms:W3CDTF">2010-08-16T05:58:58Z</dcterms:modified>
</cp:coreProperties>
</file>