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99" r:id="rId3"/>
    <p:sldId id="298" r:id="rId4"/>
    <p:sldId id="275" r:id="rId5"/>
    <p:sldId id="279" r:id="rId6"/>
    <p:sldId id="280" r:id="rId7"/>
    <p:sldId id="277" r:id="rId8"/>
    <p:sldId id="278" r:id="rId9"/>
    <p:sldId id="276" r:id="rId10"/>
    <p:sldId id="257" r:id="rId11"/>
    <p:sldId id="269" r:id="rId12"/>
    <p:sldId id="270" r:id="rId13"/>
    <p:sldId id="284" r:id="rId14"/>
    <p:sldId id="285" r:id="rId15"/>
    <p:sldId id="286" r:id="rId16"/>
    <p:sldId id="287" r:id="rId17"/>
    <p:sldId id="288" r:id="rId18"/>
    <p:sldId id="290" r:id="rId19"/>
    <p:sldId id="291" r:id="rId20"/>
    <p:sldId id="292" r:id="rId21"/>
    <p:sldId id="296" r:id="rId22"/>
    <p:sldId id="294" r:id="rId23"/>
    <p:sldId id="295" r:id="rId24"/>
    <p:sldId id="266" r:id="rId25"/>
    <p:sldId id="283" r:id="rId26"/>
    <p:sldId id="265" r:id="rId27"/>
    <p:sldId id="258" r:id="rId28"/>
    <p:sldId id="264" r:id="rId29"/>
    <p:sldId id="261" r:id="rId30"/>
    <p:sldId id="273" r:id="rId31"/>
    <p:sldId id="268" r:id="rId32"/>
    <p:sldId id="267" r:id="rId33"/>
    <p:sldId id="282" r:id="rId34"/>
    <p:sldId id="274" r:id="rId35"/>
    <p:sldId id="29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8EBE0-75BE-4786-BBBD-0587C8DF72DE}" type="datetimeFigureOut">
              <a:rPr lang="ru-RU" smtClean="0"/>
              <a:pPr/>
              <a:t>02.11.2010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752E1-C5D8-427A-BEE1-B1E8C8638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4AE48E-CB50-4EE1-8777-0F1DCE0D8B7E}" type="datetime1">
              <a:rPr lang="ru-RU" smtClean="0"/>
              <a:pPr/>
              <a:t>02.11.2010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63ABDC0-4206-4092-AC69-5D94A1F2C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9CCE7-27CD-4E02-8475-CFE9DE3603CE}" type="datetime1">
              <a:rPr lang="ru-RU" smtClean="0"/>
              <a:pPr/>
              <a:t>02.11.2010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BDC0-4206-4092-AC69-5D94A1F2C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90A9BCA-D9B3-4B9C-B41A-29329183F069}" type="datetime1">
              <a:rPr lang="ru-RU" smtClean="0"/>
              <a:pPr/>
              <a:t>02.11.2010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3ABDC0-4206-4092-AC69-5D94A1F2C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A84B0F-3599-446B-9E45-4E51187B8287}" type="datetime1">
              <a:rPr lang="ru-RU" smtClean="0"/>
              <a:pPr/>
              <a:t>02.11.2010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BDC0-4206-4092-AC69-5D94A1F2C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F88534-468C-4FD9-99DE-9B5CE3A7C72B}" type="datetime1">
              <a:rPr lang="ru-RU" smtClean="0"/>
              <a:pPr/>
              <a:t>02.11.2010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63ABDC0-4206-4092-AC69-5D94A1F2C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E7E19C-4CCB-48A2-999B-1D7CEA3E920F}" type="datetime1">
              <a:rPr lang="ru-RU" smtClean="0"/>
              <a:pPr/>
              <a:t>02.11.2010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BDC0-4206-4092-AC69-5D94A1F2C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C9EF9-DC68-475C-BD02-4AC8A7B1B60C}" type="datetime1">
              <a:rPr lang="ru-RU" smtClean="0"/>
              <a:pPr/>
              <a:t>02.11.2010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BDC0-4206-4092-AC69-5D94A1F2C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6BC804-BEED-420A-A785-AF8EAB4E0BBD}" type="datetime1">
              <a:rPr lang="ru-RU" smtClean="0"/>
              <a:pPr/>
              <a:t>02.11.2010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BDC0-4206-4092-AC69-5D94A1F2C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5A9BF1-7565-47C0-A3FB-B0B7E05339C1}" type="datetime1">
              <a:rPr lang="ru-RU" smtClean="0"/>
              <a:pPr/>
              <a:t>02.11.2010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BDC0-4206-4092-AC69-5D94A1F2C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8DC34-0BBA-48B1-BF10-022ACEA7B11A}" type="datetime1">
              <a:rPr lang="ru-RU" smtClean="0"/>
              <a:pPr/>
              <a:t>02.11.2010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BDC0-4206-4092-AC69-5D94A1F2C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926487-61B4-4358-A8F6-4D1CCA75083C}" type="datetime1">
              <a:rPr lang="ru-RU" smtClean="0"/>
              <a:pPr/>
              <a:t>02.11.2010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BDC0-4206-4092-AC69-5D94A1F2C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48D4C63-67D3-4C06-B7A0-CEB21EC8EC9B}" type="datetime1">
              <a:rPr lang="ru-RU" smtClean="0"/>
              <a:pPr/>
              <a:t>02.11.2010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63ABDC0-4206-4092-AC69-5D94A1F2C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istory-gatchina.ru/view/photo/vyrastolb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0.liveinternet.ru/images/attach/c/1/49/67/49067697_IMGP3614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travelworld.su/photo/lj/2009-09-18/1/9v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llday.ru/uploads/posts/2008-11/1227457207_sokr3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irota.ru/forum/images/102/102096.jpe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onsalvat.globalfolio.net/assets/pict/FRANCKEN_The-Parable-of%20the-Prodigal-Son_sm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5040" TargetMode="External"/><Relationship Id="rId2" Type="http://schemas.openxmlformats.org/officeDocument/2006/relationships/hyperlink" Target="http://dic.academic.ru/dic.nsf/ruwiki/451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dic.academic.ru/pictures/wiki/files/68/Der_verlorene_Sohn_Max_Slevogt.jpg" TargetMode="External"/><Relationship Id="rId4" Type="http://schemas.openxmlformats.org/officeDocument/2006/relationships/hyperlink" Target="http://dic.academic.ru/dic.nsf/ruwiki/1404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nizrp.narod.ru/pics/ill8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hrono.ru/img/rgd/smotr04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artnow.ru/img/160000/160486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nizrp.narod.ru/pics/ill9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static.megashara.com/screenshots/314403__sta_2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s39.radikal.ru/i084/0912/0e/c34ad2b8b266t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g0.liveinternet.ru/images/attach/c/1/58/163/58163408_1272047285_AVanecian_index_jpeg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palekh.narod.ru/k/kaurtsev/kaufa_06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ravda-nn.ru/upl/news/src/1907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hrono.ru/img/rgd/push_kuzm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rnitsa.ru/images/products/book4/al_book_16610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372.ac-images.myspacecdn.com/images01/8/l_36b52eb35e9cfe2a591b54d25f7b1c23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kazka-ps.ucoz.ru/_ph/18/2/34072632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А. С. Пушкин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«Станционный смотритель»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Музей. Дом станционного смотрителя. Гатчинский район</a:t>
            </a:r>
            <a:endParaRPr lang="ru-RU" sz="32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-main-pic" descr="Картинка 1 из 163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89919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доме станционного смотрителя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-main-pic" descr="Картинка 87 из 163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доме станционного смотрителя</a:t>
            </a:r>
            <a:endParaRPr lang="ru-RU" dirty="0"/>
          </a:p>
        </p:txBody>
      </p:sp>
      <p:pic>
        <p:nvPicPr>
          <p:cNvPr id="4" name="i-main-pic" descr="Картинка 89 из 163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1251" y="1609725"/>
            <a:ext cx="321089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 </a:t>
            </a:r>
            <a:r>
              <a:rPr lang="ru-RU" sz="2700" dirty="0" smtClean="0"/>
              <a:t>Блудный сын покидает дом. </a:t>
            </a:r>
            <a:r>
              <a:rPr lang="ru-RU" sz="2700" dirty="0" err="1" smtClean="0"/>
              <a:t>рЕМБРАНдт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Содержимое 4" descr="http://www.taday.ru/data/004/598/1234/25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00174"/>
            <a:ext cx="428628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Блудный сын в стране </a:t>
            </a:r>
            <a:r>
              <a:rPr lang="ru-RU" dirty="0" err="1" smtClean="0"/>
              <a:t>далеча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Содержимое 4" descr="http://www.taday.ru/data/012/598/1234/25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643050"/>
            <a:ext cx="285752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Иероним</a:t>
            </a:r>
            <a:r>
              <a:rPr lang="ru-RU" dirty="0" smtClean="0"/>
              <a:t> Босх. Блудный сын. Около 1510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i-main-pic" descr="Картинка 40 из 49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1636 г. </a:t>
            </a:r>
            <a:r>
              <a:rPr lang="ru-RU" sz="4800" dirty="0" err="1" smtClean="0"/>
              <a:t>Рембрадт</a:t>
            </a: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Содержимое 4" descr="http://krotov.info/pictures/mashiah/17/1636_1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75" y="1899444"/>
            <a:ext cx="29146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 </a:t>
            </a:r>
            <a:r>
              <a:rPr lang="ru-RU" sz="4000" dirty="0" err="1" smtClean="0"/>
              <a:t>рембрант</a:t>
            </a:r>
            <a:r>
              <a:rPr lang="ru-RU" sz="4000" dirty="0" smtClean="0"/>
              <a:t> ванн Рейн Блудный сын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Содержимое 4" descr="http://www.taday.ru/data/984/597/1234/25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736"/>
            <a:ext cx="36433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Возвращение блудного сына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i-main-pic" descr="Картинка 42 из 49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0762" y="1651794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Притча о блудном сыне. Музей </a:t>
            </a:r>
            <a:r>
              <a:rPr lang="ru-RU" dirty="0" smtClean="0"/>
              <a:t>Лувр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i-main-pic" descr="Картинка 52 из 492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76438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680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Учитель русского языка и литературы МОУ «СОШ  62» </a:t>
            </a:r>
          </a:p>
          <a:p>
            <a:pPr algn="ctr">
              <a:buNone/>
            </a:pPr>
            <a:r>
              <a:rPr lang="ru-RU" sz="2800" b="1" dirty="0" smtClean="0"/>
              <a:t>г. Барнаула </a:t>
            </a:r>
          </a:p>
          <a:p>
            <a:pPr algn="ctr">
              <a:buNone/>
            </a:pPr>
            <a:r>
              <a:rPr lang="ru-RU" sz="2800" b="1" dirty="0" smtClean="0"/>
              <a:t>Алтайского края</a:t>
            </a:r>
          </a:p>
          <a:p>
            <a:pPr algn="ctr">
              <a:buNone/>
            </a:pPr>
            <a:r>
              <a:rPr lang="ru-RU" sz="2800" b="1" dirty="0" err="1" smtClean="0"/>
              <a:t>Глазина</a:t>
            </a:r>
            <a:r>
              <a:rPr lang="ru-RU" sz="2800" b="1" dirty="0" smtClean="0"/>
              <a:t> Елена Александровна 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Макс </a:t>
            </a:r>
            <a:r>
              <a:rPr lang="ru-RU" sz="2800" dirty="0" err="1" smtClean="0"/>
              <a:t>Слефогт</a:t>
            </a:r>
            <a:r>
              <a:rPr lang="ru-RU" sz="2800" dirty="0" smtClean="0"/>
              <a:t> </a:t>
            </a:r>
            <a:r>
              <a:rPr lang="ru-RU" sz="2800" u="sng" dirty="0" smtClean="0">
                <a:hlinkClick r:id="rId2" tooltip="1868"/>
              </a:rPr>
              <a:t>1868</a:t>
            </a:r>
            <a:r>
              <a:rPr lang="ru-RU" sz="2800" dirty="0" smtClean="0"/>
              <a:t> -</a:t>
            </a:r>
            <a:r>
              <a:rPr lang="ru-RU" sz="2800" u="sng" dirty="0" smtClean="0">
                <a:hlinkClick r:id="rId3" tooltip="1932"/>
              </a:rPr>
              <a:t>1932</a:t>
            </a:r>
            <a:r>
              <a:rPr lang="ru-RU" sz="2800" dirty="0" smtClean="0"/>
              <a:t> — немецкий художник-</a:t>
            </a:r>
            <a:r>
              <a:rPr lang="ru-RU" sz="2800" u="sng" dirty="0" smtClean="0">
                <a:hlinkClick r:id="rId4" tooltip="Импрессионизм"/>
              </a:rPr>
              <a:t>импрессионист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Содержимое 4" descr="http://dic.academic.ru/pictures/wiki/files/68/Der_verlorene_Sohn_Max_Slevogt.jpg">
            <a:hlinkClick r:id="rId5" tgtFrame="_blank"/>
          </p:cNvPr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9265" y="1609725"/>
            <a:ext cx="425486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u="sng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сопоставление истории блудного сына и истории Дуни Выриной</a:t>
            </a:r>
            <a:endParaRPr lang="ru-RU" sz="28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</a:t>
            </a:r>
            <a:r>
              <a:rPr lang="ru-RU" b="1" dirty="0" smtClean="0"/>
              <a:t>Притча</a:t>
            </a:r>
          </a:p>
          <a:p>
            <a:r>
              <a:rPr lang="ru-RU" dirty="0" smtClean="0"/>
              <a:t>Блудный сын сам уходит из родного дома, чтобы жить самостоятельно.</a:t>
            </a:r>
          </a:p>
          <a:p>
            <a:r>
              <a:rPr lang="ru-RU" dirty="0" smtClean="0"/>
              <a:t>Никто не ищет его </a:t>
            </a:r>
          </a:p>
          <a:p>
            <a:endParaRPr lang="ru-RU" dirty="0" smtClean="0"/>
          </a:p>
          <a:p>
            <a:r>
              <a:rPr lang="ru-RU" dirty="0" smtClean="0"/>
              <a:t>Образ жизни блудного сына после отъезда из родительского дома</a:t>
            </a:r>
          </a:p>
          <a:p>
            <a:r>
              <a:rPr lang="ru-RU" dirty="0" smtClean="0"/>
              <a:t>Радостная встреча сына с отцом </a:t>
            </a:r>
          </a:p>
          <a:p>
            <a:r>
              <a:rPr lang="ru-RU" dirty="0" smtClean="0"/>
              <a:t>Сын вернулся домой нищий и голодный. Он осознал свой грех, раскаялся в нем</a:t>
            </a:r>
          </a:p>
          <a:p>
            <a:r>
              <a:rPr lang="ru-RU" dirty="0" smtClean="0"/>
              <a:t>Примирение с отцом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smtClean="0"/>
              <a:t>Станционный </a:t>
            </a:r>
            <a:r>
              <a:rPr lang="ru-RU" b="1" dirty="0" smtClean="0"/>
              <a:t>смотритель</a:t>
            </a:r>
          </a:p>
          <a:p>
            <a:r>
              <a:rPr lang="ru-RU" dirty="0" smtClean="0"/>
              <a:t>Отец  </a:t>
            </a:r>
            <a:r>
              <a:rPr lang="ru-RU" dirty="0" smtClean="0"/>
              <a:t>отправляет дочь из родного дома, не предполагая, что расстается с ней навсегда.</a:t>
            </a:r>
          </a:p>
          <a:p>
            <a:r>
              <a:rPr lang="ru-RU" dirty="0" smtClean="0"/>
              <a:t>Отец дочь, чтобы вернуть её домой</a:t>
            </a:r>
          </a:p>
          <a:p>
            <a:r>
              <a:rPr lang="ru-RU" dirty="0" smtClean="0"/>
              <a:t>Дуня живет в Петербурге в роскоши и богатстве.</a:t>
            </a:r>
          </a:p>
          <a:p>
            <a:r>
              <a:rPr lang="ru-RU" dirty="0" smtClean="0"/>
              <a:t>Лишь после смерти отца Дуня, уже богатая барыня, посещает родные места.</a:t>
            </a:r>
          </a:p>
          <a:p>
            <a:r>
              <a:rPr lang="ru-RU" dirty="0" err="1" smtClean="0"/>
              <a:t>Авдотья</a:t>
            </a:r>
            <a:r>
              <a:rPr lang="ru-RU" dirty="0" smtClean="0"/>
              <a:t> Семеновна </a:t>
            </a:r>
            <a:r>
              <a:rPr lang="ru-RU" i="1" dirty="0" smtClean="0"/>
              <a:t>не вернулась</a:t>
            </a:r>
            <a:r>
              <a:rPr lang="ru-RU" dirty="0" smtClean="0"/>
              <a:t>, а </a:t>
            </a:r>
            <a:r>
              <a:rPr lang="ru-RU" i="1" dirty="0" smtClean="0"/>
              <a:t>зашла,</a:t>
            </a:r>
            <a:r>
              <a:rPr lang="ru-RU" dirty="0" smtClean="0"/>
              <a:t> проезжая мимо.</a:t>
            </a:r>
          </a:p>
          <a:p>
            <a:endParaRPr lang="ru-RU" dirty="0" smtClean="0"/>
          </a:p>
          <a:p>
            <a:r>
              <a:rPr lang="ru-RU" dirty="0" smtClean="0"/>
              <a:t>Невозможность встречи и примирения. примирение невозможно.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smtClean="0"/>
              <a:t>Лубочна</a:t>
            </a:r>
            <a:r>
              <a:rPr lang="ru-RU" sz="4800" dirty="0" smtClean="0"/>
              <a:t>я картинка</a:t>
            </a: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Содержимое 4" descr="Притча о блудном сын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7948" y="1609725"/>
            <a:ext cx="359750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5" name="Содержимое 4" descr="http://zhurnal.lib.ru/img/p/panfilow_a_j/adrian3/pritchaobludnom.fr.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4995" y="1609725"/>
            <a:ext cx="332340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 </a:t>
            </a:r>
            <a:r>
              <a:rPr lang="ru-RU" sz="3100" i="1" dirty="0" smtClean="0"/>
              <a:t> </a:t>
            </a:r>
            <a:r>
              <a:rPr lang="ru-RU" sz="4000" i="1" dirty="0" smtClean="0"/>
              <a:t>Фрагмент лубочной картинки.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Дуня возвратилась с самоваром. </a:t>
            </a:r>
            <a:endParaRPr lang="ru-RU" dirty="0"/>
          </a:p>
        </p:txBody>
      </p:sp>
      <p:pic>
        <p:nvPicPr>
          <p:cNvPr id="4" name="Содержимое 3" descr="http://www.hrono.ru/img/rgd/smotr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2461419"/>
            <a:ext cx="55816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err="1" smtClean="0"/>
              <a:t>М.В.Добужинский</a:t>
            </a:r>
            <a:r>
              <a:rPr lang="ru-RU" sz="2800" dirty="0" smtClean="0"/>
              <a:t>. Станционный смотритель. 1905 г. Приезд Минского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" name="Содержимое 3" descr="http://nizrp.narod.ru/pics/ill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651794"/>
            <a:ext cx="6858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Ах, Дуня, Дуня! Что за девка-то была! 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www.hrono.ru/img/rgd/smotr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800105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Станционный смотритель. 1905. </a:t>
            </a:r>
            <a:r>
              <a:rPr lang="ru-RU" b="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М.В.Добужинский</a:t>
            </a:r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i-main-pic" descr="Картинка 3 из 163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430" y="1609725"/>
            <a:ext cx="660653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/>
              <a:t>К обеду приехал лекарь</a:t>
            </a:r>
            <a:endParaRPr lang="ru-RU" sz="4000" dirty="0"/>
          </a:p>
        </p:txBody>
      </p:sp>
      <p:pic>
        <p:nvPicPr>
          <p:cNvPr id="4" name="i-main-pic" descr="Картинка 20 из 163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75" y="2442369"/>
            <a:ext cx="48196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/>
              <a:t>Дуня, одетая со всей роскошью моды, сидела на ручке его кресел…</a:t>
            </a:r>
            <a:endParaRPr lang="ru-RU" sz="2800" dirty="0"/>
          </a:p>
        </p:txBody>
      </p:sp>
      <p:pic>
        <p:nvPicPr>
          <p:cNvPr id="4" name="i-main-pic" descr="Картинка 15 из 163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45" y="1609725"/>
            <a:ext cx="390590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Пояснительная записка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Слайды подобраны для урока литературы в 7 классе  по  учебнику В. Я. Коровиной </a:t>
            </a:r>
          </a:p>
          <a:p>
            <a:r>
              <a:rPr lang="ru-RU" sz="1400" b="1" dirty="0" smtClean="0"/>
              <a:t>Традиционно он начинается с рассказа о Болдинской осени в жизни А. С. Пушкина, о причинах его поездки в имение, поэтому следует показать ребятам портрет Н. Н. Гончаровой, рисунки А. А. Пластова и В. А. Серова </a:t>
            </a:r>
            <a:r>
              <a:rPr lang="ru-RU" sz="1400" b="1" smtClean="0"/>
              <a:t>с , </a:t>
            </a:r>
            <a:r>
              <a:rPr lang="ru-RU" sz="1400" b="1" dirty="0" smtClean="0"/>
              <a:t>памятник поэту в Болдино и дом-музей А. С. Пушкина  (слайды 3 – 8)</a:t>
            </a:r>
          </a:p>
          <a:p>
            <a:r>
              <a:rPr lang="ru-RU" sz="1400" b="1" dirty="0" smtClean="0"/>
              <a:t>Рассказ о почтовых станциях, станционных смотрителях тоже удачно иллюстрируется фотографиями домика-музея станционного смотрителя. (слайды 9 – 11)</a:t>
            </a:r>
          </a:p>
          <a:p>
            <a:r>
              <a:rPr lang="ru-RU" sz="1400" b="1" dirty="0" smtClean="0"/>
              <a:t>При описании домика станционного смотрителя многие авторы статей о повести А. С. Пушкина обращают внимание на лубочные картинки, изображающие притчу о блудном сыне. (слайды 21 -22).</a:t>
            </a:r>
          </a:p>
          <a:p>
            <a:r>
              <a:rPr lang="ru-RU" sz="1400" b="1" dirty="0" smtClean="0"/>
              <a:t>Кроме того, притча очень популярна, привлекает неискусной любовью отца к сыну, поэтому многие известные художники иллюстрировали её (Рембрандт, И. Босх) (слайды 12 – 19) Когда ученик читает или пересказывает притчу, меняются данные слайды</a:t>
            </a:r>
          </a:p>
          <a:p>
            <a:r>
              <a:rPr lang="ru-RU" sz="1400" b="1" dirty="0" smtClean="0"/>
              <a:t> Даже существует традиция сравнивать историю блудного сына и Дуни Выриной (слайд 20)</a:t>
            </a:r>
          </a:p>
          <a:p>
            <a:r>
              <a:rPr lang="ru-RU" sz="1400" b="1" dirty="0" smtClean="0"/>
              <a:t>При анализе отдельных эпизодов повести используем слайды (14 - 19 и 23 – 33)</a:t>
            </a:r>
            <a:endParaRPr lang="ru-RU" sz="1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М. В. </a:t>
            </a:r>
            <a:r>
              <a:rPr lang="ru-RU" dirty="0" err="1" smtClean="0"/>
              <a:t>Добужинский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err="1" smtClean="0"/>
              <a:t>Вырин</a:t>
            </a:r>
            <a:r>
              <a:rPr lang="ru-RU" dirty="0" smtClean="0"/>
              <a:t> у Дуни в Петербурге.</a:t>
            </a:r>
            <a:endParaRPr lang="ru-RU" dirty="0"/>
          </a:p>
        </p:txBody>
      </p:sp>
      <p:pic>
        <p:nvPicPr>
          <p:cNvPr id="4" name="i-main-pic" descr="Картинка 146 из 163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689894"/>
            <a:ext cx="67246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99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Кадр из фильма «Станционный смотритель»</a:t>
            </a:r>
            <a:endParaRPr lang="ru-RU" dirty="0"/>
          </a:p>
        </p:txBody>
      </p:sp>
      <p:pic>
        <p:nvPicPr>
          <p:cNvPr id="4" name="i-main-pic" descr="Картинка 55 из 163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1823244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99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Кадр из фильма «Станционный смотритель»</a:t>
            </a:r>
            <a:endParaRPr lang="ru-RU" dirty="0"/>
          </a:p>
        </p:txBody>
      </p:sp>
      <p:pic>
        <p:nvPicPr>
          <p:cNvPr id="4" name="i-main-pic" descr="Картинка 34 из 163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71612"/>
            <a:ext cx="585791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А. В. </a:t>
            </a:r>
            <a:r>
              <a:rPr lang="ru-RU" smtClean="0"/>
              <a:t>Венициан. </a:t>
            </a:r>
            <a:r>
              <a:rPr lang="ru-RU" dirty="0" smtClean="0"/>
              <a:t>1949 г. </a:t>
            </a:r>
            <a:br>
              <a:rPr lang="ru-RU" dirty="0" smtClean="0"/>
            </a:br>
            <a:r>
              <a:rPr lang="ru-RU" dirty="0" smtClean="0"/>
              <a:t>Дуня на могиле отца.</a:t>
            </a:r>
            <a:endParaRPr lang="ru-RU" dirty="0"/>
          </a:p>
        </p:txBody>
      </p:sp>
      <p:pic>
        <p:nvPicPr>
          <p:cNvPr id="4" name="i-main-pic" descr="Картинка 117 из 163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710" y="1609725"/>
            <a:ext cx="364398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Лаковая миниатюра. </a:t>
            </a:r>
            <a:r>
              <a:rPr lang="ru-RU" dirty="0" err="1" smtClean="0"/>
              <a:t>Иванова-Мызников</a:t>
            </a:r>
            <a:endParaRPr lang="ru-RU" dirty="0"/>
          </a:p>
        </p:txBody>
      </p:sp>
      <p:pic>
        <p:nvPicPr>
          <p:cNvPr id="4" name="i-main-pic" descr="Картинка 153 из 163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785818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Ссылки: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«Станционный смотритель» в картинках («</a:t>
            </a:r>
            <a:r>
              <a:rPr lang="ru-RU" dirty="0" err="1" smtClean="0"/>
              <a:t>Яндекс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«Притча о блудном сыне» в картинках</a:t>
            </a:r>
            <a:r>
              <a:rPr lang="ru-RU" dirty="0" smtClean="0"/>
              <a:t> («</a:t>
            </a:r>
            <a:r>
              <a:rPr lang="ru-RU" dirty="0" err="1" smtClean="0"/>
              <a:t>Яндекс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«Дом-музей Пушкина в картинках» </a:t>
            </a:r>
            <a:r>
              <a:rPr lang="ru-RU" dirty="0" smtClean="0"/>
              <a:t>(«</a:t>
            </a:r>
            <a:r>
              <a:rPr lang="ru-RU" dirty="0" err="1" smtClean="0"/>
              <a:t>Яндекс</a:t>
            </a:r>
            <a:r>
              <a:rPr lang="ru-RU" dirty="0" smtClean="0"/>
              <a:t>»)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Н. Н. Пушкина в картинках </a:t>
            </a:r>
            <a:r>
              <a:rPr lang="ru-RU" dirty="0" smtClean="0"/>
              <a:t>(«</a:t>
            </a:r>
            <a:r>
              <a:rPr lang="ru-RU" dirty="0" err="1" smtClean="0"/>
              <a:t>Яндекс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Домик станционного смотрителя в картинках </a:t>
            </a:r>
            <a:r>
              <a:rPr lang="ru-RU" dirty="0" smtClean="0"/>
              <a:t>(«</a:t>
            </a:r>
            <a:r>
              <a:rPr lang="ru-RU" dirty="0" err="1" smtClean="0"/>
              <a:t>Яндекс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Притчу о блудном сыне можно взять в «Материал </a:t>
            </a:r>
            <a:r>
              <a:rPr lang="ru-RU" dirty="0" smtClean="0"/>
              <a:t>из </a:t>
            </a:r>
            <a:r>
              <a:rPr lang="ru-RU" dirty="0" err="1" smtClean="0"/>
              <a:t>Википедии</a:t>
            </a:r>
            <a:r>
              <a:rPr lang="ru-RU" dirty="0" smtClean="0"/>
              <a:t> — свободной </a:t>
            </a:r>
            <a:r>
              <a:rPr lang="ru-RU" dirty="0" smtClean="0"/>
              <a:t>энциклопедии» («</a:t>
            </a:r>
            <a:r>
              <a:rPr lang="ru-RU" dirty="0" err="1" smtClean="0"/>
              <a:t>Яндекс</a:t>
            </a:r>
            <a:r>
              <a:rPr lang="ru-RU" dirty="0" smtClean="0"/>
              <a:t>»)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Родовой дом Пушкиных</a:t>
            </a:r>
            <a:br>
              <a:rPr lang="ru-RU" sz="4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Болдино</a:t>
            </a:r>
            <a:endParaRPr lang="ru-RU" sz="4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-main-pic" descr="Картинка 6 из 17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286" y="1609725"/>
            <a:ext cx="672882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А. С. Пушкин в Болдине.</a:t>
            </a:r>
            <a:br>
              <a:rPr lang="ru-RU" sz="28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Аркадий Александрович Пластов. </a:t>
            </a:r>
            <a:endParaRPr lang="ru-RU" sz="28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i-main-pic" descr="Картинка 98 из 17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500174"/>
            <a:ext cx="392909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рисунки А.С.Пушкина, сделанные им на рукописях... </a:t>
            </a:r>
            <a:endParaRPr lang="ru-RU" sz="32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-main-pic" descr="Картинка 103 из 17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Пушкин в Болдине. </a:t>
            </a:r>
            <a:br>
              <a:rPr lang="ru-RU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Рисунок Серова, 1899 г. </a:t>
            </a:r>
            <a:endParaRPr lang="ru-RU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i-main-pic" descr="Картинка 28 из 17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00174"/>
            <a:ext cx="492922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А.П.Брюллов. Портрет Н.Н.Пушкиной. 1831-1832. 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-main-pic" descr="Картинка 61 из 17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00174"/>
            <a:ext cx="342902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4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Памятник Пушкину в Болдине</a:t>
            </a:r>
            <a:endParaRPr lang="ru-RU" sz="40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www.orfey.net/upload/iblock/833/kitjzy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400052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DC0-4206-4092-AC69-5D94A1F2CCE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211</TotalTime>
  <Words>634</Words>
  <Application>Microsoft Office PowerPoint</Application>
  <PresentationFormat>Экран (4:3)</PresentationFormat>
  <Paragraphs>103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Изящная</vt:lpstr>
      <vt:lpstr>А. С. Пушкин</vt:lpstr>
      <vt:lpstr>Слайд 2</vt:lpstr>
      <vt:lpstr>Пояснительная записка</vt:lpstr>
      <vt:lpstr>Родовой дом Пушкиных в Болдино</vt:lpstr>
      <vt:lpstr>А. С. Пушкин в Болдине.  Аркадий Александрович Пластов. </vt:lpstr>
      <vt:lpstr>рисунки А.С.Пушкина, сделанные им на рукописях... </vt:lpstr>
      <vt:lpstr>Пушкин в Болдине.  Рисунок Серова, 1899 г. </vt:lpstr>
      <vt:lpstr>А.П.Брюллов. Портрет Н.Н.Пушкиной. 1831-1832. </vt:lpstr>
      <vt:lpstr>Памятник Пушкину в Болдине</vt:lpstr>
      <vt:lpstr>Музей. Дом станционного смотрителя. Гатчинский район</vt:lpstr>
      <vt:lpstr>В доме станционного смотрителя</vt:lpstr>
      <vt:lpstr>В доме станционного смотрителя</vt:lpstr>
      <vt:lpstr>  Блудный сын покидает дом. рЕМБРАНдт </vt:lpstr>
      <vt:lpstr>Блудный сын в стране далеча</vt:lpstr>
      <vt:lpstr>Иероним Босх. Блудный сын. Около 1510 г.</vt:lpstr>
      <vt:lpstr>1636 г. Рембрадт</vt:lpstr>
      <vt:lpstr>       рембрант ванн Рейн Блудный сын</vt:lpstr>
      <vt:lpstr>Возвращение блудного сына</vt:lpstr>
      <vt:lpstr>Притча о блудном сыне. Музей Лувр</vt:lpstr>
      <vt:lpstr>Макс Слефогт 1868 -1932 — немецкий художник-импрессионист</vt:lpstr>
      <vt:lpstr>сопоставление истории блудного сына и истории Дуни Выриной</vt:lpstr>
      <vt:lpstr>Лубочная картинка</vt:lpstr>
      <vt:lpstr>                  Фрагмент лубочной картинки. </vt:lpstr>
      <vt:lpstr>Дуня возвратилась с самоваром. </vt:lpstr>
      <vt:lpstr>М.В.Добужинский. Станционный смотритель. 1905 г. Приезд Минского</vt:lpstr>
      <vt:lpstr>Ах, Дуня, Дуня! Что за девка-то была! </vt:lpstr>
      <vt:lpstr>Станционный смотритель. 1905. М.В.Добужинский. </vt:lpstr>
      <vt:lpstr>К обеду приехал лекарь</vt:lpstr>
      <vt:lpstr>Дуня, одетая со всей роскошью моды, сидела на ручке его кресел…</vt:lpstr>
      <vt:lpstr>М. В. Добужинский.  Вырин у Дуни в Петербурге.</vt:lpstr>
      <vt:lpstr>Кадр из фильма «Станционный смотритель»</vt:lpstr>
      <vt:lpstr>Кадр из фильма «Станционный смотритель»</vt:lpstr>
      <vt:lpstr>А. В. Венициан. 1949 г.  Дуня на могиле отца.</vt:lpstr>
      <vt:lpstr>Лаковая миниатюра. Иванова-Мызников</vt:lpstr>
      <vt:lpstr>Ссылки: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 С. Пушкин</dc:title>
  <dc:creator>Елена Александровна</dc:creator>
  <cp:lastModifiedBy>Елена Александровна</cp:lastModifiedBy>
  <cp:revision>44</cp:revision>
  <dcterms:created xsi:type="dcterms:W3CDTF">2010-10-23T06:51:54Z</dcterms:created>
  <dcterms:modified xsi:type="dcterms:W3CDTF">2010-11-02T14:48:37Z</dcterms:modified>
</cp:coreProperties>
</file>