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4" r:id="rId9"/>
    <p:sldId id="263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85EE86-7F64-48D1-B8FE-9C9D406FFDA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НЕ с разными частями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57158" y="1444294"/>
            <a:ext cx="4140230" cy="44850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Картина (не)окончена.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Лежит (не)раскрытая книга.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Еще (не)проснувшийся город.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Почти (не)обжитый край.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428736"/>
            <a:ext cx="4429156" cy="48577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Картина не окончена.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Лежит нераскрытая книга.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Еще не проснувшийся город.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Почти необжитый край.</a:t>
            </a:r>
          </a:p>
          <a:p>
            <a:pPr>
              <a:spcBef>
                <a:spcPts val="400"/>
              </a:spcBef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Прилагательное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800" u="sng" dirty="0" smtClean="0"/>
              <a:t>Раздельно</a:t>
            </a:r>
            <a:r>
              <a:rPr lang="ru-RU" sz="1800" dirty="0" smtClean="0"/>
              <a:t> (Это далеко не интересный предмет)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u="sng" dirty="0" smtClean="0"/>
              <a:t>Слитно</a:t>
            </a:r>
            <a:r>
              <a:rPr lang="ru-RU" sz="1800" dirty="0" smtClean="0"/>
              <a:t> (Твой взгляд совершенно необъективен)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u="sng" dirty="0" smtClean="0"/>
              <a:t>Слитно</a:t>
            </a:r>
            <a:r>
              <a:rPr lang="ru-RU" sz="1800" dirty="0" smtClean="0"/>
              <a:t> (Еще неизвестные науке факты)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u="sng" dirty="0" smtClean="0"/>
              <a:t>Раздельно</a:t>
            </a:r>
            <a:r>
              <a:rPr lang="ru-RU" sz="1800" dirty="0" smtClean="0"/>
              <a:t> (Это далеко не завершенное дело)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u="sng" dirty="0" smtClean="0"/>
              <a:t>Слитно</a:t>
            </a:r>
            <a:r>
              <a:rPr lang="ru-RU" sz="1800" dirty="0" smtClean="0"/>
              <a:t> (Ты используешь совершенное непроверенные данные)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u="sng" dirty="0" smtClean="0"/>
              <a:t>Раздельно</a:t>
            </a:r>
            <a:r>
              <a:rPr lang="ru-RU" sz="1800" dirty="0" smtClean="0"/>
              <a:t> (Еще не купленная машина)</a:t>
            </a:r>
            <a:endParaRPr lang="ru-RU" sz="1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214311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Зависимое слово – наречие меры и степени.</a:t>
            </a:r>
            <a:endParaRPr lang="ru-RU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857232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Зависимые слова «вовсе», «далеко», «отнюдь», «ни…»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3786190"/>
            <a:ext cx="4214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зависимые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4356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Кустики брусники усыпаны ещё (НЕ)СОЗРЕВШИМИ ягодами.</a:t>
            </a:r>
          </a:p>
          <a:p>
            <a:r>
              <a:rPr lang="ru-RU" dirty="0" smtClean="0"/>
              <a:t>Даже запах бензина (НЕ)МОГ заглушить луговой аромат.</a:t>
            </a:r>
          </a:p>
          <a:p>
            <a:r>
              <a:rPr lang="ru-RU" dirty="0" smtClean="0"/>
              <a:t>В (НЕ)БОЛЬШОМ, но просторном зале было светло и тихо.</a:t>
            </a:r>
          </a:p>
          <a:p>
            <a:r>
              <a:rPr lang="ru-RU" dirty="0" smtClean="0"/>
              <a:t>Картошка на огородах до сих пор (НЕ)ВЫКОПАНА.</a:t>
            </a:r>
          </a:p>
          <a:p>
            <a:r>
              <a:rPr lang="ru-RU" dirty="0" smtClean="0"/>
              <a:t>(НЕ)ОСОЗНАВАЯ своего предназначения, герои пьес А.П. Чехова часто проживают свой век механически.</a:t>
            </a:r>
          </a:p>
          <a:p>
            <a:pPr algn="r">
              <a:buNone/>
            </a:pPr>
            <a:r>
              <a:rPr lang="ru-RU" dirty="0" smtClean="0"/>
              <a:t>Ответ: </a:t>
            </a:r>
            <a:r>
              <a:rPr lang="ru-RU" u="sng" dirty="0" smtClean="0"/>
              <a:t>небольшом</a:t>
            </a:r>
            <a:endParaRPr lang="ru-RU" u="sng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/>
          </a:bodyPr>
          <a:lstStyle/>
          <a:p>
            <a:r>
              <a:rPr lang="ru-RU" dirty="0" smtClean="0"/>
              <a:t>Местами свет вовсе (НЕ)ПРОНИКАЛ под навес сосновых ветвей.</a:t>
            </a:r>
          </a:p>
          <a:p>
            <a:r>
              <a:rPr lang="ru-RU" dirty="0" smtClean="0"/>
              <a:t>(НЕ)ХОЧЕТСЯ о людях думать плохо.</a:t>
            </a:r>
          </a:p>
          <a:p>
            <a:r>
              <a:rPr lang="ru-RU" dirty="0" smtClean="0"/>
              <a:t>Впереди показались (НЕ)ЯСНЫЕ очертания огромных деревьев.</a:t>
            </a:r>
          </a:p>
          <a:p>
            <a:r>
              <a:rPr lang="ru-RU" dirty="0" smtClean="0"/>
              <a:t>Далеко (НЕ)ГОСТЕПРИИМНЫЙ лес тянулся до самой Нерехты.</a:t>
            </a:r>
          </a:p>
          <a:p>
            <a:r>
              <a:rPr lang="ru-RU" dirty="0" smtClean="0"/>
              <a:t>У каждого писателя есть единственная, главная, (НЕ)НАПИСАННАЯ ещё книга.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неясные</a:t>
            </a:r>
            <a:endParaRPr lang="ru-RU" u="sng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49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Сидя в автомобиле, (НЕ)ВОЛЬНО наблюдаешь за тем, что происходит вокруг.</a:t>
            </a:r>
          </a:p>
          <a:p>
            <a:r>
              <a:rPr lang="ru-RU" dirty="0" smtClean="0"/>
              <a:t>Купленное недавно дорогое оборудование так и оставалось (НЕ)РАСПЕЧАТАННЫМ специалистами лаборатории.</a:t>
            </a:r>
          </a:p>
          <a:p>
            <a:r>
              <a:rPr lang="ru-RU" dirty="0" smtClean="0"/>
              <a:t>Эта деревня находилась (НЕ)ДАЛЕКО от Москвы, а совсем рядом, в двух милях.</a:t>
            </a:r>
          </a:p>
          <a:p>
            <a:r>
              <a:rPr lang="ru-RU" dirty="0" smtClean="0"/>
              <a:t>Чистое небо над головой – это (НЕ)ТАК уж и мало!</a:t>
            </a:r>
          </a:p>
          <a:p>
            <a:r>
              <a:rPr lang="ru-RU" dirty="0" smtClean="0"/>
              <a:t>(НЕ)ПРЕКРАЩАЮЩАЯСЯ в течение суток пурга замела весь город.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невольно</a:t>
            </a:r>
            <a:endParaRPr lang="ru-RU" u="sng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00174"/>
            <a:ext cx="8472518" cy="5072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(НЕ)ЗАЧЕМ думать о том, чего нельзя исправить или вернуть.</a:t>
            </a:r>
          </a:p>
          <a:p>
            <a:r>
              <a:rPr lang="ru-RU" sz="2400" dirty="0" smtClean="0"/>
              <a:t>Черты лица его были мелкими, (НЕ)ОТРАЖАЮЩИМИ всей сложности души.</a:t>
            </a:r>
          </a:p>
          <a:p>
            <a:r>
              <a:rPr lang="ru-RU" sz="2400" dirty="0" smtClean="0"/>
              <a:t>Этот населённый пункт (НЕ)ОБОЗНАЧЕН на туристической карте.</a:t>
            </a:r>
          </a:p>
          <a:p>
            <a:r>
              <a:rPr lang="ru-RU" sz="2400" dirty="0" smtClean="0"/>
              <a:t>Занятие себе Савка выбрал отнюдь (НЕ)ПРОСТОЕ.</a:t>
            </a:r>
          </a:p>
          <a:p>
            <a:r>
              <a:rPr lang="ru-RU" sz="2400" dirty="0" smtClean="0"/>
              <a:t>Есть очень много видов растений, живущих рядом с человеком и (НЕ)ЗАМЕЧАЕМЫХ им.</a:t>
            </a:r>
            <a:endParaRPr lang="ru-RU" dirty="0" smtClean="0"/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незачем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/>
          <a:lstStyle/>
          <a:p>
            <a:r>
              <a:rPr lang="ru-RU" dirty="0" smtClean="0"/>
              <a:t>Пройти по лабиринту авторской мысли читателю бывает далеко (НЕ)ПРОСТО.</a:t>
            </a:r>
          </a:p>
          <a:p>
            <a:r>
              <a:rPr lang="ru-RU" dirty="0" smtClean="0"/>
              <a:t>Проблема космоса до конца (НЕ)ИЗУЧЕНА.</a:t>
            </a:r>
          </a:p>
          <a:p>
            <a:r>
              <a:rPr lang="ru-RU" dirty="0" smtClean="0"/>
              <a:t>(НЕ)ЯРКОЕ освещение и сырость – вот что поразило нас.</a:t>
            </a:r>
          </a:p>
          <a:p>
            <a:r>
              <a:rPr lang="ru-RU" dirty="0" smtClean="0"/>
              <a:t>(НЕ)ОБЛАДАЮЩИЙ тактом человек не имеет друзей.</a:t>
            </a:r>
          </a:p>
          <a:p>
            <a:r>
              <a:rPr lang="ru-RU" dirty="0" smtClean="0"/>
              <a:t>На деньги ума (НЕ)КУПИШЬ.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неяркое</a:t>
            </a:r>
            <a:endParaRPr lang="ru-RU" u="sng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Мы так и остались в (НЕ)ДОУМЕНИИ, когда странный гость внезапно удалился.</a:t>
            </a:r>
          </a:p>
          <a:p>
            <a:r>
              <a:rPr lang="ru-RU" dirty="0" smtClean="0"/>
              <a:t>Невозможно овладеть высшей математикой, (НЕ)ЗНАЯ элементарных математических понятий.</a:t>
            </a:r>
          </a:p>
          <a:p>
            <a:r>
              <a:rPr lang="ru-RU" dirty="0" smtClean="0"/>
              <a:t>Нельзя допустить ничем (НЕ)ОПРАВДАННОЕ отрицание нового в науке.</a:t>
            </a:r>
          </a:p>
          <a:p>
            <a:r>
              <a:rPr lang="ru-RU" dirty="0" smtClean="0"/>
              <a:t>Героине (НЕ)СУЖДЕНО было связать свою жизнь с жизнью любимого человека.</a:t>
            </a:r>
          </a:p>
          <a:p>
            <a:r>
              <a:rPr lang="ru-RU" dirty="0" smtClean="0"/>
              <a:t>Когда Артур выбрался на противоположный берег, то оказался у ранее (НЕ)ЗАМЕЧЕННОГО им загона для овец.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недоумении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НЕ с отрицательными и неопределенными местоимениями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500174"/>
          <a:ext cx="8286808" cy="4929222"/>
        </p:xfrm>
        <a:graphic>
          <a:graphicData uri="http://schemas.openxmlformats.org/drawingml/2006/table">
            <a:tbl>
              <a:tblPr/>
              <a:tblGrid>
                <a:gridCol w="4142970"/>
                <a:gridCol w="4143838"/>
              </a:tblGrid>
              <a:tr h="65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Некого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винить.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Случилось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нечто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интересное.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верил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никому.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 у кого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спросить совета.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 во что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положить торт.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разбирается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ни в чем.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5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4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на нашем этаже.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Это сделал не 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этот фильм я хотел посмотреть.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728" y="2143116"/>
            <a:ext cx="2286016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1.</a:t>
            </a:r>
            <a:r>
              <a:rPr lang="ru-RU" sz="2400" u="sng" dirty="0" smtClean="0">
                <a:latin typeface="Times New Roman"/>
                <a:ea typeface="Calibri"/>
                <a:cs typeface="Times New Roman"/>
              </a:rPr>
              <a:t>Нет предлога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2143116"/>
            <a:ext cx="292895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 smtClean="0">
                <a:latin typeface="Times New Roman"/>
                <a:ea typeface="Calibri"/>
                <a:cs typeface="Times New Roman"/>
              </a:rPr>
              <a:t>1.Есть предлог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214818"/>
            <a:ext cx="3786214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*</a:t>
            </a:r>
            <a:r>
              <a:rPr lang="ru-RU" sz="2000" u="sng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 другими местоимениями</a:t>
            </a:r>
            <a:endParaRPr lang="ru-RU" sz="1600" u="sng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571612"/>
            <a:ext cx="4040188" cy="39417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(Ни)(о)ком не думаю.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(Не)чем гордиться.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(Ни)(на)что не похоже.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(Не)(от)кого прятаться.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(Не)кого винить.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1428736"/>
            <a:ext cx="4500594" cy="3941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Ни о ком не думаю.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Нечем гордиться.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Ни на что не похоже.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Не от кого прятаться.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Некого винить.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 с глаголами и деепричастиями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397000"/>
          <a:ext cx="8143932" cy="4958280"/>
        </p:xfrm>
        <a:graphic>
          <a:graphicData uri="http://schemas.openxmlformats.org/drawingml/2006/table">
            <a:tbl>
              <a:tblPr/>
              <a:tblGrid>
                <a:gridCol w="4071540"/>
                <a:gridCol w="4072392"/>
              </a:tblGrid>
              <a:tr h="388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1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несдобровать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недоумевая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злись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увидев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3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постоянно недоедает и поэтому болеет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недосмотрев за ребенком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он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часто не доедает за обедом суп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досмотрев фильм до конца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74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несмотря на болезнь, пришел в школу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шел вперед, не смотря по сторонам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42910" y="1785926"/>
            <a:ext cx="385765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1.Без НЕ </a:t>
            </a:r>
            <a:r>
              <a:rPr lang="ru-RU" sz="2400" u="sng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2400" u="sng" dirty="0">
                <a:latin typeface="Times New Roman"/>
                <a:ea typeface="Calibri"/>
                <a:cs typeface="Times New Roman"/>
              </a:rPr>
              <a:t> употребляется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1785926"/>
            <a:ext cx="378621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1.Употребляется без НЕ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071810"/>
            <a:ext cx="3643338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2. НЕДО- («ниже нормы»)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3000372"/>
            <a:ext cx="4214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2. НЕ   ДО- («действие, не доведенное до конца»)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357694"/>
            <a:ext cx="4000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latin typeface="Times New Roman"/>
                <a:ea typeface="Calibri"/>
                <a:cs typeface="Times New Roman"/>
              </a:rPr>
              <a:t>3. Производные предлоги НЕСМОТРЯ НА, НЕВЗИРАЯ НА («вопреки»)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4357694"/>
            <a:ext cx="4000528" cy="771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3. Деепричастие </a:t>
            </a:r>
            <a:endParaRPr lang="ru-RU" sz="2000" u="sng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значение связано со зрением)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500034" y="1285860"/>
            <a:ext cx="4040188" cy="4485036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Постоянно (не)досыпать.</a:t>
            </a:r>
          </a:p>
          <a:p>
            <a:pPr lvl="0"/>
            <a:r>
              <a:rPr lang="ru-RU" sz="2600" dirty="0" smtClean="0"/>
              <a:t>Судить, (не) взирая на лица.</a:t>
            </a:r>
          </a:p>
          <a:p>
            <a:r>
              <a:rPr lang="ru-RU" sz="2600" dirty="0" smtClean="0"/>
              <a:t>(Не)добежать до финиша.</a:t>
            </a:r>
          </a:p>
          <a:p>
            <a:r>
              <a:rPr lang="ru-RU" sz="2600" dirty="0" smtClean="0"/>
              <a:t>(Не)нарушая режима</a:t>
            </a:r>
          </a:p>
          <a:p>
            <a:r>
              <a:rPr lang="ru-RU" sz="2600" dirty="0" smtClean="0"/>
              <a:t>Сделал, (не)взирая на трудности.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285860"/>
            <a:ext cx="4357718" cy="485778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ru-RU" sz="2600" dirty="0" smtClean="0"/>
              <a:t>Постоянно недосыпать.</a:t>
            </a:r>
          </a:p>
          <a:p>
            <a:pPr lvl="0">
              <a:spcBef>
                <a:spcPts val="400"/>
              </a:spcBef>
            </a:pPr>
            <a:r>
              <a:rPr lang="ru-RU" sz="2600" dirty="0" smtClean="0"/>
              <a:t>Судить, не взирая на лица.</a:t>
            </a:r>
          </a:p>
          <a:p>
            <a:pPr>
              <a:spcBef>
                <a:spcPts val="400"/>
              </a:spcBef>
            </a:pPr>
            <a:r>
              <a:rPr lang="ru-RU" sz="2600" dirty="0" smtClean="0"/>
              <a:t>Не добежать до финиша.</a:t>
            </a:r>
          </a:p>
          <a:p>
            <a:pPr>
              <a:spcBef>
                <a:spcPts val="400"/>
              </a:spcBef>
            </a:pPr>
            <a:r>
              <a:rPr lang="ru-RU" sz="2600" dirty="0" smtClean="0"/>
              <a:t>Не нарушая режима</a:t>
            </a:r>
          </a:p>
          <a:p>
            <a:pPr>
              <a:spcBef>
                <a:spcPts val="400"/>
              </a:spcBef>
            </a:pPr>
            <a:r>
              <a:rPr lang="ru-RU" sz="2600" dirty="0" smtClean="0"/>
              <a:t>Сделал, невзирая на трудности.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543956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НЕ с существительными, прилагательными, наречиями на –о, -е.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715436" cy="5317642"/>
        </p:xfrm>
        <a:graphic>
          <a:graphicData uri="http://schemas.openxmlformats.org/drawingml/2006/table">
            <a:tbl>
              <a:tblPr/>
              <a:tblGrid>
                <a:gridCol w="3426582"/>
                <a:gridCol w="528885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Невежа</a:t>
                      </a:r>
                      <a:r>
                        <a:rPr lang="ru-RU" sz="105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Непогода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Невзрачный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Неуклюже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 правда, а ложь.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Книга не интересна, а скучна.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Живут не богато, а бедно.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Говорить неправду.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Некрасивый поступок.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Живут небогато.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Мне вовсе не больно.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Отнюдь не интересная книга.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Никому не известный человек.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Ничуть не высоко.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 рад, не должен, не обязан,   не способен, не намерен, не прав, не виден, не готов, не согласен, не склонен.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571612"/>
            <a:ext cx="385765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1.Без НЕ </a:t>
            </a:r>
            <a:r>
              <a:rPr lang="ru-RU" sz="2000" u="sng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 употребляется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1571612"/>
            <a:ext cx="4055406" cy="417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1.Противопоставление с союзом 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000372"/>
            <a:ext cx="324806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2. Можно заменить синонимом</a:t>
            </a:r>
            <a:endParaRPr lang="ru-RU" sz="105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3000372"/>
            <a:ext cx="521494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latin typeface="Times New Roman"/>
                <a:ea typeface="Calibri"/>
                <a:cs typeface="Times New Roman"/>
              </a:rPr>
              <a:t>2. Есть слова ВОВСЕ, ДАЛЕКО, ОТНЮДЬ, НИ…</a:t>
            </a:r>
            <a:endParaRPr lang="ru-RU" sz="105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4643446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3.Краткие прилагательные, не имеющие полной формы или в полной форме имеющие другое значение</a:t>
            </a:r>
            <a:endParaRPr lang="ru-RU" sz="105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4786322"/>
            <a:ext cx="38576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 краткими прилагательными НЕ пишется так же, как и с полными.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127478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НЕ с существительными, прилагательными, наречиями на –о, -е.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71612"/>
          <a:ext cx="8715436" cy="4489922"/>
        </p:xfrm>
        <a:graphic>
          <a:graphicData uri="http://schemas.openxmlformats.org/drawingml/2006/table">
            <a:tbl>
              <a:tblPr/>
              <a:tblGrid>
                <a:gridCol w="2857520"/>
                <a:gridCol w="5857916"/>
              </a:tblGrid>
              <a:tr h="555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9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800" u="sng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8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/>
                          <a:ea typeface="Calibri"/>
                          <a:cs typeface="Times New Roman"/>
                        </a:rPr>
                        <a:t>Некуда, никуда, нипочём, некогда, незачем</a:t>
                      </a:r>
                      <a:endParaRPr lang="ru-RU" sz="1600" u="none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/>
                          <a:ea typeface="Calibri"/>
                          <a:cs typeface="Times New Roman"/>
                        </a:rPr>
                        <a:t>Парта не деревянная.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/>
                          <a:ea typeface="Calibri"/>
                          <a:cs typeface="Times New Roman"/>
                        </a:rPr>
                        <a:t>Шуба</a:t>
                      </a:r>
                      <a:r>
                        <a:rPr lang="ru-RU" sz="1600" u="none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не лисья.</a:t>
                      </a:r>
                      <a:endParaRPr lang="ru-RU" sz="1600" u="none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sng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лучше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хуже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правда ли?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новый ли это костюм?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14744" y="2071678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*С относительными и притяжательными прилагательными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3357562"/>
            <a:ext cx="507209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*С прилагательными в форме сравнительной степени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4500570"/>
            <a:ext cx="542928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*С существительными и прилагательными в вопросительных 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предложениях, если отрицание логически подчеркивается</a:t>
            </a:r>
            <a:endParaRPr lang="ru-RU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1" y="207167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latin typeface="Times New Roman"/>
                <a:ea typeface="Calibri"/>
                <a:cs typeface="Times New Roman"/>
              </a:rPr>
              <a:t>*С отрицательными наречиями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57158" y="1444294"/>
            <a:ext cx="4140230" cy="4485036"/>
          </a:xfrm>
        </p:spPr>
        <p:txBody>
          <a:bodyPr>
            <a:normAutofit/>
          </a:bodyPr>
          <a:lstStyle/>
          <a:p>
            <a:r>
              <a:rPr lang="ru-RU" dirty="0" smtClean="0"/>
              <a:t>Прыгнул (не)высоко, а низко.</a:t>
            </a:r>
          </a:p>
          <a:p>
            <a:r>
              <a:rPr lang="ru-RU" dirty="0" smtClean="0"/>
              <a:t>(Не)дорогой, а красивый плащ.</a:t>
            </a:r>
          </a:p>
          <a:p>
            <a:r>
              <a:rPr lang="ru-RU" dirty="0" smtClean="0"/>
              <a:t>(Не)скучный рассказ.</a:t>
            </a:r>
          </a:p>
          <a:p>
            <a:r>
              <a:rPr lang="ru-RU" dirty="0" smtClean="0"/>
              <a:t>Серьезный (не)достаток.</a:t>
            </a:r>
          </a:p>
          <a:p>
            <a:r>
              <a:rPr lang="ru-RU" dirty="0" smtClean="0"/>
              <a:t>Еще (не)известная книга.</a:t>
            </a:r>
          </a:p>
          <a:p>
            <a:r>
              <a:rPr lang="ru-RU" dirty="0" smtClean="0"/>
              <a:t>Никому пока (не)известная книга.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428736"/>
            <a:ext cx="4429156" cy="485778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ru-RU" dirty="0" smtClean="0"/>
              <a:t>Прыгнул не высоко, а низко.</a:t>
            </a:r>
          </a:p>
          <a:p>
            <a:pPr>
              <a:spcBef>
                <a:spcPts val="400"/>
              </a:spcBef>
            </a:pPr>
            <a:r>
              <a:rPr lang="ru-RU" dirty="0" smtClean="0"/>
              <a:t>Недорогой, а красивый плащ.</a:t>
            </a:r>
          </a:p>
          <a:p>
            <a:pPr>
              <a:spcBef>
                <a:spcPts val="400"/>
              </a:spcBef>
            </a:pPr>
            <a:r>
              <a:rPr lang="ru-RU" dirty="0" smtClean="0"/>
              <a:t>Нескучный рассказ.</a:t>
            </a:r>
          </a:p>
          <a:p>
            <a:pPr>
              <a:spcBef>
                <a:spcPts val="400"/>
              </a:spcBef>
            </a:pPr>
            <a:r>
              <a:rPr lang="ru-RU" dirty="0" smtClean="0"/>
              <a:t>Серьезный недостаток.</a:t>
            </a:r>
          </a:p>
          <a:p>
            <a:pPr>
              <a:spcBef>
                <a:spcPts val="400"/>
              </a:spcBef>
            </a:pPr>
            <a:endParaRPr lang="ru-RU" dirty="0" smtClean="0"/>
          </a:p>
          <a:p>
            <a:pPr>
              <a:spcBef>
                <a:spcPts val="400"/>
              </a:spcBef>
            </a:pPr>
            <a:r>
              <a:rPr lang="ru-RU" dirty="0" smtClean="0"/>
              <a:t>Еще неизвестная книга.</a:t>
            </a:r>
          </a:p>
          <a:p>
            <a:pPr>
              <a:spcBef>
                <a:spcPts val="400"/>
              </a:spcBef>
            </a:pPr>
            <a:endParaRPr lang="ru-RU" dirty="0" smtClean="0"/>
          </a:p>
          <a:p>
            <a:pPr>
              <a:spcBef>
                <a:spcPts val="400"/>
              </a:spcBef>
            </a:pPr>
            <a:r>
              <a:rPr lang="ru-RU" dirty="0" smtClean="0"/>
              <a:t>Никому пока не известная книга.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с причастиями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8572560" cy="4583478"/>
        </p:xfrm>
        <a:graphic>
          <a:graphicData uri="http://schemas.openxmlformats.org/drawingml/2006/table">
            <a:tbl>
              <a:tblPr/>
              <a:tblGrid>
                <a:gridCol w="4285832"/>
                <a:gridCol w="4286728"/>
              </a:tblGrid>
              <a:tr h="407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2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Недоумевающий взгляд.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Неистовствовавшее море.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Задача не решена.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Рукопись не отредактирована.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4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Нерешенная задача.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Неподготовленный ученик.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 решенная, а только прочитанная задача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5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Абсолютно не подготовленный ученик.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Совершенно неподходящий пример.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Абсолютно не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подготовленный к уроку ученик.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1928802"/>
            <a:ext cx="385765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1.Без НЕ </a:t>
            </a:r>
            <a:r>
              <a:rPr lang="ru-RU" sz="2000" u="sng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 употребляется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928802"/>
            <a:ext cx="350046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1.С</a:t>
            </a:r>
            <a:r>
              <a:rPr lang="ru-RU" sz="2000" u="sng" baseline="0" dirty="0" smtClean="0">
                <a:latin typeface="Times New Roman"/>
                <a:ea typeface="Calibri"/>
                <a:cs typeface="Times New Roman"/>
              </a:rPr>
              <a:t> кратким причастием.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3214686"/>
            <a:ext cx="3991285" cy="417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2.Противопоставление 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с союзом </a:t>
            </a: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А</a:t>
            </a:r>
            <a:endParaRPr lang="ru-RU" sz="20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4357694"/>
            <a:ext cx="314327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3.Есть зависимые слова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3071810"/>
            <a:ext cx="450059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2. С полным причастием без противопоставления и зависимых слов.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357694"/>
            <a:ext cx="4572000" cy="7718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* </a:t>
            </a: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Наречие меры и степени в качестве зависимого слова</a:t>
            </a:r>
            <a:endParaRPr lang="ru-RU" sz="2000" u="sng" dirty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</TotalTime>
  <Words>1226</Words>
  <Application>Microsoft Office PowerPoint</Application>
  <PresentationFormat>Экран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Правописание НЕ с разными частями речи</vt:lpstr>
      <vt:lpstr>НЕ с отрицательными и неопределенными местоимениями</vt:lpstr>
      <vt:lpstr>Слитно или раздельно?</vt:lpstr>
      <vt:lpstr>НЕ с глаголами и деепричастиями</vt:lpstr>
      <vt:lpstr>Слитно или раздельно?</vt:lpstr>
      <vt:lpstr>НЕ с существительными, прилагательными, наречиями на –о, -е.</vt:lpstr>
      <vt:lpstr>НЕ с существительными, прилагательными, наречиями на –о, -е.</vt:lpstr>
      <vt:lpstr>Слитно или раздельно?</vt:lpstr>
      <vt:lpstr>НЕ с причастиями</vt:lpstr>
      <vt:lpstr>Слитно или раздельно?</vt:lpstr>
      <vt:lpstr>Обратите внимание!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Спасибо за работу!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 с разными частями речи</dc:title>
  <dc:creator>saturn</dc:creator>
  <cp:lastModifiedBy>saturn</cp:lastModifiedBy>
  <cp:revision>21</cp:revision>
  <dcterms:created xsi:type="dcterms:W3CDTF">2018-03-15T18:56:47Z</dcterms:created>
  <dcterms:modified xsi:type="dcterms:W3CDTF">2018-08-27T20:07:41Z</dcterms:modified>
</cp:coreProperties>
</file>