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1F7C"/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24.04.2017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pp.rostov-gorod.ru/" TargetMode="External"/><Relationship Id="rId2" Type="http://schemas.openxmlformats.org/officeDocument/2006/relationships/hyperlink" Target="http://eco.vrnlib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1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3528581" y="-94591"/>
            <a:ext cx="5615419" cy="200747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Департамент здравоохранения Брянской области</a:t>
            </a:r>
            <a:br>
              <a:rPr lang="ru-RU" sz="1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1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ГАПОУ «Брянский базовый медицинский колледж»</a:t>
            </a:r>
            <a:endParaRPr lang="ru-RU" sz="1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0358" y="2448158"/>
            <a:ext cx="3546708" cy="1230462"/>
          </a:xfrm>
        </p:spPr>
        <p:txBody>
          <a:bodyPr>
            <a:noAutofit/>
          </a:bodyPr>
          <a:lstStyle/>
          <a:p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Экологические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знаки на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упаковке</a:t>
            </a:r>
          </a:p>
          <a:p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58132" y="5749196"/>
            <a:ext cx="25911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Подготовила</a:t>
            </a:r>
            <a:br>
              <a:rPr lang="ru-RU" dirty="0" smtClean="0"/>
            </a:br>
            <a:r>
              <a:rPr lang="ru-RU" dirty="0" smtClean="0"/>
              <a:t>студентка </a:t>
            </a:r>
            <a:r>
              <a:rPr lang="ru-RU" dirty="0" smtClean="0"/>
              <a:t>группы 19фм8</a:t>
            </a:r>
            <a:br>
              <a:rPr lang="ru-RU" dirty="0" smtClean="0"/>
            </a:br>
            <a:r>
              <a:rPr lang="ru-RU" dirty="0" smtClean="0"/>
              <a:t>Зуева. В.А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1857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Знак </a:t>
            </a:r>
            <a:r>
              <a:rPr lang="ru-RU" sz="4400" dirty="0"/>
              <a:t>«Выкидывать в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мусорное </a:t>
            </a:r>
            <a:r>
              <a:rPr lang="ru-RU" sz="4400" dirty="0"/>
              <a:t>ведро»</a:t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083" y="1417420"/>
            <a:ext cx="7989833" cy="2567699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Знак </a:t>
            </a:r>
            <a:r>
              <a:rPr lang="ru-RU" dirty="0"/>
              <a:t>“Выкидывать в мусорное ведро” или </a:t>
            </a:r>
            <a:r>
              <a:rPr lang="ru-RU" dirty="0" err="1"/>
              <a:t>Keep</a:t>
            </a:r>
            <a:r>
              <a:rPr lang="ru-RU" dirty="0"/>
              <a:t> </a:t>
            </a:r>
            <a:r>
              <a:rPr lang="ru-RU" dirty="0" err="1"/>
              <a:t>your</a:t>
            </a:r>
            <a:r>
              <a:rPr lang="ru-RU" dirty="0"/>
              <a:t> </a:t>
            </a:r>
            <a:r>
              <a:rPr lang="ru-RU" dirty="0" err="1"/>
              <a:t>country</a:t>
            </a:r>
            <a:r>
              <a:rPr lang="ru-RU" dirty="0"/>
              <a:t> </a:t>
            </a:r>
            <a:r>
              <a:rPr lang="ru-RU" dirty="0" err="1"/>
              <a:t>tidy</a:t>
            </a:r>
            <a:r>
              <a:rPr lang="ru-RU" dirty="0"/>
              <a:t> (от англ. - содержи свою страну в чистоте). Знак означает, что данную упаковку следует выбросить в урну. Размещается обычно на упаковках продуктов питания и товарах, которые могут употребляться вне дома - фантики, банки, пакеты и пр.. Часто данный знак называется просто "</a:t>
            </a:r>
            <a:r>
              <a:rPr lang="ru-RU" dirty="0" err="1"/>
              <a:t>Gracias</a:t>
            </a:r>
            <a:r>
              <a:rPr lang="ru-RU" dirty="0"/>
              <a:t>" (от исп. - спасибо), что означает благодарность тем, кто выбрасывает мусор в мусорные баки, а не себе под ноги.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101" t="8757" r="12567" b="9960"/>
          <a:stretch/>
        </p:blipFill>
        <p:spPr>
          <a:xfrm>
            <a:off x="3090040" y="3811479"/>
            <a:ext cx="2741963" cy="2998406"/>
          </a:xfrm>
          <a:prstGeom prst="rect">
            <a:avLst/>
          </a:prstGeom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196741" y="6241445"/>
            <a:ext cx="451944" cy="432854"/>
          </a:xfrm>
          <a:prstGeom prst="actionButtonBeginning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3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dirty="0"/>
              <a:t>Знак «Экологически </a:t>
            </a: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> безопасный </a:t>
            </a:r>
            <a:r>
              <a:rPr lang="ru-RU" sz="4900" dirty="0"/>
              <a:t>продукт»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1825625"/>
            <a:ext cx="8052895" cy="3534651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Знак "Экологически безопасный продукт". Российский экологический знак, в маркировке используется «Знак качества XXI века», который способствует формированию отечественного рынка натуральной и экологически безопасной продукции наивысшего качества, а также внедрению наилучших существующих технологий для производства такой продукции.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918" y="3789116"/>
            <a:ext cx="2886896" cy="2886896"/>
          </a:xfrm>
          <a:prstGeom prst="rect">
            <a:avLst/>
          </a:prstGeom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302829" y="6251955"/>
            <a:ext cx="451944" cy="432854"/>
          </a:xfrm>
          <a:prstGeom prst="actionButtonBeginning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367" y="6251955"/>
            <a:ext cx="457240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5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/>
              <a:t>Знак «Экологически </a:t>
            </a:r>
            <a:br>
              <a:rPr lang="ru-RU" sz="4400" dirty="0"/>
            </a:br>
            <a:r>
              <a:rPr lang="ru-RU" sz="4400" dirty="0"/>
              <a:t> безопасный продукт»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Развитой системы </a:t>
            </a:r>
            <a:r>
              <a:rPr lang="ru-RU" dirty="0" err="1"/>
              <a:t>экомаркировки</a:t>
            </a:r>
            <a:r>
              <a:rPr lang="ru-RU" dirty="0"/>
              <a:t> в России нет, существует масса правовых актов, затрагивающих этот вопрос: в области охраны окружающей среды, защиты прав потребителей, стандартизации, сертификации и пр. Так как безопасность проверяют путем добровольной сертификации, каждая система сертификации может ставить свой экологический знак.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4396" b="5415"/>
          <a:stretch/>
        </p:blipFill>
        <p:spPr>
          <a:xfrm>
            <a:off x="3168951" y="3668111"/>
            <a:ext cx="2806098" cy="3090041"/>
          </a:xfrm>
          <a:prstGeom prst="rect">
            <a:avLst/>
          </a:prstGeom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237797" y="6176963"/>
            <a:ext cx="451944" cy="432854"/>
          </a:xfrm>
          <a:prstGeom prst="actionButtonBeginning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69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Список использованных </a:t>
            </a:r>
            <a:br>
              <a:rPr lang="ru-RU" sz="4400" dirty="0" smtClean="0"/>
            </a:br>
            <a:r>
              <a:rPr lang="ru-RU" sz="4400" dirty="0" smtClean="0"/>
              <a:t>источников и литературы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ctr">
              <a:buFont typeface="+mj-lt"/>
              <a:buAutoNum type="arabicPeriod"/>
            </a:pPr>
            <a:r>
              <a:rPr lang="ru-RU" dirty="0"/>
              <a:t> Символы и знаки на продуктах, товарах, этикетках, упаковке и их </a:t>
            </a:r>
            <a:r>
              <a:rPr lang="ru-RU" dirty="0" smtClean="0"/>
              <a:t>расшифровка (</a:t>
            </a:r>
            <a:r>
              <a:rPr lang="en-US" u="sng" dirty="0" smtClean="0">
                <a:solidFill>
                  <a:srgbClr val="0070C0"/>
                </a:solidFill>
              </a:rPr>
              <a:t>elit-galand.ru</a:t>
            </a:r>
            <a:r>
              <a:rPr lang="ru-RU" dirty="0" smtClean="0"/>
              <a:t>)</a:t>
            </a:r>
          </a:p>
          <a:p>
            <a:pPr marL="457200" indent="-457200" algn="ctr">
              <a:buFont typeface="+mj-lt"/>
              <a:buAutoNum type="arabicPeriod"/>
            </a:pPr>
            <a:endParaRPr lang="ru-RU" dirty="0"/>
          </a:p>
          <a:p>
            <a:pPr marL="457200" indent="-457200" algn="ctr">
              <a:buFont typeface="+mj-lt"/>
              <a:buAutoNum type="arabicPeriod"/>
            </a:pPr>
            <a:r>
              <a:rPr lang="ru-RU" dirty="0"/>
              <a:t>Экологические знаки на </a:t>
            </a:r>
            <a:r>
              <a:rPr lang="ru-RU" dirty="0" smtClean="0"/>
              <a:t>упаковке (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eco.vrnlib.ru</a:t>
            </a:r>
            <a:r>
              <a:rPr lang="ru-RU" dirty="0" smtClean="0"/>
              <a:t>)</a:t>
            </a:r>
          </a:p>
          <a:p>
            <a:pPr marL="457200" indent="-457200" algn="ctr">
              <a:buFont typeface="+mj-lt"/>
              <a:buAutoNum type="arabicPeriod"/>
            </a:pPr>
            <a:endParaRPr lang="ru-RU" dirty="0" smtClean="0"/>
          </a:p>
          <a:p>
            <a:pPr marL="457200" indent="-457200" algn="ctr">
              <a:buFont typeface="+mj-lt"/>
              <a:buAutoNum type="arabicPeriod"/>
            </a:pPr>
            <a:r>
              <a:rPr lang="ru-RU" dirty="0"/>
              <a:t>Экологические знаки на </a:t>
            </a:r>
            <a:r>
              <a:rPr lang="ru-RU" dirty="0" smtClean="0"/>
              <a:t>товаре (</a:t>
            </a:r>
            <a:r>
              <a:rPr lang="en-US" u="sng" dirty="0">
                <a:solidFill>
                  <a:srgbClr val="0070C0"/>
                </a:solidFill>
                <a:hlinkClick r:id="rId3"/>
              </a:rPr>
              <a:t>http://</a:t>
            </a:r>
            <a:r>
              <a:rPr lang="en-US" u="sng" dirty="0" smtClean="0">
                <a:solidFill>
                  <a:srgbClr val="0070C0"/>
                </a:solidFill>
                <a:hlinkClick r:id="rId3"/>
              </a:rPr>
              <a:t>www.zpp.rostov-gorod.ru</a:t>
            </a:r>
            <a:r>
              <a:rPr lang="ru-RU" dirty="0" smtClean="0"/>
              <a:t>)</a:t>
            </a:r>
          </a:p>
          <a:p>
            <a:pPr marL="0" indent="0" algn="ctr">
              <a:buNone/>
            </a:pPr>
            <a:r>
              <a:rPr lang="ru-RU" u="sng" dirty="0" smtClean="0"/>
              <a:t> </a:t>
            </a:r>
            <a:endParaRPr lang="ru-RU" u="sng" dirty="0" smtClean="0">
              <a:solidFill>
                <a:srgbClr val="0070C0"/>
              </a:solidFill>
            </a:endParaRPr>
          </a:p>
        </p:txBody>
      </p:sp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30" y="6176963"/>
            <a:ext cx="457240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0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139" y="1921917"/>
            <a:ext cx="8179019" cy="2471408"/>
          </a:xfrm>
        </p:spPr>
        <p:txBody>
          <a:bodyPr>
            <a:normAutofit/>
            <a:scene3d>
              <a:camera prst="perspective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0" indent="0" algn="ctr">
              <a:buNone/>
            </a:pPr>
            <a:endParaRPr lang="ru-RU" sz="6600" dirty="0"/>
          </a:p>
          <a:p>
            <a:pPr marL="0" indent="0" algn="ctr">
              <a:buNone/>
            </a:pPr>
            <a:r>
              <a:rPr lang="ru-RU" sz="6600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Спасибо за внимание! </a:t>
            </a:r>
            <a:endParaRPr lang="ru-RU" sz="6600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205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5128" y="671580"/>
            <a:ext cx="4897553" cy="79580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Содержание</a:t>
            </a:r>
            <a:endParaRPr lang="ru-RU" sz="48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1128411" y="1698658"/>
            <a:ext cx="7351832" cy="1477852"/>
            <a:chOff x="1440" y="2682"/>
            <a:chExt cx="3024" cy="324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3006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1137067" y="2676967"/>
            <a:ext cx="7343176" cy="1054594"/>
            <a:chOff x="1441" y="3272"/>
            <a:chExt cx="3023" cy="308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endParaRPr lang="en-US" sz="2400" dirty="0"/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1169571" y="2972237"/>
            <a:ext cx="7310672" cy="1798253"/>
            <a:chOff x="1440" y="3272"/>
            <a:chExt cx="3024" cy="308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200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endParaRPr lang="en-US" sz="2400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551186" y="2678510"/>
            <a:ext cx="3008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hlinkClick r:id="rId2" action="ppaction://hlinksldjump"/>
              </a:rPr>
              <a:t>Знак </a:t>
            </a:r>
            <a:r>
              <a:rPr lang="ru-RU" sz="2400" dirty="0" smtClean="0">
                <a:hlinkClick r:id="rId2" action="ppaction://hlinksldjump"/>
              </a:rPr>
              <a:t>«Зеленая точка»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6706" y="2145228"/>
            <a:ext cx="3117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hlinkClick r:id="rId3" action="ppaction://hlinksldjump"/>
              </a:rPr>
              <a:t>Экологические знаки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5005" y="3193237"/>
            <a:ext cx="5401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hlinkClick r:id="rId4" action="ppaction://hlinksldjump"/>
              </a:rPr>
              <a:t>Знак </a:t>
            </a:r>
            <a:r>
              <a:rPr lang="ru-RU" sz="2400" dirty="0" smtClean="0">
                <a:hlinkClick r:id="rId4" action="ppaction://hlinksldjump"/>
              </a:rPr>
              <a:t>«</a:t>
            </a:r>
            <a:r>
              <a:rPr lang="ru-RU" sz="2400" dirty="0" smtClean="0">
                <a:hlinkClick r:id="rId4" action="ppaction://hlinksldjump"/>
              </a:rPr>
              <a:t>Перерабатываемый пластик</a:t>
            </a:r>
            <a:r>
              <a:rPr lang="ru-RU" sz="2400" dirty="0" smtClean="0">
                <a:hlinkClick r:id="rId4" action="ppaction://hlinksldjump"/>
              </a:rPr>
              <a:t>»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40700" y="3722005"/>
            <a:ext cx="5229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hlinkClick r:id="rId5" action="ppaction://hlinksldjump"/>
              </a:rPr>
              <a:t>Знак </a:t>
            </a:r>
            <a:r>
              <a:rPr lang="ru-RU" sz="2400" dirty="0" smtClean="0">
                <a:hlinkClick r:id="rId5" action="ppaction://hlinksldjump"/>
              </a:rPr>
              <a:t>«Выкидывать в </a:t>
            </a:r>
            <a:r>
              <a:rPr lang="ru-RU" sz="2400" dirty="0" smtClean="0">
                <a:hlinkClick r:id="rId5" action="ppaction://hlinksldjump"/>
              </a:rPr>
              <a:t>мусорное </a:t>
            </a:r>
            <a:r>
              <a:rPr lang="ru-RU" sz="2400" dirty="0" smtClean="0">
                <a:hlinkClick r:id="rId5" action="ppaction://hlinksldjump"/>
              </a:rPr>
              <a:t>ведро»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68369" y="4261343"/>
            <a:ext cx="5774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hlinkClick r:id="rId6" action="ppaction://hlinksldjump"/>
              </a:rPr>
              <a:t>Знак </a:t>
            </a:r>
            <a:r>
              <a:rPr lang="ru-RU" sz="2400" dirty="0" smtClean="0">
                <a:hlinkClick r:id="rId6" action="ppaction://hlinksldjump"/>
              </a:rPr>
              <a:t>«Экологически </a:t>
            </a:r>
            <a:r>
              <a:rPr lang="ru-RU" sz="2400" dirty="0">
                <a:hlinkClick r:id="rId6" action="ppaction://hlinksldjump"/>
              </a:rPr>
              <a:t> </a:t>
            </a:r>
            <a:r>
              <a:rPr lang="ru-RU" sz="2400" dirty="0" smtClean="0">
                <a:hlinkClick r:id="rId6" action="ppaction://hlinksldjump"/>
              </a:rPr>
              <a:t>безопасный продукт</a:t>
            </a:r>
            <a:r>
              <a:rPr lang="ru-RU" sz="2400" dirty="0" smtClean="0">
                <a:hlinkClick r:id="rId6" action="ppaction://hlinksldjump"/>
              </a:rPr>
              <a:t>»</a:t>
            </a:r>
            <a:endParaRPr lang="ru-RU" sz="2400" dirty="0"/>
          </a:p>
        </p:txBody>
      </p:sp>
      <p:grpSp>
        <p:nvGrpSpPr>
          <p:cNvPr id="38" name="Group 22"/>
          <p:cNvGrpSpPr>
            <a:grpSpLocks/>
          </p:cNvGrpSpPr>
          <p:nvPr/>
        </p:nvGrpSpPr>
        <p:grpSpPr bwMode="auto">
          <a:xfrm>
            <a:off x="1208387" y="3731590"/>
            <a:ext cx="7271856" cy="1574153"/>
            <a:chOff x="1440" y="3272"/>
            <a:chExt cx="3024" cy="308"/>
          </a:xfrm>
        </p:grpSpPr>
        <p:sp>
          <p:nvSpPr>
            <p:cNvPr id="3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1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220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endParaRPr lang="en-US" sz="24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726346" y="4844078"/>
            <a:ext cx="6753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hlinkClick r:id="rId7" action="ppaction://hlinksldjump"/>
              </a:rPr>
              <a:t>Список использованных </a:t>
            </a:r>
            <a:r>
              <a:rPr lang="ru-RU" sz="2400" dirty="0" smtClean="0">
                <a:hlinkClick r:id="rId7" action="ppaction://hlinksldjump"/>
              </a:rPr>
              <a:t>источников </a:t>
            </a:r>
            <a:r>
              <a:rPr lang="ru-RU" sz="2400" dirty="0" smtClean="0">
                <a:hlinkClick r:id="rId7" action="ppaction://hlinksldjump"/>
              </a:rPr>
              <a:t>и литературы</a:t>
            </a:r>
            <a:endParaRPr lang="ru-RU" sz="2400" dirty="0"/>
          </a:p>
        </p:txBody>
      </p:sp>
      <p:sp>
        <p:nvSpPr>
          <p:cNvPr id="37" name="Line 23"/>
          <p:cNvSpPr>
            <a:spLocks noChangeShapeType="1"/>
          </p:cNvSpPr>
          <p:nvPr/>
        </p:nvSpPr>
        <p:spPr bwMode="gray">
          <a:xfrm>
            <a:off x="1110787" y="-11406831"/>
            <a:ext cx="7337264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9" name="Line 23"/>
          <p:cNvSpPr>
            <a:spLocks noChangeShapeType="1"/>
          </p:cNvSpPr>
          <p:nvPr/>
        </p:nvSpPr>
        <p:spPr bwMode="gray">
          <a:xfrm flipV="1">
            <a:off x="1158570" y="4205898"/>
            <a:ext cx="7310671" cy="19097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51" name="Group 22"/>
          <p:cNvGrpSpPr>
            <a:grpSpLocks/>
          </p:cNvGrpSpPr>
          <p:nvPr/>
        </p:nvGrpSpPr>
        <p:grpSpPr bwMode="auto">
          <a:xfrm>
            <a:off x="1158569" y="-18309156"/>
            <a:ext cx="7310672" cy="319"/>
            <a:chOff x="1440" y="3272"/>
            <a:chExt cx="3024" cy="319"/>
          </a:xfrm>
        </p:grpSpPr>
        <p:sp>
          <p:nvSpPr>
            <p:cNvPr id="52" name="Line 23"/>
            <p:cNvSpPr>
              <a:spLocks noChangeShapeType="1"/>
            </p:cNvSpPr>
            <p:nvPr/>
          </p:nvSpPr>
          <p:spPr bwMode="gray">
            <a:xfrm>
              <a:off x="1440" y="3591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53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200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endParaRPr lang="en-US" sz="2400" dirty="0"/>
            </a:p>
          </p:txBody>
        </p:sp>
      </p:grpSp>
      <p:sp>
        <p:nvSpPr>
          <p:cNvPr id="54" name="Овал 53"/>
          <p:cNvSpPr/>
          <p:nvPr/>
        </p:nvSpPr>
        <p:spPr>
          <a:xfrm>
            <a:off x="1224914" y="4256223"/>
            <a:ext cx="484166" cy="46255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5</a:t>
            </a:r>
            <a:endParaRPr lang="ru-RU" b="1" dirty="0"/>
          </a:p>
        </p:txBody>
      </p:sp>
      <p:sp>
        <p:nvSpPr>
          <p:cNvPr id="55" name="Line 23"/>
          <p:cNvSpPr>
            <a:spLocks noChangeShapeType="1"/>
          </p:cNvSpPr>
          <p:nvPr/>
        </p:nvSpPr>
        <p:spPr bwMode="gray">
          <a:xfrm>
            <a:off x="1132895" y="2641460"/>
            <a:ext cx="7347348" cy="24998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9" name="Овал 58"/>
          <p:cNvSpPr/>
          <p:nvPr/>
        </p:nvSpPr>
        <p:spPr>
          <a:xfrm>
            <a:off x="1224914" y="2666458"/>
            <a:ext cx="484166" cy="46255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2</a:t>
            </a:r>
            <a:endParaRPr lang="ru-RU" b="1" dirty="0"/>
          </a:p>
        </p:txBody>
      </p:sp>
      <p:sp>
        <p:nvSpPr>
          <p:cNvPr id="60" name="Овал 59"/>
          <p:cNvSpPr/>
          <p:nvPr/>
        </p:nvSpPr>
        <p:spPr>
          <a:xfrm>
            <a:off x="1224914" y="3192925"/>
            <a:ext cx="484166" cy="46255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3</a:t>
            </a:r>
            <a:endParaRPr lang="ru-RU" b="1" dirty="0"/>
          </a:p>
        </p:txBody>
      </p:sp>
      <p:sp>
        <p:nvSpPr>
          <p:cNvPr id="61" name="Овал 60"/>
          <p:cNvSpPr/>
          <p:nvPr/>
        </p:nvSpPr>
        <p:spPr>
          <a:xfrm>
            <a:off x="1224914" y="3727318"/>
            <a:ext cx="484166" cy="46255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4</a:t>
            </a:r>
            <a:endParaRPr lang="ru-RU" b="1" dirty="0"/>
          </a:p>
        </p:txBody>
      </p:sp>
      <p:sp>
        <p:nvSpPr>
          <p:cNvPr id="62" name="Овал 61"/>
          <p:cNvSpPr/>
          <p:nvPr/>
        </p:nvSpPr>
        <p:spPr>
          <a:xfrm>
            <a:off x="1224914" y="2126946"/>
            <a:ext cx="484166" cy="46255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63" name="Овал 62"/>
          <p:cNvSpPr/>
          <p:nvPr/>
        </p:nvSpPr>
        <p:spPr>
          <a:xfrm>
            <a:off x="1224914" y="4819252"/>
            <a:ext cx="484166" cy="46255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6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Экологические знаки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90689"/>
            <a:ext cx="8273612" cy="1789934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Экологические знаки предназначены в первую очередь для информирования приобретателей об экологической чистоте товаров (работ, услуг), а также о безопасных для окружающей среды способах их использования и утилизации.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929979"/>
            <a:ext cx="2661745" cy="26617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137" y="4260851"/>
            <a:ext cx="2574214" cy="2575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093" y="2793346"/>
            <a:ext cx="2630779" cy="2661745"/>
          </a:xfrm>
          <a:prstGeom prst="rect">
            <a:avLst/>
          </a:prstGeom>
        </p:spPr>
      </p:pic>
      <p:sp>
        <p:nvSpPr>
          <p:cNvPr id="7" name="Управляющая кнопка: в конец 6">
            <a:hlinkClick r:id="rId5" action="ppaction://hlinksldjump" highlightClick="1"/>
          </p:cNvPr>
          <p:cNvSpPr/>
          <p:nvPr/>
        </p:nvSpPr>
        <p:spPr>
          <a:xfrm>
            <a:off x="788276" y="6243144"/>
            <a:ext cx="451944" cy="425014"/>
          </a:xfrm>
          <a:prstGeom prst="actionButtonEn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начало 7">
            <a:hlinkClick r:id="rId6" action="ppaction://hlinksldjump" highlightClick="1"/>
          </p:cNvPr>
          <p:cNvSpPr/>
          <p:nvPr/>
        </p:nvSpPr>
        <p:spPr>
          <a:xfrm>
            <a:off x="267461" y="6243144"/>
            <a:ext cx="451944" cy="425014"/>
          </a:xfrm>
          <a:prstGeom prst="actionButtonBeginning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80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Экологический знаки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4"/>
            <a:ext cx="7968812" cy="127492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Экологические знаки </a:t>
            </a:r>
            <a:r>
              <a:rPr lang="ru-RU" dirty="0"/>
              <a:t>разделяют на три </a:t>
            </a:r>
            <a:r>
              <a:rPr lang="ru-RU" dirty="0" smtClean="0"/>
              <a:t>вида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1.   Знаки</a:t>
            </a:r>
            <a:r>
              <a:rPr lang="ru-RU" dirty="0"/>
              <a:t>, говорящие об экологической чистоте </a:t>
            </a:r>
            <a:r>
              <a:rPr lang="ru-RU" dirty="0" smtClean="0"/>
              <a:t>товаров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022" y="3235485"/>
            <a:ext cx="2857500" cy="3049700"/>
          </a:xfrm>
          <a:prstGeom prst="rect">
            <a:avLst/>
          </a:prstGeom>
        </p:spPr>
      </p:pic>
      <p:pic>
        <p:nvPicPr>
          <p:cNvPr id="1026" name="Picture 2" descr="http://eco.vrnlib.ru/wp-content/uploads/2012/09/557427_362455850465810_281404145237648_1121240_66316271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2" y="3235486"/>
            <a:ext cx="2872637" cy="304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526" y="3235487"/>
            <a:ext cx="2872836" cy="3049698"/>
          </a:xfrm>
          <a:prstGeom prst="rect">
            <a:avLst/>
          </a:prstGeom>
        </p:spPr>
      </p:pic>
      <p:sp>
        <p:nvSpPr>
          <p:cNvPr id="7" name="Управляющая кнопка: в конец 6">
            <a:hlinkClick r:id="rId5" action="ppaction://hlinksldjump" highlightClick="1"/>
          </p:cNvPr>
          <p:cNvSpPr/>
          <p:nvPr/>
        </p:nvSpPr>
        <p:spPr>
          <a:xfrm>
            <a:off x="628650" y="6207613"/>
            <a:ext cx="451944" cy="425014"/>
          </a:xfrm>
          <a:prstGeom prst="actionButtonEn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в начало 3">
            <a:hlinkClick r:id="rId6" action="ppaction://hlinksldjump" highlightClick="1"/>
          </p:cNvPr>
          <p:cNvSpPr/>
          <p:nvPr/>
        </p:nvSpPr>
        <p:spPr>
          <a:xfrm>
            <a:off x="124204" y="6207613"/>
            <a:ext cx="451944" cy="425014"/>
          </a:xfrm>
          <a:prstGeom prst="actionButtonBeginning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7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Экологические знаки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083" y="1825625"/>
            <a:ext cx="9059917" cy="90706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2. </a:t>
            </a:r>
            <a:r>
              <a:rPr lang="ru-RU" dirty="0" smtClean="0"/>
              <a:t>  Знаки</a:t>
            </a:r>
            <a:r>
              <a:rPr lang="ru-RU" dirty="0"/>
              <a:t>, информирующие об экологически чистых способах утилизации самого товара и его </a:t>
            </a:r>
            <a:r>
              <a:rPr lang="ru-RU" dirty="0" smtClean="0"/>
              <a:t>упаковки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77" y="3367251"/>
            <a:ext cx="2517167" cy="23188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2296"/>
          <a:stretch/>
        </p:blipFill>
        <p:spPr>
          <a:xfrm>
            <a:off x="6220152" y="3367251"/>
            <a:ext cx="2616194" cy="23188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275" y="3062054"/>
            <a:ext cx="2554445" cy="3109229"/>
          </a:xfrm>
          <a:prstGeom prst="rect">
            <a:avLst/>
          </a:prstGeom>
        </p:spPr>
      </p:pic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0" y="6171283"/>
            <a:ext cx="457240" cy="432854"/>
          </a:xfrm>
          <a:prstGeom prst="rect">
            <a:avLst/>
          </a:prstGeom>
        </p:spPr>
      </p:pic>
      <p:sp>
        <p:nvSpPr>
          <p:cNvPr id="8" name="Управляющая кнопка: в начало 7">
            <a:hlinkClick r:id="rId7" action="ppaction://hlinksldjump" highlightClick="1"/>
          </p:cNvPr>
          <p:cNvSpPr/>
          <p:nvPr/>
        </p:nvSpPr>
        <p:spPr>
          <a:xfrm>
            <a:off x="123929" y="6171283"/>
            <a:ext cx="451944" cy="425014"/>
          </a:xfrm>
          <a:prstGeom prst="actionButtonBeginning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82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Экологические знаки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50056"/>
            <a:ext cx="7886700" cy="53079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 3. Знаки, предупреждающие о том, что продукция может нанести вред окружающей </a:t>
            </a:r>
            <a:r>
              <a:rPr lang="ru-RU" dirty="0" smtClean="0"/>
              <a:t>среде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2300" dirty="0"/>
          </a:p>
          <a:p>
            <a:pPr marL="0" indent="0" algn="ctr">
              <a:buNone/>
            </a:pPr>
            <a:r>
              <a:rPr lang="ru-RU" sz="2300" dirty="0" smtClean="0"/>
              <a:t> </a:t>
            </a:r>
            <a:r>
              <a:rPr lang="ru-RU" sz="2300" dirty="0"/>
              <a:t>а – знак, применяемый при морских перевозках опасных для флоры и фауны веществ.</a:t>
            </a:r>
          </a:p>
          <a:p>
            <a:pPr marL="0" indent="0" algn="ctr">
              <a:buNone/>
            </a:pPr>
            <a:endParaRPr lang="ru-RU" sz="2300" dirty="0"/>
          </a:p>
          <a:p>
            <a:pPr marL="0" indent="0" algn="ctr">
              <a:buNone/>
            </a:pPr>
            <a:r>
              <a:rPr lang="ru-RU" sz="2300" dirty="0"/>
              <a:t>б – знак “Опасное для окружающей среды”.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737" y="2512136"/>
            <a:ext cx="3438526" cy="1945152"/>
          </a:xfrm>
          <a:prstGeom prst="rect">
            <a:avLst/>
          </a:prstGeom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124204" y="6207613"/>
            <a:ext cx="451944" cy="425014"/>
          </a:xfrm>
          <a:prstGeom prst="actionButtonBeginning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47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/>
              <a:t>Знак «Зеленая точка»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5076" y="1405212"/>
            <a:ext cx="8368205" cy="337699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Знак “Зеленая точка” (от нем. </a:t>
            </a:r>
            <a:r>
              <a:rPr lang="ru-RU" dirty="0" err="1"/>
              <a:t>Der</a:t>
            </a:r>
            <a:r>
              <a:rPr lang="ru-RU" dirty="0"/>
              <a:t> </a:t>
            </a:r>
            <a:r>
              <a:rPr lang="ru-RU" dirty="0" err="1"/>
              <a:t>Grune</a:t>
            </a:r>
            <a:r>
              <a:rPr lang="ru-RU" dirty="0"/>
              <a:t> </a:t>
            </a:r>
            <a:r>
              <a:rPr lang="ru-RU" dirty="0" err="1"/>
              <a:t>Punkt</a:t>
            </a:r>
            <a:r>
              <a:rPr lang="ru-RU" dirty="0"/>
              <a:t>) в черно-белом, зелено-белом и зеленом исполнениях обозначает, что упаковочный материал подлежит вторичной переработке в рамках "Дуальной системы" (DSD). Знак ставят на товарах фирм, которые оказывают финансовую помощь германской программе переработки отходов "</a:t>
            </a:r>
            <a:r>
              <a:rPr lang="ru-RU" dirty="0" err="1"/>
              <a:t>Eco</a:t>
            </a:r>
            <a:r>
              <a:rPr lang="ru-RU" dirty="0"/>
              <a:t> </a:t>
            </a:r>
            <a:r>
              <a:rPr lang="ru-RU" dirty="0" err="1"/>
              <a:t>Emballage</a:t>
            </a:r>
            <a:r>
              <a:rPr lang="ru-RU" dirty="0"/>
              <a:t>" ("Экологическая упаковка", Германия).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8133" t="19942" r="17300" b="18675"/>
          <a:stretch/>
        </p:blipFill>
        <p:spPr>
          <a:xfrm>
            <a:off x="2853558" y="3327680"/>
            <a:ext cx="3436884" cy="3267352"/>
          </a:xfrm>
          <a:prstGeom prst="rect">
            <a:avLst/>
          </a:prstGeom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6162178"/>
            <a:ext cx="457240" cy="432854"/>
          </a:xfrm>
          <a:prstGeom prst="rect">
            <a:avLst/>
          </a:prstGeom>
        </p:spPr>
      </p:pic>
      <p:sp>
        <p:nvSpPr>
          <p:cNvPr id="7" name="Управляющая кнопка: в начало 6">
            <a:hlinkClick r:id="rId5" action="ppaction://hlinksldjump" highlightClick="1"/>
          </p:cNvPr>
          <p:cNvSpPr/>
          <p:nvPr/>
        </p:nvSpPr>
        <p:spPr>
          <a:xfrm>
            <a:off x="103132" y="6162178"/>
            <a:ext cx="451944" cy="432854"/>
          </a:xfrm>
          <a:prstGeom prst="actionButtonBeginning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6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Знак «Зеленая точка»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62866"/>
            <a:ext cx="7886700" cy="435133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В России такой знак на упаковке указывает на возможность её переработки или возврата, применяется в системе мероприятий по предотвращению загрязнения окружающей среды отходами. Однако в России нет государственной программы утилизации отходов, а доля вторичной переработки очень мала, поэтому в нашей стране данный знак не имеет силы.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372" y="3422760"/>
            <a:ext cx="3053255" cy="3045622"/>
          </a:xfrm>
          <a:prstGeom prst="rect">
            <a:avLst/>
          </a:prstGeom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302829" y="6251955"/>
            <a:ext cx="451944" cy="432854"/>
          </a:xfrm>
          <a:prstGeom prst="actionButtonBeginning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82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>Знак </a:t>
            </a:r>
            <a:r>
              <a:rPr lang="ru-RU" sz="4900" dirty="0"/>
              <a:t>«Перерабатываемый</a:t>
            </a:r>
            <a:br>
              <a:rPr lang="ru-RU" sz="4900" dirty="0"/>
            </a:br>
            <a:r>
              <a:rPr lang="ru-RU" sz="4900" dirty="0"/>
              <a:t>пластик»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303" y="1773074"/>
            <a:ext cx="8019393" cy="2399534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Знак "Перерабатываемый пластик", символизирующий замкнутый цикл: создание → применение → утилизация. Знак ставится на пластиковых изделиях, которые могут быть переработаны промышленным способом. При этом в сам знак или рядом с ним ставят либо цифры 1 -7, либо буквы — код вещества, из которого произведены товар или его упаковка. На пластиковую посуду, например, ставят знак, информирующий о пригодности данного пластикового изделия для контакта с пищевыми продуктами.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421" y="4254993"/>
            <a:ext cx="2527738" cy="2524578"/>
          </a:xfrm>
          <a:prstGeom prst="rect">
            <a:avLst/>
          </a:prstGeom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302829" y="6251955"/>
            <a:ext cx="451944" cy="432854"/>
          </a:xfrm>
          <a:prstGeom prst="actionButtonBeginning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40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d13f4e629db346669ba5435a8b5c49a3f915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588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Департамент здравоохранения Брянской области ГАПОУ «Брянский базовый медицинский колледж»</vt:lpstr>
      <vt:lpstr>Содержание</vt:lpstr>
      <vt:lpstr>Экологические знаки</vt:lpstr>
      <vt:lpstr>Экологический знаки</vt:lpstr>
      <vt:lpstr>Экологические знаки</vt:lpstr>
      <vt:lpstr>Экологические знаки</vt:lpstr>
      <vt:lpstr>Знак «Зеленая точка» </vt:lpstr>
      <vt:lpstr>Знак «Зеленая точка»</vt:lpstr>
      <vt:lpstr> Знак «Перерабатываемый пластик»  </vt:lpstr>
      <vt:lpstr> Знак «Выкидывать в  мусорное ведро» </vt:lpstr>
      <vt:lpstr>Знак «Экологически   безопасный продукт» </vt:lpstr>
      <vt:lpstr>Знак «Экологически   безопасный продукт»</vt:lpstr>
      <vt:lpstr>Список использованных  источников и литературы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здравоохранения Брянской области ГАПОУ «Брянский базовый медицинский колледж»</dc:title>
  <dc:creator>Komp1</dc:creator>
  <cp:lastModifiedBy>Komp1</cp:lastModifiedBy>
  <cp:revision>18</cp:revision>
  <dcterms:created xsi:type="dcterms:W3CDTF">2014-11-21T11:00:06Z</dcterms:created>
  <dcterms:modified xsi:type="dcterms:W3CDTF">2017-04-24T09:37:00Z</dcterms:modified>
</cp:coreProperties>
</file>