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3" r:id="rId11"/>
    <p:sldId id="270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28" autoAdjust="0"/>
  </p:normalViewPr>
  <p:slideViewPr>
    <p:cSldViewPr>
      <p:cViewPr varScale="1">
        <p:scale>
          <a:sx n="42" d="100"/>
          <a:sy n="42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5CBFE-7F76-4077-A66A-379695EBE9F3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8B008-7EF7-427B-93A9-3CD4FC45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E7F0-7741-4523-9418-105642C4F4F2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FABF-DFA4-4E28-A5A2-06EC0D332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E7F0-7741-4523-9418-105642C4F4F2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FABF-DFA4-4E28-A5A2-06EC0D332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E7F0-7741-4523-9418-105642C4F4F2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FABF-DFA4-4E28-A5A2-06EC0D332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E7F0-7741-4523-9418-105642C4F4F2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FABF-DFA4-4E28-A5A2-06EC0D332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E7F0-7741-4523-9418-105642C4F4F2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FABF-DFA4-4E28-A5A2-06EC0D332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E7F0-7741-4523-9418-105642C4F4F2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FABF-DFA4-4E28-A5A2-06EC0D332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E7F0-7741-4523-9418-105642C4F4F2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FABF-DFA4-4E28-A5A2-06EC0D332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E7F0-7741-4523-9418-105642C4F4F2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FABF-DFA4-4E28-A5A2-06EC0D332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E7F0-7741-4523-9418-105642C4F4F2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FABF-DFA4-4E28-A5A2-06EC0D332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E7F0-7741-4523-9418-105642C4F4F2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FABF-DFA4-4E28-A5A2-06EC0D332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E7F0-7741-4523-9418-105642C4F4F2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FABF-DFA4-4E28-A5A2-06EC0D332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6E7F0-7741-4523-9418-105642C4F4F2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CFABF-DFA4-4E28-A5A2-06EC0D332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nature-mordovia.ru/images/stories/oopt_ich_poym_lug.jpg" TargetMode="External"/><Relationship Id="rId3" Type="http://schemas.openxmlformats.org/officeDocument/2006/relationships/hyperlink" Target="http://www.newmalykla.ru/attfiles/&#1048;&#1079;&#1086;&#1073;&#1088;&#1072;&#1078;&#1077;&#1085;&#1080;&#1077;%203235.jpg" TargetMode="External"/><Relationship Id="rId7" Type="http://schemas.openxmlformats.org/officeDocument/2006/relationships/hyperlink" Target="http://img-fotki.yandex.ru/get/5604/searcher-80.7/0_6c63b_ba77a991_XL" TargetMode="External"/><Relationship Id="rId2" Type="http://schemas.openxmlformats.org/officeDocument/2006/relationships/hyperlink" Target="http://pics.livejournal.com/prohor58/pic/000x364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tok.r-u.org.ua/images/stories/trassa_luganshina.jpg" TargetMode="External"/><Relationship Id="rId5" Type="http://schemas.openxmlformats.org/officeDocument/2006/relationships/hyperlink" Target="http://www.suslony.ru/Penzagebiet/Maps1980/Spassk2.jpg" TargetMode="External"/><Relationship Id="rId10" Type="http://schemas.openxmlformats.org/officeDocument/2006/relationships/slide" Target="slide2.xml"/><Relationship Id="rId4" Type="http://schemas.openxmlformats.org/officeDocument/2006/relationships/hyperlink" Target="http://img1.liveinternet.ru/images/attach/c/4/81/630/81630513_1.jpg" TargetMode="External"/><Relationship Id="rId9" Type="http://schemas.openxmlformats.org/officeDocument/2006/relationships/hyperlink" Target="http://ru.wikipedia.org/wiki/&#1060;&#1072;&#1081;&#1083;:Exhaust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7.png"/><Relationship Id="rId1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8.xml"/><Relationship Id="rId17" Type="http://schemas.openxmlformats.org/officeDocument/2006/relationships/image" Target="../media/image9.jpeg"/><Relationship Id="rId2" Type="http://schemas.openxmlformats.org/officeDocument/2006/relationships/image" Target="../media/image1.png"/><Relationship Id="rId16" Type="http://schemas.openxmlformats.org/officeDocument/2006/relationships/slide" Target="slide3.xml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6.pn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7.xml"/><Relationship Id="rId19" Type="http://schemas.openxmlformats.org/officeDocument/2006/relationships/slide" Target="slide5.xml"/><Relationship Id="rId4" Type="http://schemas.openxmlformats.org/officeDocument/2006/relationships/slide" Target="slide9.xml"/><Relationship Id="rId9" Type="http://schemas.openxmlformats.org/officeDocument/2006/relationships/image" Target="../media/image5.png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zenskaya-pravda.ru/news.1822.ht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589240"/>
            <a:ext cx="766834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по исследованиям школьников группы </a:t>
            </a:r>
            <a:r>
              <a:rPr lang="ru-RU" dirty="0" err="1" smtClean="0"/>
              <a:t>ЮнКОР-юные</a:t>
            </a:r>
            <a:r>
              <a:rPr lang="ru-RU" dirty="0" smtClean="0"/>
              <a:t> краеведы одной реки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6400800" cy="352839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Лишь в одном краю известный,</a:t>
            </a:r>
          </a:p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Вот он, рядом наконец,</a:t>
            </a:r>
          </a:p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Друг из пензенского детства-</a:t>
            </a:r>
          </a:p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Обмелевший </a:t>
            </a:r>
            <a:r>
              <a:rPr lang="ru-RU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Студенец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Берега его кривые,</a:t>
            </a:r>
          </a:p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Разливает по весне…</a:t>
            </a:r>
          </a:p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Он, как Волга всей России,</a:t>
            </a:r>
          </a:p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Очень дорог лично мне.  Н </a:t>
            </a:r>
            <a:r>
              <a:rPr lang="ru-RU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Криванчиков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111308" y="332656"/>
            <a:ext cx="88849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Результаты э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кологического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мониторинга реки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Студенец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Плодовые деревья и кустарники  ООО «Спасские сады» регулируют водный баланс почв и реки</a:t>
            </a:r>
            <a:endParaRPr lang="ru-RU" dirty="0"/>
          </a:p>
        </p:txBody>
      </p:sp>
      <p:pic>
        <p:nvPicPr>
          <p:cNvPr id="4" name="Picture 2" descr="C:\Users\марина\Desktop\мастер-класс\Новая папка\4807dcfd-9034-fc6d-f3e2-b844638c18f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92896"/>
            <a:ext cx="417725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71600" y="2276872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левобережье реки разбит сад более чем на 200га. Ему около50 лет.</a:t>
            </a:r>
          </a:p>
          <a:p>
            <a:r>
              <a:rPr lang="ru-RU" sz="2400" b="1" dirty="0" smtClean="0"/>
              <a:t>В данное время идёт восстановительная работа по возрождению садоводства в районе.</a:t>
            </a:r>
            <a:endParaRPr lang="ru-RU" sz="2400" b="1" dirty="0"/>
          </a:p>
        </p:txBody>
      </p:sp>
      <p:sp>
        <p:nvSpPr>
          <p:cNvPr id="6" name="Выгнутая вниз стрелка 5">
            <a:hlinkClick r:id="rId3" action="ppaction://hlinksldjump"/>
          </p:cNvPr>
          <p:cNvSpPr/>
          <p:nvPr/>
        </p:nvSpPr>
        <p:spPr>
          <a:xfrm>
            <a:off x="7927848" y="6126480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Устье реки находится на границе Волго-Донской низменности и Приволжской возвышенности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23793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 представляет собой печальное зрелище. </a:t>
            </a:r>
          </a:p>
        </p:txBody>
      </p:sp>
      <p:pic>
        <p:nvPicPr>
          <p:cNvPr id="4" name="Picture 4" descr="на дне русла ре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47864" y="2528860"/>
            <a:ext cx="5373380" cy="4029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4581128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Участники группы </a:t>
            </a:r>
            <a:r>
              <a:rPr lang="ru-RU" sz="2400" b="1" dirty="0" err="1" smtClean="0"/>
              <a:t>ЮнКОР</a:t>
            </a:r>
            <a:r>
              <a:rPr lang="ru-RU" sz="2400" b="1" dirty="0" smtClean="0"/>
              <a:t> стоят на дне  высохшего русла реки (2007год)</a:t>
            </a:r>
            <a:endParaRPr lang="ru-RU" sz="2400" b="1" dirty="0"/>
          </a:p>
        </p:txBody>
      </p:sp>
      <p:sp>
        <p:nvSpPr>
          <p:cNvPr id="6" name="Выгнутая вниз стрелка 5">
            <a:hlinkClick r:id="rId3" action="ppaction://hlinksldjump"/>
          </p:cNvPr>
          <p:cNvSpPr/>
          <p:nvPr/>
        </p:nvSpPr>
        <p:spPr>
          <a:xfrm>
            <a:off x="7927848" y="6126480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7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Картинки</a:t>
            </a:r>
          </a:p>
          <a:p>
            <a:r>
              <a:rPr lang="en-US" dirty="0" smtClean="0">
                <a:hlinkClick r:id="rId2"/>
              </a:rPr>
              <a:t>http://pics.livejournal.com/prohor58/pic/000x364r</a:t>
            </a:r>
            <a:r>
              <a:rPr lang="ru-RU" dirty="0" smtClean="0"/>
              <a:t> </a:t>
            </a:r>
            <a:r>
              <a:rPr lang="ru-RU" dirty="0" err="1" smtClean="0"/>
              <a:t>Касауров</a:t>
            </a:r>
            <a:r>
              <a:rPr lang="ru-RU" dirty="0" smtClean="0"/>
              <a:t> овраг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http://www.newmalykla.ru/attfiles/</a:t>
            </a:r>
            <a:r>
              <a:rPr lang="ru-RU" dirty="0" smtClean="0">
                <a:hlinkClick r:id="rId3"/>
              </a:rPr>
              <a:t>Изображение%203235.</a:t>
            </a:r>
            <a:r>
              <a:rPr lang="en-US" dirty="0" smtClean="0">
                <a:hlinkClick r:id="rId3"/>
              </a:rPr>
              <a:t>jpg</a:t>
            </a:r>
            <a:endParaRPr lang="ru-RU" dirty="0" smtClean="0"/>
          </a:p>
          <a:p>
            <a:r>
              <a:rPr lang="ru-RU" dirty="0" smtClean="0"/>
              <a:t> Маслозавод</a:t>
            </a:r>
          </a:p>
          <a:p>
            <a:r>
              <a:rPr lang="en-US" dirty="0" smtClean="0">
                <a:hlinkClick r:id="rId4"/>
              </a:rPr>
              <a:t>http://img1.liveinternet.ru/images/attach/c/4/81/630/81630513_1.jpg</a:t>
            </a:r>
            <a:endParaRPr lang="ru-RU" dirty="0" smtClean="0"/>
          </a:p>
          <a:p>
            <a:r>
              <a:rPr lang="ru-RU" dirty="0" smtClean="0"/>
              <a:t>Устройство выгребной ямы</a:t>
            </a:r>
          </a:p>
          <a:p>
            <a:r>
              <a:rPr lang="en-US" dirty="0" smtClean="0">
                <a:hlinkClick r:id="rId5"/>
              </a:rPr>
              <a:t>http://www.suslony.ru/Penzagebiet/Maps1980/Spassk2.jpg</a:t>
            </a:r>
            <a:endParaRPr lang="ru-RU" dirty="0" smtClean="0"/>
          </a:p>
          <a:p>
            <a:r>
              <a:rPr lang="ru-RU" dirty="0" smtClean="0"/>
              <a:t>Карта </a:t>
            </a:r>
            <a:r>
              <a:rPr lang="ru-RU" dirty="0" err="1" smtClean="0"/>
              <a:t>Беднодемьяновского</a:t>
            </a:r>
            <a:r>
              <a:rPr lang="ru-RU" dirty="0" smtClean="0"/>
              <a:t> района</a:t>
            </a:r>
          </a:p>
          <a:p>
            <a:r>
              <a:rPr lang="en-US" dirty="0" smtClean="0">
                <a:hlinkClick r:id="rId6"/>
              </a:rPr>
              <a:t>http://vostok.r-u.org.ua/images/stories/trassa_luganshina.jpg</a:t>
            </a:r>
            <a:endParaRPr lang="ru-RU" dirty="0" smtClean="0"/>
          </a:p>
          <a:p>
            <a:r>
              <a:rPr lang="ru-RU" dirty="0" smtClean="0"/>
              <a:t>Трасса</a:t>
            </a:r>
          </a:p>
          <a:p>
            <a:r>
              <a:rPr lang="en-US" dirty="0" smtClean="0">
                <a:hlinkClick r:id="rId7"/>
              </a:rPr>
              <a:t>http://img-fotki.yandex.ru/get/5604/searcher-80.7/0_6c63b_ba77a991_XL</a:t>
            </a:r>
            <a:endParaRPr lang="ru-RU" dirty="0" smtClean="0"/>
          </a:p>
          <a:p>
            <a:r>
              <a:rPr lang="ru-RU" dirty="0" smtClean="0"/>
              <a:t>Сады</a:t>
            </a:r>
          </a:p>
          <a:p>
            <a:r>
              <a:rPr lang="en-US" dirty="0" smtClean="0">
                <a:hlinkClick r:id="rId8"/>
              </a:rPr>
              <a:t>http://nature-mordovia.ru/images/stories/oopt_ich_poym_lug.jpg</a:t>
            </a:r>
            <a:endParaRPr lang="ru-RU" dirty="0" smtClean="0"/>
          </a:p>
          <a:p>
            <a:r>
              <a:rPr lang="ru-RU" dirty="0" smtClean="0"/>
              <a:t>Пойменный луг</a:t>
            </a:r>
          </a:p>
          <a:p>
            <a:r>
              <a:rPr lang="en-US" dirty="0" smtClean="0">
                <a:hlinkClick r:id="rId9"/>
              </a:rPr>
              <a:t>http://ru.wikipedia.org/wiki/</a:t>
            </a:r>
            <a:r>
              <a:rPr lang="ru-RU" dirty="0" smtClean="0">
                <a:hlinkClick r:id="rId9"/>
              </a:rPr>
              <a:t>Файл:</a:t>
            </a:r>
            <a:r>
              <a:rPr lang="en-US" dirty="0" smtClean="0">
                <a:hlinkClick r:id="rId9"/>
              </a:rPr>
              <a:t>Exhaust.jpg</a:t>
            </a:r>
            <a:endParaRPr lang="ru-RU" dirty="0" smtClean="0"/>
          </a:p>
          <a:p>
            <a:r>
              <a:rPr lang="ru-RU" dirty="0" smtClean="0"/>
              <a:t>Выхлопные газы</a:t>
            </a:r>
          </a:p>
          <a:p>
            <a:r>
              <a:rPr lang="ru-RU" dirty="0" smtClean="0"/>
              <a:t>Использованы фрагменты исследовательских работ группы </a:t>
            </a:r>
            <a:r>
              <a:rPr lang="ru-RU" dirty="0" err="1" smtClean="0"/>
              <a:t>ЮнКОР</a:t>
            </a:r>
            <a:r>
              <a:rPr lang="ru-RU" dirty="0" smtClean="0"/>
              <a:t> Села </a:t>
            </a:r>
            <a:r>
              <a:rPr lang="ru-RU" dirty="0" err="1" smtClean="0"/>
              <a:t>Липлейка</a:t>
            </a:r>
            <a:r>
              <a:rPr lang="ru-RU" dirty="0" smtClean="0"/>
              <a:t> Спасского </a:t>
            </a:r>
            <a:r>
              <a:rPr lang="ru-RU" smtClean="0"/>
              <a:t>района </a:t>
            </a:r>
            <a:r>
              <a:rPr lang="ru-RU" smtClean="0"/>
              <a:t>Пензенской  </a:t>
            </a:r>
            <a:r>
              <a:rPr lang="ru-RU" dirty="0" smtClean="0"/>
              <a:t>области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260648"/>
            <a:ext cx="3885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Источники: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Блок-схема: процесс 6">
            <a:hlinkClick r:id="" action="ppaction://hlinkshowjump?jump=endshow"/>
          </p:cNvPr>
          <p:cNvSpPr/>
          <p:nvPr/>
        </p:nvSpPr>
        <p:spPr>
          <a:xfrm>
            <a:off x="2339752" y="6237312"/>
            <a:ext cx="2736304" cy="6206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Завершить показ</a:t>
            </a:r>
            <a:endParaRPr lang="ru-RU" dirty="0"/>
          </a:p>
        </p:txBody>
      </p:sp>
      <p:sp>
        <p:nvSpPr>
          <p:cNvPr id="9" name="Выгнутая вниз стрелка 8">
            <a:hlinkClick r:id="rId10" action="ppaction://hlinksldjump"/>
          </p:cNvPr>
          <p:cNvSpPr/>
          <p:nvPr/>
        </p:nvSpPr>
        <p:spPr>
          <a:xfrm>
            <a:off x="7927848" y="6126480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1348" r="8989"/>
          <a:stretch>
            <a:fillRect/>
          </a:stretch>
        </p:blipFill>
        <p:spPr bwMode="auto">
          <a:xfrm>
            <a:off x="2231232" y="0"/>
            <a:ext cx="69127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Отрицательный</a:t>
            </a:r>
          </a:p>
          <a:p>
            <a:pPr>
              <a:buNone/>
            </a:pPr>
            <a:r>
              <a:rPr lang="ru-RU" sz="2800" dirty="0" smtClean="0"/>
              <a:t> объект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Нейтральный </a:t>
            </a:r>
          </a:p>
          <a:p>
            <a:pPr>
              <a:buNone/>
            </a:pPr>
            <a:r>
              <a:rPr lang="ru-RU" sz="2800" dirty="0" smtClean="0"/>
              <a:t> объект</a:t>
            </a:r>
          </a:p>
          <a:p>
            <a:pPr>
              <a:buNone/>
            </a:pPr>
            <a:r>
              <a:rPr lang="ru-RU" sz="2800" dirty="0" smtClean="0"/>
              <a:t>Положительный</a:t>
            </a:r>
          </a:p>
          <a:p>
            <a:pPr>
              <a:buNone/>
            </a:pPr>
            <a:r>
              <a:rPr lang="ru-RU" sz="2800" dirty="0" smtClean="0"/>
              <a:t> объект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4716016" y="5517232"/>
            <a:ext cx="216024" cy="21602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 flipV="1">
            <a:off x="5076056" y="4581128"/>
            <a:ext cx="216024" cy="21602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156176" y="4221088"/>
            <a:ext cx="216024" cy="21602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364088" y="4869160"/>
            <a:ext cx="216024" cy="21602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868144" y="4149080"/>
            <a:ext cx="216024" cy="21602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932040" y="2780928"/>
            <a:ext cx="216024" cy="21602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084168" y="3573016"/>
            <a:ext cx="216024" cy="21602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851920" y="6381328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156176" y="1124744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323528" y="2780928"/>
            <a:ext cx="216024" cy="2160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323528" y="3717032"/>
            <a:ext cx="216024" cy="21602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323528" y="1772816"/>
            <a:ext cx="216024" cy="21602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7391804" y="1484784"/>
            <a:ext cx="1752196" cy="1052736"/>
            <a:chOff x="6300192" y="5003793"/>
            <a:chExt cx="2472276" cy="1854207"/>
          </a:xfrm>
        </p:grpSpPr>
        <p:pic>
          <p:nvPicPr>
            <p:cNvPr id="26" name="Picture 3" descr="C:\Users\марина\Desktop\мастер-класс\Новая папка\x_028b1dc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2" y="5003793"/>
              <a:ext cx="2472276" cy="1854207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7" name="Прямоугольник 26"/>
            <p:cNvSpPr/>
            <p:nvPr/>
          </p:nvSpPr>
          <p:spPr>
            <a:xfrm>
              <a:off x="6300192" y="5130622"/>
              <a:ext cx="2438407" cy="146365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6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Родник в </a:t>
              </a:r>
              <a:r>
                <a:rPr lang="ru-RU" sz="1600" b="1" spc="300" dirty="0" err="1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hlinkClick r:id="rId4" action="ppaction://hlinksldjump"/>
                </a:rPr>
                <a:t>Касауровом</a:t>
              </a:r>
              <a:endParaRPr lang="ru-RU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  <a:p>
              <a:pPr algn="ctr"/>
              <a:r>
                <a:rPr lang="ru-RU" sz="16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овраге</a:t>
              </a:r>
              <a:endParaRPr lang="ru-RU" sz="1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929083" y="2060852"/>
            <a:ext cx="1966445" cy="1080121"/>
            <a:chOff x="6323441" y="4877029"/>
            <a:chExt cx="2820559" cy="1595866"/>
          </a:xfrm>
        </p:grpSpPr>
        <p:pic>
          <p:nvPicPr>
            <p:cNvPr id="34" name="Picture 2" descr="C:\Users\марина\Desktop\мастер-класс\Новая папка\4807dcfd-9034-fc6d-f3e2-b844638c18f3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07696" y="4877029"/>
              <a:ext cx="2736304" cy="159586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35" name="Прямоугольник 34"/>
            <p:cNvSpPr/>
            <p:nvPr/>
          </p:nvSpPr>
          <p:spPr>
            <a:xfrm>
              <a:off x="6717549" y="5089811"/>
              <a:ext cx="1814728" cy="830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Спасские </a:t>
              </a:r>
            </a:p>
            <a:p>
              <a:pPr algn="ctr"/>
              <a:r>
                <a:rPr lang="ru-RU" sz="2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сады</a:t>
              </a:r>
              <a:endParaRPr lang="ru-RU" sz="2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6323441" y="5089805"/>
              <a:ext cx="2602944" cy="122778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hlinkClick r:id="rId6" action="ppaction://hlinksldjump"/>
                </a:rPr>
                <a:t>Спасские</a:t>
              </a:r>
              <a:r>
                <a:rPr lang="ru-RU" sz="2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 </a:t>
              </a:r>
            </a:p>
            <a:p>
              <a:pPr algn="ctr"/>
              <a:r>
                <a:rPr lang="ru-RU" sz="2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сады</a:t>
              </a:r>
              <a:endParaRPr lang="ru-RU" sz="2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4283968" y="3356992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6948264" y="260648"/>
            <a:ext cx="1835696" cy="1008112"/>
            <a:chOff x="6948264" y="260648"/>
            <a:chExt cx="1835696" cy="1008112"/>
          </a:xfrm>
        </p:grpSpPr>
        <p:pic>
          <p:nvPicPr>
            <p:cNvPr id="28" name="Picture 4" descr="на дне русла реки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6948264" y="260648"/>
              <a:ext cx="1835696" cy="100811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4" name="Прямоугольник 43">
              <a:hlinkClick r:id="rId8" action="ppaction://hlinksldjump"/>
            </p:cNvPr>
            <p:cNvSpPr/>
            <p:nvPr/>
          </p:nvSpPr>
          <p:spPr>
            <a:xfrm>
              <a:off x="7329976" y="476672"/>
              <a:ext cx="9056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hlinkClick r:id="rId8" action="ppaction://hlinksldjump"/>
                </a:rPr>
                <a:t>Устье</a:t>
              </a:r>
              <a:endPara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292080" y="2276872"/>
            <a:ext cx="1838154" cy="1077094"/>
            <a:chOff x="5292080" y="2276872"/>
            <a:chExt cx="1838154" cy="1077094"/>
          </a:xfrm>
        </p:grpSpPr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64088" y="2276872"/>
              <a:ext cx="1766146" cy="107709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5" name="Прямоугольник 44">
              <a:hlinkClick r:id="rId10" action="ppaction://hlinksldjump"/>
            </p:cNvPr>
            <p:cNvSpPr/>
            <p:nvPr/>
          </p:nvSpPr>
          <p:spPr>
            <a:xfrm>
              <a:off x="5292080" y="2420888"/>
              <a:ext cx="175560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hlinkClick r:id="rId10" action="ppaction://hlinksldjump"/>
                </a:rPr>
                <a:t>Пойменный</a:t>
              </a:r>
              <a:endPara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  <a:p>
              <a:pPr algn="ctr"/>
              <a:r>
                <a:rPr lang="ru-RU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 луг</a:t>
              </a: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7339660" y="3284984"/>
            <a:ext cx="1804340" cy="1008112"/>
            <a:chOff x="7339660" y="3284984"/>
            <a:chExt cx="1804340" cy="1008112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80312" y="3284984"/>
              <a:ext cx="1763688" cy="100811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6" name="Прямоугольник 45">
              <a:hlinkClick r:id="rId12" action="ppaction://hlinksldjump"/>
            </p:cNvPr>
            <p:cNvSpPr/>
            <p:nvPr/>
          </p:nvSpPr>
          <p:spPr>
            <a:xfrm>
              <a:off x="7339660" y="3429000"/>
              <a:ext cx="18043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hlinkClick r:id="rId12" action="ppaction://hlinksldjump"/>
                </a:rPr>
                <a:t>Маслозавод</a:t>
              </a:r>
              <a:endPara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419872" y="3861048"/>
            <a:ext cx="1620180" cy="1080120"/>
            <a:chOff x="3419872" y="3861048"/>
            <a:chExt cx="1620180" cy="108012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419872" y="3861048"/>
              <a:ext cx="1620180" cy="108012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7" name="Прямоугольник 46"/>
            <p:cNvSpPr/>
            <p:nvPr/>
          </p:nvSpPr>
          <p:spPr>
            <a:xfrm>
              <a:off x="3918411" y="4149080"/>
              <a:ext cx="6719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hlinkClick r:id="rId14" action="ppaction://hlinksldjump"/>
                </a:rPr>
                <a:t>АЗС</a:t>
              </a:r>
              <a:endPara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971600" y="5589240"/>
            <a:ext cx="1884039" cy="936104"/>
            <a:chOff x="971600" y="5589240"/>
            <a:chExt cx="1884039" cy="936104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971600" y="5589240"/>
              <a:ext cx="1884039" cy="936104"/>
              <a:chOff x="4091946" y="3068960"/>
              <a:chExt cx="2004053" cy="1108958"/>
            </a:xfrm>
          </p:grpSpPr>
          <p:pic>
            <p:nvPicPr>
              <p:cNvPr id="37" name="Picture 2" descr="C:\Users\марина\Desktop\мастер-класс\Новая папка\s320x240.jpeg">
                <a:hlinkClick r:id="" action="ppaction://hlinkshowjump?jump=nextslide"/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091946" y="3068960"/>
                <a:ext cx="2004053" cy="1108958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38" name="Прямоугольник 37"/>
              <p:cNvSpPr/>
              <p:nvPr/>
            </p:nvSpPr>
            <p:spPr>
              <a:xfrm>
                <a:off x="4283968" y="3356992"/>
                <a:ext cx="15121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spc="300" dirty="0" smtClean="0">
                    <a:ln w="11430" cmpd="sng">
                      <a:solidFill>
                        <a:schemeClr val="accent1">
                          <a:tint val="10000"/>
                        </a:schemeClr>
                      </a:solidFill>
                      <a:prstDash val="solid"/>
                      <a:miter lim="800000"/>
                    </a:ln>
                    <a:gradFill>
                      <a:gsLst>
                        <a:gs pos="10000">
                          <a:schemeClr val="accent1">
                            <a:tint val="83000"/>
                            <a:shade val="100000"/>
                            <a:satMod val="200000"/>
                          </a:schemeClr>
                        </a:gs>
                        <a:gs pos="75000">
                          <a:schemeClr val="accent1">
                            <a:tint val="100000"/>
                            <a:shade val="50000"/>
                            <a:satMod val="150000"/>
                          </a:schemeClr>
                        </a:gs>
                      </a:gsLst>
                      <a:lin ang="5400000"/>
                    </a:gradFill>
                    <a:effectLst>
                      <a:glow rad="45500">
                        <a:schemeClr val="accent1">
                          <a:satMod val="220000"/>
                          <a:alpha val="35000"/>
                        </a:schemeClr>
                      </a:glow>
                    </a:effectLst>
                  </a:rPr>
                  <a:t>Исток</a:t>
                </a:r>
              </a:p>
            </p:txBody>
          </p:sp>
        </p:grpSp>
        <p:sp>
          <p:nvSpPr>
            <p:cNvPr id="43" name="Прямоугольник 42"/>
            <p:cNvSpPr/>
            <p:nvPr/>
          </p:nvSpPr>
          <p:spPr>
            <a:xfrm>
              <a:off x="1115616" y="5805264"/>
              <a:ext cx="14216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hlinkClick r:id="rId16" action="ppaction://hlinksldjump"/>
                </a:rPr>
                <a:t>Исток</a:t>
              </a:r>
              <a:endPara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267744" y="4725144"/>
            <a:ext cx="1800200" cy="936104"/>
            <a:chOff x="2267744" y="4725144"/>
            <a:chExt cx="1800200" cy="936104"/>
          </a:xfrm>
        </p:grpSpPr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267744" y="4725144"/>
              <a:ext cx="1800200" cy="93610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9" name="Прямоугольник 48">
              <a:hlinkClick r:id="rId18" action="ppaction://hlinksldjump"/>
            </p:cNvPr>
            <p:cNvSpPr/>
            <p:nvPr/>
          </p:nvSpPr>
          <p:spPr>
            <a:xfrm>
              <a:off x="2339752" y="4725144"/>
              <a:ext cx="1656184" cy="464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80"/>
                </a:lnSpc>
              </a:pPr>
              <a:r>
                <a:rPr lang="ru-RU" sz="2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hlinkClick r:id="rId19" action="ppaction://hlinksldjump"/>
                </a:rPr>
                <a:t>Трасса</a:t>
              </a:r>
              <a:r>
                <a:rPr lang="ru-RU" sz="20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 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588224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62" name="Группа 61"/>
          <p:cNvGrpSpPr/>
          <p:nvPr/>
        </p:nvGrpSpPr>
        <p:grpSpPr>
          <a:xfrm>
            <a:off x="6012160" y="5013176"/>
            <a:ext cx="1944216" cy="1080120"/>
            <a:chOff x="6012160" y="5013176"/>
            <a:chExt cx="1944216" cy="1080120"/>
          </a:xfrm>
        </p:grpSpPr>
        <p:pic>
          <p:nvPicPr>
            <p:cNvPr id="51" name="Picture 4" descr="DSC02826">
              <a:hlinkClick r:id="rId1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012160" y="5085184"/>
              <a:ext cx="1944216" cy="100811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4" name="Прямоугольник 53"/>
            <p:cNvSpPr/>
            <p:nvPr/>
          </p:nvSpPr>
          <p:spPr>
            <a:xfrm>
              <a:off x="6012160" y="5013176"/>
              <a:ext cx="17281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Пруд </a:t>
              </a:r>
              <a:r>
                <a:rPr lang="ru-RU" sz="2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hlinkClick r:id="rId18" action="ppaction://hlinksldjump"/>
                </a:rPr>
                <a:t>Учхоз</a:t>
              </a:r>
              <a:endPara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  <p:sp>
        <p:nvSpPr>
          <p:cNvPr id="52" name="Блок-схема: процесс 51">
            <a:hlinkClick r:id="" action="ppaction://hlinkshowjump?jump=lastslide"/>
          </p:cNvPr>
          <p:cNvSpPr/>
          <p:nvPr/>
        </p:nvSpPr>
        <p:spPr>
          <a:xfrm>
            <a:off x="7380312" y="6381328"/>
            <a:ext cx="1763688" cy="476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ИЗИЧЕСКАЯ КАРТА ПЕНЗЕНСКОЙ ОБЛАСТ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16665"/>
            <a:ext cx="8100392" cy="504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Исток реки </a:t>
            </a:r>
            <a:r>
              <a:rPr lang="ru-RU" dirty="0" err="1" smtClean="0"/>
              <a:t>Студенец-родник</a:t>
            </a:r>
            <a:r>
              <a:rPr lang="ru-RU" dirty="0" smtClean="0"/>
              <a:t> в овраге села </a:t>
            </a:r>
            <a:r>
              <a:rPr lang="ru-RU" dirty="0" err="1" smtClean="0"/>
              <a:t>Вичутка</a:t>
            </a:r>
            <a:r>
              <a:rPr lang="ru-RU" dirty="0" smtClean="0"/>
              <a:t> Спасского района Пензенской области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трелка вправо с вырезом 4"/>
          <p:cNvSpPr/>
          <p:nvPr/>
        </p:nvSpPr>
        <p:spPr>
          <a:xfrm rot="19389320">
            <a:off x="3899513" y="4970095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гнутая вниз стрелка 5">
            <a:hlinkClick r:id="" action="ppaction://hlinkshowjump?jump=previousslide"/>
          </p:cNvPr>
          <p:cNvSpPr/>
          <p:nvPr/>
        </p:nvSpPr>
        <p:spPr>
          <a:xfrm>
            <a:off x="7740352" y="5877272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 0.04861 L -0.05798 -0.06851 C -0.07517 -0.09236 -0.10052 -0.13055 -0.12639 -0.17129 C -0.1559 -0.21759 -0.17795 -0.25532 -0.19305 -0.28287 L -0.26632 -0.41412 " pathEditMode="relative" rAng="13799325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Искусственный водоём муниципальной собственности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и</a:t>
            </a:r>
            <a:r>
              <a:rPr lang="ru-RU" dirty="0" smtClean="0"/>
              <a:t>меет </a:t>
            </a:r>
          </a:p>
          <a:p>
            <a:r>
              <a:rPr lang="ru-RU" sz="2600" b="1" dirty="0" smtClean="0"/>
              <a:t>сильно </a:t>
            </a:r>
            <a:r>
              <a:rPr lang="ru-RU" sz="2600" b="1" dirty="0"/>
              <a:t> </a:t>
            </a:r>
            <a:r>
              <a:rPr lang="ru-RU" sz="2600" b="1" dirty="0" err="1" smtClean="0"/>
              <a:t>эрродированые</a:t>
            </a:r>
            <a:r>
              <a:rPr lang="ru-RU" sz="2600" b="1" dirty="0" smtClean="0"/>
              <a:t> </a:t>
            </a:r>
          </a:p>
          <a:p>
            <a:pPr>
              <a:buNone/>
            </a:pPr>
            <a:r>
              <a:rPr lang="ru-RU" sz="2600" b="1" dirty="0"/>
              <a:t>с</a:t>
            </a:r>
            <a:r>
              <a:rPr lang="ru-RU" sz="2600" b="1" dirty="0" smtClean="0"/>
              <a:t>клоны левобережья;</a:t>
            </a:r>
          </a:p>
          <a:p>
            <a:r>
              <a:rPr lang="ru-RU" sz="2600" b="1" dirty="0"/>
              <a:t>п</a:t>
            </a:r>
            <a:r>
              <a:rPr lang="ru-RU" sz="2600" b="1" dirty="0" smtClean="0"/>
              <a:t>олуразрушенную</a:t>
            </a:r>
          </a:p>
          <a:p>
            <a:pPr>
              <a:buNone/>
            </a:pPr>
            <a:r>
              <a:rPr lang="ru-RU" sz="2600" b="1" dirty="0" smtClean="0"/>
              <a:t> плотину, построенную в 1985г.;</a:t>
            </a:r>
          </a:p>
          <a:p>
            <a:pPr>
              <a:buNone/>
            </a:pPr>
            <a:endParaRPr lang="ru-RU" sz="2600" b="1" dirty="0" smtClean="0"/>
          </a:p>
          <a:p>
            <a:pPr>
              <a:buNone/>
            </a:pPr>
            <a:r>
              <a:rPr lang="ru-RU" sz="2600" b="1" dirty="0" smtClean="0"/>
              <a:t>Берега пруда распаханы</a:t>
            </a:r>
          </a:p>
          <a:p>
            <a:pPr>
              <a:buNone/>
            </a:pPr>
            <a:r>
              <a:rPr lang="ru-RU" sz="2600" b="1" dirty="0" smtClean="0"/>
              <a:t> с нарушением всяких норм,</a:t>
            </a:r>
          </a:p>
          <a:p>
            <a:pPr>
              <a:buNone/>
            </a:pPr>
            <a:r>
              <a:rPr lang="ru-RU" sz="2600" b="1" dirty="0" smtClean="0"/>
              <a:t> близко к водоёму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556792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131078"/>
            <a:ext cx="2789296" cy="2091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гнутая вниз стрелка 5">
            <a:hlinkClick r:id="rId4" action="ppaction://hlinksldjump"/>
          </p:cNvPr>
          <p:cNvSpPr/>
          <p:nvPr/>
        </p:nvSpPr>
        <p:spPr>
          <a:xfrm>
            <a:off x="7927848" y="6126480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Трасса федерального значения несёт большую нагрузку на экологическое состояние реки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Через мост реки</a:t>
            </a:r>
          </a:p>
          <a:p>
            <a:pPr>
              <a:buNone/>
            </a:pPr>
            <a:r>
              <a:rPr lang="ru-RU" sz="2400" b="1" dirty="0"/>
              <a:t>п</a:t>
            </a:r>
            <a:r>
              <a:rPr lang="ru-RU" sz="2400" b="1" dirty="0" smtClean="0"/>
              <a:t>роезжает за сутки</a:t>
            </a:r>
          </a:p>
          <a:p>
            <a:pPr>
              <a:buNone/>
            </a:pPr>
            <a:r>
              <a:rPr lang="ru-RU" sz="2400" b="1" dirty="0"/>
              <a:t>о</a:t>
            </a:r>
            <a:r>
              <a:rPr lang="ru-RU" sz="2400" b="1" dirty="0" smtClean="0"/>
              <a:t>коло тысячи</a:t>
            </a:r>
          </a:p>
          <a:p>
            <a:pPr>
              <a:buNone/>
            </a:pPr>
            <a:r>
              <a:rPr lang="ru-RU" sz="2400" b="1" dirty="0" smtClean="0"/>
              <a:t> машин.</a:t>
            </a:r>
          </a:p>
          <a:p>
            <a:pPr>
              <a:buNone/>
            </a:pPr>
            <a:r>
              <a:rPr lang="ru-RU" sz="2400" b="1" dirty="0" smtClean="0"/>
              <a:t> Выхлопные газы</a:t>
            </a:r>
          </a:p>
          <a:p>
            <a:pPr>
              <a:buNone/>
            </a:pPr>
            <a:r>
              <a:rPr lang="ru-RU" sz="2400" b="1" dirty="0" smtClean="0"/>
              <a:t> являются продуктами</a:t>
            </a:r>
          </a:p>
          <a:p>
            <a:pPr>
              <a:buNone/>
            </a:pPr>
            <a:r>
              <a:rPr lang="ru-RU" sz="2400" b="1" dirty="0" smtClean="0"/>
              <a:t> окисления и неполного </a:t>
            </a:r>
          </a:p>
          <a:p>
            <a:pPr>
              <a:buNone/>
            </a:pPr>
            <a:r>
              <a:rPr lang="ru-RU" sz="2400" b="1" dirty="0" smtClean="0"/>
              <a:t>сгорания углеводородного </a:t>
            </a:r>
          </a:p>
          <a:p>
            <a:pPr>
              <a:buNone/>
            </a:pPr>
            <a:r>
              <a:rPr lang="ru-RU" sz="2400" b="1" dirty="0" smtClean="0"/>
              <a:t>топлива. Выбросы выхлопных газов-  основная причина</a:t>
            </a:r>
          </a:p>
          <a:p>
            <a:pPr>
              <a:buNone/>
            </a:pPr>
            <a:r>
              <a:rPr lang="ru-RU" sz="2400" b="1" dirty="0" smtClean="0"/>
              <a:t> превышения допустимых концентраций токсичных веществ и канцерогенов</a:t>
            </a:r>
            <a:r>
              <a:rPr lang="ru-RU" sz="2400" dirty="0" smtClean="0"/>
              <a:t> </a:t>
            </a:r>
            <a:r>
              <a:rPr lang="ru-RU" sz="2400" b="1" dirty="0" smtClean="0"/>
              <a:t>в почве, значит и в реке. 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6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гнутая вниз стрелка 4">
            <a:hlinkClick r:id="rId3" action="ppaction://hlinksldjump"/>
          </p:cNvPr>
          <p:cNvSpPr/>
          <p:nvPr/>
        </p:nvSpPr>
        <p:spPr>
          <a:xfrm>
            <a:off x="7812360" y="6093296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Автозаправочная станция- экологически опасный объект для реки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988840"/>
            <a:ext cx="52673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1700808"/>
            <a:ext cx="30963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Она имеет резервуары продуктов нефтепереработки под землёй. Возможно попадание топлива в почву, затем в реку.</a:t>
            </a:r>
          </a:p>
          <a:p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Идет дополнительное загрязнение выхлопными газами.</a:t>
            </a:r>
          </a:p>
          <a:p>
            <a:endParaRPr lang="ru-RU" dirty="0"/>
          </a:p>
        </p:txBody>
      </p:sp>
      <p:sp>
        <p:nvSpPr>
          <p:cNvPr id="5" name="Выгнутая вниз стрелка 4">
            <a:hlinkClick r:id="rId3" action="ppaction://hlinksldjump"/>
          </p:cNvPr>
          <p:cNvSpPr/>
          <p:nvPr/>
        </p:nvSpPr>
        <p:spPr>
          <a:xfrm>
            <a:off x="7927848" y="6126480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Пойменный луг  регулирует сток реки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ru-RU" sz="2400" b="1" dirty="0" smtClean="0"/>
              <a:t>За 30 лет пойменный луг полностью восстановился. Степной войлок (</a:t>
            </a:r>
            <a:r>
              <a:rPr lang="ru-RU" sz="2400" b="1" dirty="0" err="1" smtClean="0"/>
              <a:t>калдан</a:t>
            </a:r>
            <a:r>
              <a:rPr lang="ru-RU" sz="2400" b="1" dirty="0" smtClean="0"/>
              <a:t>) регулирует испаряемость и регулирует питание реки</a:t>
            </a:r>
          </a:p>
          <a:p>
            <a:r>
              <a:rPr lang="ru-RU" sz="2400" b="1" dirty="0" smtClean="0"/>
              <a:t>Увеличилось </a:t>
            </a:r>
            <a:r>
              <a:rPr lang="ru-RU" sz="2400" b="1" dirty="0" err="1" smtClean="0"/>
              <a:t>био</a:t>
            </a:r>
            <a:r>
              <a:rPr lang="ru-RU" sz="2400" b="1" dirty="0" smtClean="0"/>
              <a:t>-</a:t>
            </a:r>
          </a:p>
          <a:p>
            <a:pPr>
              <a:buNone/>
            </a:pPr>
            <a:r>
              <a:rPr lang="ru-RU" sz="2400" b="1" dirty="0" smtClean="0"/>
              <a:t>разнообразие луга. </a:t>
            </a:r>
          </a:p>
          <a:p>
            <a:pPr>
              <a:buNone/>
            </a:pPr>
            <a:r>
              <a:rPr lang="ru-RU" sz="2400" b="1" dirty="0" smtClean="0"/>
              <a:t>Сейчас это</a:t>
            </a:r>
          </a:p>
          <a:p>
            <a:pPr>
              <a:buNone/>
            </a:pPr>
            <a:r>
              <a:rPr lang="ru-RU" sz="2400" b="1" dirty="0" smtClean="0"/>
              <a:t> сенокосный луг</a:t>
            </a:r>
          </a:p>
          <a:p>
            <a:r>
              <a:rPr lang="ru-RU" sz="2400" b="1" dirty="0" smtClean="0"/>
              <a:t>В последнее время </a:t>
            </a:r>
          </a:p>
          <a:p>
            <a:pPr>
              <a:buNone/>
            </a:pPr>
            <a:r>
              <a:rPr lang="ru-RU" sz="2400" b="1" dirty="0" smtClean="0"/>
              <a:t>участились пожары </a:t>
            </a:r>
          </a:p>
          <a:p>
            <a:pPr>
              <a:buNone/>
            </a:pPr>
            <a:r>
              <a:rPr lang="ru-RU" sz="2400" b="1" dirty="0" smtClean="0"/>
              <a:t>на лугу</a:t>
            </a:r>
            <a:endParaRPr lang="ru-RU" dirty="0"/>
          </a:p>
        </p:txBody>
      </p:sp>
      <p:pic>
        <p:nvPicPr>
          <p:cNvPr id="4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2180" y="3717032"/>
            <a:ext cx="437191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гнутая вниз стрелка 4">
            <a:hlinkClick r:id="rId2" action="ppaction://hlinksldjump"/>
          </p:cNvPr>
          <p:cNvSpPr/>
          <p:nvPr/>
        </p:nvSpPr>
        <p:spPr>
          <a:xfrm>
            <a:off x="7927848" y="6126480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Маслозавод- главный загрязнитель реки в1980-2004гг. </a:t>
            </a:r>
            <a:br>
              <a:rPr lang="ru-RU" dirty="0" smtClean="0"/>
            </a:br>
            <a:r>
              <a:rPr lang="ru-RU" sz="2700" dirty="0" smtClean="0"/>
              <a:t>Конструкция выгребной ямы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6137299" cy="326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501317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 неоднократных санкциях о нарушении экологических норм, завод допускал утечку отходов производства из выгребной ямы, пополняя ими реку </a:t>
            </a:r>
            <a:r>
              <a:rPr lang="ru-RU" sz="2400" b="1" dirty="0" err="1" smtClean="0"/>
              <a:t>Кака</a:t>
            </a:r>
            <a:r>
              <a:rPr lang="ru-RU" sz="2400" b="1" dirty="0" smtClean="0"/>
              <a:t>- правый приток реки </a:t>
            </a:r>
            <a:r>
              <a:rPr lang="ru-RU" sz="2400" b="1" dirty="0" err="1" smtClean="0"/>
              <a:t>Студенец</a:t>
            </a:r>
            <a:endParaRPr lang="ru-RU" sz="2400" b="1" dirty="0" smtClean="0"/>
          </a:p>
        </p:txBody>
      </p:sp>
      <p:sp>
        <p:nvSpPr>
          <p:cNvPr id="6" name="Выгнутая вниз стрелка 5">
            <a:hlinkClick r:id="rId3" action="ppaction://hlinksldjump"/>
          </p:cNvPr>
          <p:cNvSpPr/>
          <p:nvPr/>
        </p:nvSpPr>
        <p:spPr>
          <a:xfrm>
            <a:off x="8028384" y="6165304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Родник в </a:t>
            </a:r>
            <a:r>
              <a:rPr lang="ru-RU" dirty="0" err="1" smtClean="0"/>
              <a:t>Касауровом</a:t>
            </a:r>
            <a:r>
              <a:rPr lang="ru-RU" dirty="0" smtClean="0"/>
              <a:t> овраге питает реку чистой и целебной водой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1700808"/>
            <a:ext cx="3960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Взрослые и ребятишки с простудой искупаются здесь – через два дня как ничего и не было. У здорового человека душа потом поет, будто вся скверна из сердца вышла. А еще, говорят, после омовения здесь исцелялись даже бесплодные женщины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12" name="Picture 3" descr="C:\Users\марина\Desktop\мастер-класс\Новая папка\x_028b1d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88840"/>
            <a:ext cx="3594948" cy="1977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364088" y="494116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http://www.penzenskaya-pravda.ru/news.1822.htm</a:t>
            </a:r>
            <a:endParaRPr lang="ru-RU" dirty="0" smtClean="0"/>
          </a:p>
        </p:txBody>
      </p:sp>
      <p:sp>
        <p:nvSpPr>
          <p:cNvPr id="14" name="Выгнутая вниз стрелка 13">
            <a:hlinkClick r:id="rId4" action="ppaction://hlinksldjump"/>
          </p:cNvPr>
          <p:cNvSpPr/>
          <p:nvPr/>
        </p:nvSpPr>
        <p:spPr>
          <a:xfrm>
            <a:off x="7740352" y="6165304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474</Words>
  <Application>Microsoft Office PowerPoint</Application>
  <PresentationFormat>Экран (4:3)</PresentationFormat>
  <Paragraphs>101</Paragraphs>
  <Slides>12</Slides>
  <Notes>0</Notes>
  <HiddenSlides>10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Исток реки Студенец-родник в овраге села Вичутка Спасского района Пензенской области</vt:lpstr>
      <vt:lpstr>Искусственный водоём муниципальной собственности</vt:lpstr>
      <vt:lpstr>Трасса федерального значения несёт большую нагрузку на экологическое состояние реки</vt:lpstr>
      <vt:lpstr>Автозаправочная станция- экологически опасный объект для реки</vt:lpstr>
      <vt:lpstr>Пойменный луг  регулирует сток реки</vt:lpstr>
      <vt:lpstr>Маслозавод- главный загрязнитель реки в1980-2004гг.  Конструкция выгребной ямы </vt:lpstr>
      <vt:lpstr>Родник в Касауровом овраге питает реку чистой и целебной водой </vt:lpstr>
      <vt:lpstr>Плодовые деревья и кустарники  ООО «Спасские сады» регулируют водный баланс почв и реки</vt:lpstr>
      <vt:lpstr>Устье реки находится на границе Волго-Донской низменности и Приволжской возвышенности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108</cp:revision>
  <dcterms:created xsi:type="dcterms:W3CDTF">2012-04-08T17:43:05Z</dcterms:created>
  <dcterms:modified xsi:type="dcterms:W3CDTF">2012-10-12T17:20:18Z</dcterms:modified>
</cp:coreProperties>
</file>