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83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График «Зависимость уровня грунтовых вод от выпадения осадков»         </a:t>
            </a:r>
          </a:p>
        </c:rich>
      </c:tx>
      <c:layout>
        <c:manualLayout>
          <c:xMode val="edge"/>
          <c:yMode val="edge"/>
          <c:x val="0.10954063604240299"/>
          <c:y val="1.8433179723502405E-2"/>
        </c:manualLayout>
      </c:layout>
      <c:spPr>
        <a:noFill/>
        <a:ln w="19337">
          <a:noFill/>
        </a:ln>
      </c:spPr>
    </c:title>
    <c:plotArea>
      <c:layout>
        <c:manualLayout>
          <c:layoutTarget val="inner"/>
          <c:xMode val="edge"/>
          <c:yMode val="edge"/>
          <c:x val="0.12544169611307421"/>
          <c:y val="0.27188940092166036"/>
          <c:w val="0.51236749116607749"/>
          <c:h val="0.5345622119815643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колебания уровня воды в реке (+30 см) ВДП№4</c:v>
                </c:pt>
              </c:strCache>
            </c:strRef>
          </c:tx>
          <c:spPr>
            <a:ln w="9668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7</c:v>
                </c:pt>
                <c:pt idx="1">
                  <c:v>6.8</c:v>
                </c:pt>
                <c:pt idx="2">
                  <c:v>6.8</c:v>
                </c:pt>
                <c:pt idx="3" formatCode="dd/mmm">
                  <c:v>6.6</c:v>
                </c:pt>
                <c:pt idx="4" formatCode="dd/mmm">
                  <c:v>6.5</c:v>
                </c:pt>
                <c:pt idx="5">
                  <c:v>6.1</c:v>
                </c:pt>
                <c:pt idx="6">
                  <c:v>6</c:v>
                </c:pt>
                <c:pt idx="7">
                  <c:v>5.7</c:v>
                </c:pt>
                <c:pt idx="8">
                  <c:v>5</c:v>
                </c:pt>
                <c:pt idx="9">
                  <c:v>5.0999999999999996</c:v>
                </c:pt>
                <c:pt idx="10">
                  <c:v>4.9000000000000004</c:v>
                </c:pt>
                <c:pt idx="11">
                  <c:v>4.7</c:v>
                </c:pt>
                <c:pt idx="12" formatCode="dd/mmm">
                  <c:v>5</c:v>
                </c:pt>
                <c:pt idx="13">
                  <c:v>5.2</c:v>
                </c:pt>
                <c:pt idx="14">
                  <c:v>5.3</c:v>
                </c:pt>
                <c:pt idx="15">
                  <c:v>5.5</c:v>
                </c:pt>
                <c:pt idx="16">
                  <c:v>5.5</c:v>
                </c:pt>
                <c:pt idx="17">
                  <c:v>3</c:v>
                </c:pt>
                <c:pt idx="18">
                  <c:v>1.5</c:v>
                </c:pt>
                <c:pt idx="19">
                  <c:v>0.5</c:v>
                </c:pt>
                <c:pt idx="20">
                  <c:v>0</c:v>
                </c:pt>
                <c:pt idx="21">
                  <c:v>-0.5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колебания уровня грунтовых вод (+2см).Замеры в колодце у ВДП№4</c:v>
                </c:pt>
              </c:strCache>
            </c:strRef>
          </c:tx>
          <c:spPr>
            <a:ln w="9668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0">
                  <c:v>6</c:v>
                </c:pt>
                <c:pt idx="1">
                  <c:v>5.9</c:v>
                </c:pt>
                <c:pt idx="2">
                  <c:v>5.8</c:v>
                </c:pt>
                <c:pt idx="3">
                  <c:v>5.7</c:v>
                </c:pt>
                <c:pt idx="4">
                  <c:v>6</c:v>
                </c:pt>
                <c:pt idx="5">
                  <c:v>6</c:v>
                </c:pt>
                <c:pt idx="6">
                  <c:v>5.8</c:v>
                </c:pt>
                <c:pt idx="7" formatCode="dd/mmm">
                  <c:v>5.0999999999999996</c:v>
                </c:pt>
                <c:pt idx="8">
                  <c:v>4.8</c:v>
                </c:pt>
                <c:pt idx="9">
                  <c:v>4.5999999999999996</c:v>
                </c:pt>
                <c:pt idx="10">
                  <c:v>4.9000000000000004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5.3</c:v>
                </c:pt>
                <c:pt idx="15">
                  <c:v>5.3</c:v>
                </c:pt>
                <c:pt idx="16">
                  <c:v>1.5</c:v>
                </c:pt>
                <c:pt idx="17">
                  <c:v>1</c:v>
                </c:pt>
                <c:pt idx="18">
                  <c:v>0.5</c:v>
                </c:pt>
                <c:pt idx="19">
                  <c:v>0</c:v>
                </c:pt>
                <c:pt idx="20">
                  <c:v>-0.5</c:v>
                </c:pt>
                <c:pt idx="21">
                  <c:v>-0.5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атмосферные осадки</c:v>
                </c:pt>
              </c:strCache>
            </c:strRef>
          </c:tx>
          <c:spPr>
            <a:ln w="9668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Sheet1!$B$4:$W$4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3.3</c:v>
                </c:pt>
                <c:pt idx="3">
                  <c:v>0</c:v>
                </c:pt>
                <c:pt idx="4">
                  <c:v>0</c:v>
                </c:pt>
                <c:pt idx="5">
                  <c:v>3.5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 formatCode="dd/mmm">
                  <c:v>0</c:v>
                </c:pt>
                <c:pt idx="12">
                  <c:v>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marker val="1"/>
        <c:axId val="144896768"/>
        <c:axId val="144898688"/>
      </c:lineChart>
      <c:catAx>
        <c:axId val="144896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6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Календарные дни мая2007г</a:t>
                </a:r>
              </a:p>
            </c:rich>
          </c:tx>
          <c:layout>
            <c:manualLayout>
              <c:xMode val="edge"/>
              <c:yMode val="edge"/>
              <c:x val="0.25795053003533569"/>
              <c:y val="0.85253456221198154"/>
            </c:manualLayout>
          </c:layout>
          <c:spPr>
            <a:noFill/>
            <a:ln w="19337">
              <a:noFill/>
            </a:ln>
          </c:spPr>
        </c:title>
        <c:numFmt formatCode="General" sourceLinked="1"/>
        <c:tickLblPos val="nextTo"/>
        <c:spPr>
          <a:ln w="2417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2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98688"/>
        <c:crosses val="autoZero"/>
        <c:auto val="1"/>
        <c:lblAlgn val="ctr"/>
        <c:lblOffset val="100"/>
        <c:tickLblSkip val="2"/>
        <c:tickMarkSkip val="1"/>
      </c:catAx>
      <c:valAx>
        <c:axId val="144898688"/>
        <c:scaling>
          <c:orientation val="minMax"/>
        </c:scaling>
        <c:axPos val="l"/>
        <c:majorGridlines>
          <c:spPr>
            <a:ln w="241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Осадки в мм., уровень вод в см.</a:t>
                </a:r>
              </a:p>
            </c:rich>
          </c:tx>
          <c:layout>
            <c:manualLayout>
              <c:xMode val="edge"/>
              <c:yMode val="edge"/>
              <c:x val="1.9434628975265024E-2"/>
              <c:y val="0.23963133640552994"/>
            </c:manualLayout>
          </c:layout>
          <c:spPr>
            <a:noFill/>
            <a:ln w="19337">
              <a:noFill/>
            </a:ln>
          </c:spPr>
        </c:title>
        <c:numFmt formatCode="General" sourceLinked="1"/>
        <c:tickLblPos val="nextTo"/>
        <c:spPr>
          <a:ln w="24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96768"/>
        <c:crosses val="autoZero"/>
        <c:crossBetween val="between"/>
      </c:valAx>
      <c:spPr>
        <a:solidFill>
          <a:srgbClr val="C0C0C0"/>
        </a:solidFill>
        <a:ln w="966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547709076916461"/>
          <c:y val="0.21717481192063737"/>
          <c:w val="0.33745583038869392"/>
          <c:h val="0.78282518807936241"/>
        </c:manualLayout>
      </c:layout>
      <c:spPr>
        <a:noFill/>
        <a:ln w="2417">
          <a:solidFill>
            <a:srgbClr val="000000"/>
          </a:solidFill>
          <a:prstDash val="solid"/>
        </a:ln>
      </c:spPr>
      <c:txPr>
        <a:bodyPr/>
        <a:lstStyle/>
        <a:p>
          <a:pPr>
            <a:defRPr sz="662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2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911258378745627"/>
          <c:y val="0.10227272727272729"/>
          <c:w val="0.6361254932146706"/>
          <c:h val="0.70454545454545692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7036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strRef>
              <c:f>Sheet1!$B$1:$M$1</c:f>
              <c:strCache>
                <c:ptCount val="12"/>
                <c:pt idx="0">
                  <c:v>я</c:v>
                </c:pt>
                <c:pt idx="1">
                  <c:v>ф</c:v>
                </c:pt>
                <c:pt idx="2">
                  <c:v>м</c:v>
                </c:pt>
                <c:pt idx="3">
                  <c:v>а</c:v>
                </c:pt>
                <c:pt idx="4">
                  <c:v>м</c:v>
                </c:pt>
                <c:pt idx="5">
                  <c:v>и</c:v>
                </c:pt>
                <c:pt idx="6">
                  <c:v>и</c:v>
                </c:pt>
                <c:pt idx="7">
                  <c:v>а</c:v>
                </c:pt>
                <c:pt idx="8">
                  <c:v>с</c:v>
                </c:pt>
                <c:pt idx="9">
                  <c:v>о</c:v>
                </c:pt>
                <c:pt idx="10">
                  <c:v>н</c:v>
                </c:pt>
                <c:pt idx="11">
                  <c:v>д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42</c:v>
                </c:pt>
                <c:pt idx="1">
                  <c:v>40</c:v>
                </c:pt>
                <c:pt idx="2">
                  <c:v>38</c:v>
                </c:pt>
                <c:pt idx="3">
                  <c:v>39</c:v>
                </c:pt>
                <c:pt idx="4">
                  <c:v>44</c:v>
                </c:pt>
                <c:pt idx="5">
                  <c:v>58</c:v>
                </c:pt>
                <c:pt idx="6">
                  <c:v>63</c:v>
                </c:pt>
                <c:pt idx="7">
                  <c:v>60</c:v>
                </c:pt>
                <c:pt idx="8">
                  <c:v>58</c:v>
                </c:pt>
                <c:pt idx="9">
                  <c:v>57</c:v>
                </c:pt>
                <c:pt idx="10">
                  <c:v>41</c:v>
                </c:pt>
                <c:pt idx="11">
                  <c:v>60</c:v>
                </c:pt>
              </c:numCache>
            </c:numRef>
          </c:val>
        </c:ser>
        <c:gapDepth val="0"/>
        <c:shape val="box"/>
        <c:axId val="144884864"/>
        <c:axId val="144886400"/>
        <c:axId val="0"/>
      </c:bar3DChart>
      <c:catAx>
        <c:axId val="144884864"/>
        <c:scaling>
          <c:orientation val="minMax"/>
        </c:scaling>
        <c:axPos val="b"/>
        <c:numFmt formatCode="General" sourceLinked="1"/>
        <c:tickLblPos val="low"/>
        <c:spPr>
          <a:ln w="42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86400"/>
        <c:crosses val="autoZero"/>
        <c:auto val="1"/>
        <c:lblAlgn val="ctr"/>
        <c:lblOffset val="100"/>
        <c:tickLblSkip val="1"/>
        <c:tickMarkSkip val="1"/>
      </c:catAx>
      <c:valAx>
        <c:axId val="144886400"/>
        <c:scaling>
          <c:orientation val="minMax"/>
        </c:scaling>
        <c:axPos val="l"/>
        <c:majorGridlines>
          <c:spPr>
            <a:ln w="425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2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84864"/>
        <c:crosses val="autoZero"/>
        <c:crossBetween val="between"/>
      </c:valAx>
      <c:spPr>
        <a:noFill/>
        <a:ln w="3407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7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187050359712229"/>
          <c:y val="0.25274725274725274"/>
          <c:w val="0.33093525179856131"/>
          <c:h val="0.50549450549450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3"/>
                <c:pt idx="0">
                  <c:v>талые снеговые воды</c:v>
                </c:pt>
                <c:pt idx="1">
                  <c:v>дождевые(в основном испаряютя)</c:v>
                </c:pt>
                <c:pt idx="2">
                  <c:v>грунтовые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талые снеговые воды</c:v>
                </c:pt>
                <c:pt idx="1">
                  <c:v>дождевые(в основном испаряютя)</c:v>
                </c:pt>
                <c:pt idx="2">
                  <c:v>грунтовые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талые снеговые воды</c:v>
                </c:pt>
                <c:pt idx="1">
                  <c:v>дождевые(в основном испаряютя)</c:v>
                </c:pt>
                <c:pt idx="2">
                  <c:v>грунтовые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717349333737155"/>
          <c:y val="0.24991894395553557"/>
          <c:w val="0.34172661870503596"/>
          <c:h val="0.70329670329670335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0.01449</cdr:x>
      <cdr:y>0.60175</cdr:y>
    </cdr:from>
    <cdr:to>
      <cdr:x>0.31216</cdr:x>
      <cdr:y>0.7898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1152128"/>
          <a:ext cx="1479582" cy="36004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0.04169</cdr:y>
    </cdr:from>
    <cdr:to>
      <cdr:x>0.95407</cdr:x>
      <cdr:y>0.20845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72008"/>
          <a:ext cx="25202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Круговая диаграмма «Питание реки»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A79C-9E5D-447F-835A-3CBC5035D0E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60B6D-C063-41CD-A110-665CFD1A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60B6D-C063-41CD-A110-665CFD1AB8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60B6D-C063-41CD-A110-665CFD1AB8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60B6D-C063-41CD-A110-665CFD1AB8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60B6D-C063-41CD-A110-665CFD1AB8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072-069B-4A69-A5A4-07BACF41F53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25B4-113B-4B99-9293-7A459F912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w2.google.com/mw-panoramio/photos/medium/4924983.jpg" TargetMode="External"/><Relationship Id="rId13" Type="http://schemas.openxmlformats.org/officeDocument/2006/relationships/hyperlink" Target="http://img13.nnm.ru/9/2/6/7/8/c60747d643574216880f08362b9.jpg" TargetMode="External"/><Relationship Id="rId3" Type="http://schemas.openxmlformats.org/officeDocument/2006/relationships/hyperlink" Target="http://www.wwww4.com/w3294/894720.jpg" TargetMode="External"/><Relationship Id="rId7" Type="http://schemas.openxmlformats.org/officeDocument/2006/relationships/hyperlink" Target="http://suslony.ru/Toponimika/dym.jpg" TargetMode="External"/><Relationship Id="rId12" Type="http://schemas.openxmlformats.org/officeDocument/2006/relationships/hyperlink" Target="http://mw2.google.com/mw-panoramio/photos/medium/1308839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nza-maps.ru/map1243017_0_0.htm" TargetMode="External"/><Relationship Id="rId11" Type="http://schemas.openxmlformats.org/officeDocument/2006/relationships/hyperlink" Target="http://zubova-poliana.narod.ru/index-geography-rivers.jpg" TargetMode="External"/><Relationship Id="rId5" Type="http://schemas.openxmlformats.org/officeDocument/2006/relationships/hyperlink" Target="http://travelel.ru/wp-content/uploads/2011/10/penza_map.jpg" TargetMode="External"/><Relationship Id="rId10" Type="http://schemas.openxmlformats.org/officeDocument/2006/relationships/hyperlink" Target="http://pics.livejournal.com/prohor58/pic/000wt037/" TargetMode="External"/><Relationship Id="rId4" Type="http://schemas.openxmlformats.org/officeDocument/2006/relationships/hyperlink" Target="http://www.rossiya.turne.com.ua/Data/cImg/CompanyMap71.jpg" TargetMode="External"/><Relationship Id="rId9" Type="http://schemas.openxmlformats.org/officeDocument/2006/relationships/hyperlink" Target="http://zubova-poliana.narod.ru/district-villag-pokass5-big.jpg" TargetMode="External"/><Relationship Id="rId14" Type="http://schemas.openxmlformats.org/officeDocument/2006/relationships/hyperlink" Target="http://uralistica.com/group/futoponymy/forum/topics/mokshanskaya-i-erzyanskaya?commentId=2161342:Comment:47591&amp;xg_source=activity&amp;groupId=2161342:Group:415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image" Target="../media/image7.png"/><Relationship Id="rId15" Type="http://schemas.openxmlformats.org/officeDocument/2006/relationships/slide" Target="slide9.xml"/><Relationship Id="rId10" Type="http://schemas.openxmlformats.org/officeDocument/2006/relationships/image" Target="../media/image10.jpeg"/><Relationship Id="rId4" Type="http://schemas.openxmlformats.org/officeDocument/2006/relationships/image" Target="../media/image6.gif"/><Relationship Id="rId9" Type="http://schemas.openxmlformats.org/officeDocument/2006/relationships/slide" Target="slide8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CompanyMap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map178_0.tmp"/>
          <p:cNvPicPr>
            <a:picLocks noChangeAspect="1"/>
          </p:cNvPicPr>
          <p:nvPr/>
        </p:nvPicPr>
        <p:blipFill>
          <a:blip r:embed="rId4" cstate="print"/>
          <a:srcRect l="2513" t="31186" b="20177"/>
          <a:stretch>
            <a:fillRect/>
          </a:stretch>
        </p:blipFill>
        <p:spPr>
          <a:xfrm>
            <a:off x="323528" y="2996952"/>
            <a:ext cx="1479935" cy="1080120"/>
          </a:xfrm>
          <a:prstGeom prst="rect">
            <a:avLst/>
          </a:prstGeom>
        </p:spPr>
      </p:pic>
      <p:pic>
        <p:nvPicPr>
          <p:cNvPr id="36" name="Рисунок 35" descr="map178_0.tmp"/>
          <p:cNvPicPr>
            <a:picLocks noChangeAspect="1"/>
          </p:cNvPicPr>
          <p:nvPr/>
        </p:nvPicPr>
        <p:blipFill>
          <a:blip r:embed="rId5" cstate="print"/>
          <a:srcRect l="2513" t="31186" b="20177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pic>
        <p:nvPicPr>
          <p:cNvPr id="37" name="Содержимое 3" descr="ФИЗИЧЕСКАЯ КАРТА ПЕНЗЕНСКОЙ ОБЛАСТИ.JPG"/>
          <p:cNvPicPr>
            <a:picLocks noChangeAspect="1"/>
          </p:cNvPicPr>
          <p:nvPr/>
        </p:nvPicPr>
        <p:blipFill>
          <a:blip r:embed="rId6" cstate="print"/>
          <a:srcRect l="3344" r="2133"/>
          <a:stretch>
            <a:fillRect/>
          </a:stretch>
        </p:blipFill>
        <p:spPr>
          <a:xfrm>
            <a:off x="7452320" y="3861048"/>
            <a:ext cx="1453467" cy="1052736"/>
          </a:xfrm>
          <a:prstGeom prst="rect">
            <a:avLst/>
          </a:prstGeom>
        </p:spPr>
      </p:pic>
      <p:pic>
        <p:nvPicPr>
          <p:cNvPr id="38" name="Содержимое 3" descr="ФИЗИЧЕСКАЯ КАРТА ПЕНЗЕНСКОЙ ОБЛАСТИ.JPG"/>
          <p:cNvPicPr>
            <a:picLocks noChangeAspect="1"/>
          </p:cNvPicPr>
          <p:nvPr/>
        </p:nvPicPr>
        <p:blipFill>
          <a:blip r:embed="rId6" cstate="print"/>
          <a:srcRect l="3344" r="2133"/>
          <a:stretch>
            <a:fillRect/>
          </a:stretch>
        </p:blipFill>
        <p:spPr>
          <a:xfrm>
            <a:off x="0" y="0"/>
            <a:ext cx="9804607" cy="7101408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 l="48136" t="34043" r="10942" b="13454"/>
          <a:stretch>
            <a:fillRect/>
          </a:stretch>
        </p:blipFill>
        <p:spPr bwMode="auto">
          <a:xfrm>
            <a:off x="1547664" y="332656"/>
            <a:ext cx="864096" cy="62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 l="48136" t="34043" r="10942" b="13454"/>
          <a:stretch>
            <a:fillRect/>
          </a:stretch>
        </p:blipFill>
        <p:spPr bwMode="auto">
          <a:xfrm>
            <a:off x="0" y="0"/>
            <a:ext cx="978175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трелка вправо с вырезом 42"/>
          <p:cNvSpPr/>
          <p:nvPr/>
        </p:nvSpPr>
        <p:spPr>
          <a:xfrm>
            <a:off x="7092280" y="6093296"/>
            <a:ext cx="1008112" cy="7647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73095" y="548680"/>
            <a:ext cx="6961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Маршрут экскурсий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краеведов школы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Устье реки </a:t>
            </a:r>
            <a:r>
              <a:rPr lang="ru-RU" dirty="0" err="1" smtClean="0"/>
              <a:t>Кельда</a:t>
            </a:r>
            <a:r>
              <a:rPr lang="ru-RU" dirty="0" smtClean="0"/>
              <a:t>- правого</a:t>
            </a:r>
            <a:br>
              <a:rPr lang="ru-RU" dirty="0" smtClean="0"/>
            </a:br>
            <a:r>
              <a:rPr lang="ru-RU" dirty="0" smtClean="0"/>
              <a:t> притока </a:t>
            </a:r>
            <a:r>
              <a:rPr lang="ru-RU" dirty="0" err="1" smtClean="0"/>
              <a:t>Шелдаиса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Кель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»(морд.)- узкий участок, переход вброд.   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i="1" dirty="0" smtClean="0"/>
              <a:t>Определите историческое прошлое реки.</a:t>
            </a:r>
            <a:endParaRPr lang="ru-RU" sz="24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484785"/>
            <a:ext cx="822960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1867 году около села Веденяпино, в реке </a:t>
            </a:r>
            <a:r>
              <a:rPr lang="ru-RU" dirty="0" err="1" smtClean="0"/>
              <a:t>Кельде</a:t>
            </a:r>
            <a:r>
              <a:rPr lang="ru-RU" dirty="0" smtClean="0"/>
              <a:t>, найдены останки носорога (рог, </a:t>
            </a:r>
            <a:r>
              <a:rPr lang="ru-RU" dirty="0" err="1" smtClean="0"/>
              <a:t>зуб,тазовые</a:t>
            </a:r>
            <a:r>
              <a:rPr lang="ru-RU" dirty="0" smtClean="0"/>
              <a:t> кости)</a:t>
            </a:r>
          </a:p>
          <a:p>
            <a:r>
              <a:rPr lang="ru-RU" dirty="0" smtClean="0"/>
              <a:t>В краеведческом музее города Спасска хранится бивень мамонта, найденный в этих краях </a:t>
            </a:r>
          </a:p>
          <a:p>
            <a:r>
              <a:rPr lang="ru-RU" dirty="0" smtClean="0"/>
              <a:t>У реки обширная пойма, вдоль рек встречаются валуны, притащенные ледником с Карело-Финского нагорья</a:t>
            </a:r>
            <a:endParaRPr lang="ru-RU" dirty="0"/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800" dirty="0" smtClean="0">
                <a:hlinkClick r:id="rId3"/>
              </a:rPr>
              <a:t>http://www.wwww4.com/w3294/894720.jpg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Карта Восточно-Европейская равнина- Центральная Россия</a:t>
            </a:r>
          </a:p>
          <a:p>
            <a:pPr>
              <a:buNone/>
            </a:pPr>
            <a:r>
              <a:rPr lang="en-US" sz="4800" u="sng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://</a:t>
            </a:r>
            <a:r>
              <a:rPr lang="en-US" sz="4800" u="sng" dirty="0" smtClean="0">
                <a:solidFill>
                  <a:schemeClr val="bg1"/>
                </a:solidFill>
                <a:hlinkClick r:id="rId4"/>
              </a:rPr>
              <a:t>www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sz="4800" u="sng" dirty="0" err="1" smtClean="0">
                <a:solidFill>
                  <a:schemeClr val="bg1"/>
                </a:solidFill>
                <a:hlinkClick r:id="rId4"/>
              </a:rPr>
              <a:t>rossiya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sz="4800" u="sng" dirty="0" err="1" smtClean="0">
                <a:solidFill>
                  <a:schemeClr val="bg1"/>
                </a:solidFill>
                <a:hlinkClick r:id="rId4"/>
              </a:rPr>
              <a:t>turne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sz="4800" u="sng" dirty="0" smtClean="0">
                <a:solidFill>
                  <a:schemeClr val="bg1"/>
                </a:solidFill>
                <a:hlinkClick r:id="rId4"/>
              </a:rPr>
              <a:t>com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US" sz="4800" u="sng" dirty="0" err="1" smtClean="0">
                <a:solidFill>
                  <a:schemeClr val="bg1"/>
                </a:solidFill>
                <a:hlinkClick r:id="rId4"/>
              </a:rPr>
              <a:t>ua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4800" u="sng" dirty="0" smtClean="0">
                <a:solidFill>
                  <a:schemeClr val="bg1"/>
                </a:solidFill>
                <a:hlinkClick r:id="rId4"/>
              </a:rPr>
              <a:t>Data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4800" u="sng" dirty="0" err="1" smtClean="0">
                <a:solidFill>
                  <a:schemeClr val="bg1"/>
                </a:solidFill>
                <a:hlinkClick r:id="rId4"/>
              </a:rPr>
              <a:t>cImg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4800" u="sng" dirty="0" err="1" smtClean="0">
                <a:solidFill>
                  <a:schemeClr val="bg1"/>
                </a:solidFill>
                <a:hlinkClick r:id="rId4"/>
              </a:rPr>
              <a:t>CompanyMap</a:t>
            </a:r>
            <a:r>
              <a:rPr lang="ru-RU" sz="4800" u="sng" dirty="0" smtClean="0">
                <a:solidFill>
                  <a:schemeClr val="bg1"/>
                </a:solidFill>
                <a:hlinkClick r:id="rId4"/>
              </a:rPr>
              <a:t>71.</a:t>
            </a:r>
            <a:r>
              <a:rPr lang="en-US" sz="4800" u="sng" dirty="0" smtClean="0">
                <a:solidFill>
                  <a:schemeClr val="bg1"/>
                </a:solidFill>
                <a:hlinkClick r:id="rId4"/>
              </a:rPr>
              <a:t>jpg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4800" dirty="0" smtClean="0"/>
              <a:t>Карта России</a:t>
            </a:r>
          </a:p>
          <a:p>
            <a:pPr>
              <a:buNone/>
            </a:pPr>
            <a:r>
              <a:rPr lang="en-US" sz="4800" dirty="0" smtClean="0">
                <a:hlinkClick r:id="rId5"/>
              </a:rPr>
              <a:t>http://travelel.ru/wp-content/uploads/2011/10/penza_map.jpg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Карта Пензенской области</a:t>
            </a:r>
          </a:p>
          <a:p>
            <a:pPr>
              <a:buNone/>
            </a:pPr>
            <a:r>
              <a:rPr lang="en-US" sz="4800" dirty="0" smtClean="0">
                <a:hlinkClick r:id="rId6"/>
              </a:rPr>
              <a:t>http://penza-maps.ru/map1243017_0_0.htm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Карта Спасского района</a:t>
            </a:r>
          </a:p>
          <a:p>
            <a:pPr>
              <a:buNone/>
            </a:pPr>
            <a:r>
              <a:rPr lang="en-US" sz="4800" dirty="0" smtClean="0">
                <a:hlinkClick r:id="rId7"/>
              </a:rPr>
              <a:t>http://suslony.ru/Toponimika/dym.jpg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Карта с сайта «</a:t>
            </a:r>
            <a:r>
              <a:rPr lang="ru-RU" sz="4800" dirty="0" err="1" smtClean="0"/>
              <a:t>Мокшанская</a:t>
            </a:r>
            <a:r>
              <a:rPr lang="ru-RU" sz="4800" dirty="0" smtClean="0"/>
              <a:t> и эрзянская топонимика»;    ФОТО:</a:t>
            </a:r>
          </a:p>
          <a:p>
            <a:pPr>
              <a:buNone/>
            </a:pPr>
            <a:r>
              <a:rPr lang="en-US" sz="4800" dirty="0" smtClean="0">
                <a:hlinkClick r:id="rId8"/>
              </a:rPr>
              <a:t>http://mw2.google.com/mw-panoramio/photos/medium/4924983.jpg</a:t>
            </a:r>
            <a:r>
              <a:rPr lang="ru-RU" sz="4800" dirty="0" smtClean="0"/>
              <a:t>   </a:t>
            </a:r>
          </a:p>
          <a:p>
            <a:pPr>
              <a:buNone/>
            </a:pPr>
            <a:r>
              <a:rPr lang="ru-RU" sz="4800" dirty="0" err="1" smtClean="0"/>
              <a:t>Кажлодка</a:t>
            </a:r>
            <a:r>
              <a:rPr lang="ru-RU" sz="4800" dirty="0" smtClean="0"/>
              <a:t>(фото)-устье реки </a:t>
            </a:r>
            <a:r>
              <a:rPr lang="ru-RU" sz="4800" dirty="0" err="1" smtClean="0"/>
              <a:t>Студенец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>
                <a:hlinkClick r:id="rId9"/>
              </a:rPr>
              <a:t>http://zubova-poliana.narod.ru/district-villag-pokass5-big.jpg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Река </a:t>
            </a:r>
            <a:r>
              <a:rPr lang="ru-RU" sz="4800" dirty="0" err="1" smtClean="0"/>
              <a:t>Чиуш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>
                <a:hlinkClick r:id="rId10"/>
              </a:rPr>
              <a:t>http://pics.livejournal.com/prohor58/pic/000wt037/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Река Кока(фото)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smtClean="0">
                <a:hlinkClick r:id="rId11"/>
              </a:rPr>
              <a:t>http://zubova-poliana.narod.ru/index-geography-rivers.jpg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Река </a:t>
            </a:r>
            <a:r>
              <a:rPr lang="ru-RU" sz="4800" dirty="0" err="1" smtClean="0"/>
              <a:t>Парца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>
                <a:hlinkClick r:id="rId12"/>
              </a:rPr>
              <a:t>http://mw2.google.com/mw-panoramio/photos/medium/1308839.jpg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Река </a:t>
            </a:r>
            <a:r>
              <a:rPr lang="ru-RU" sz="4800" dirty="0" err="1" smtClean="0"/>
              <a:t>Шелдаис</a:t>
            </a:r>
            <a:endParaRPr lang="ru-RU" sz="4800" dirty="0" smtClean="0"/>
          </a:p>
          <a:p>
            <a:pPr>
              <a:buNone/>
            </a:pPr>
            <a:r>
              <a:rPr lang="en-US" sz="4800" dirty="0" smtClean="0">
                <a:hlinkClick r:id="rId13"/>
              </a:rPr>
              <a:t>http://img13.nnm.ru/9/2/6/7/8/c60747d643574216880f08362b9.jpg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Шерстистый носорог</a:t>
            </a:r>
          </a:p>
          <a:p>
            <a:pPr>
              <a:buNone/>
            </a:pPr>
            <a:r>
              <a:rPr lang="ru-RU" sz="4800" dirty="0" smtClean="0"/>
              <a:t>Использованы данные книг:</a:t>
            </a:r>
          </a:p>
          <a:p>
            <a:r>
              <a:rPr lang="ru-RU" sz="4800" dirty="0" err="1" smtClean="0"/>
              <a:t>Полубояров</a:t>
            </a:r>
            <a:r>
              <a:rPr lang="ru-RU" sz="4800" dirty="0" smtClean="0"/>
              <a:t> М., «</a:t>
            </a:r>
            <a:r>
              <a:rPr lang="ru-RU" sz="4800" dirty="0" err="1" smtClean="0"/>
              <a:t>Мокша,Сура</a:t>
            </a:r>
            <a:r>
              <a:rPr lang="ru-RU" sz="4800" dirty="0" smtClean="0"/>
              <a:t> и другие…»,М.,1992;</a:t>
            </a:r>
          </a:p>
          <a:p>
            <a:r>
              <a:rPr lang="ru-RU" sz="4800" dirty="0" err="1" smtClean="0"/>
              <a:t>Забродина</a:t>
            </a:r>
            <a:r>
              <a:rPr lang="ru-RU" sz="4800" dirty="0" smtClean="0"/>
              <a:t> Н.И. «Спасская летопись», Спасск,2011,</a:t>
            </a:r>
          </a:p>
          <a:p>
            <a:pPr>
              <a:buNone/>
            </a:pPr>
            <a:r>
              <a:rPr lang="ru-RU" sz="4800" dirty="0" smtClean="0"/>
              <a:t>Данные сайта Эрзянская топонимика</a:t>
            </a:r>
          </a:p>
          <a:p>
            <a:pPr>
              <a:buNone/>
            </a:pPr>
            <a:r>
              <a:rPr lang="en-US" sz="4800" dirty="0" smtClean="0">
                <a:hlinkClick r:id="rId14"/>
              </a:rPr>
              <a:t>http://uralistica.com/group/futoponymy/forum/topics/mokshanskaya-i-erzyanskaya?commentId=2161342%3AComment%3A47591&amp;xg_source=activity&amp;groupId=2161342%3AGroup%3A41503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А также данные исследовательской деятельности группы </a:t>
            </a:r>
            <a:r>
              <a:rPr lang="ru-RU" sz="4800" dirty="0" err="1" smtClean="0"/>
              <a:t>ЮнКОР</a:t>
            </a:r>
            <a:r>
              <a:rPr lang="ru-RU" sz="4800" dirty="0" smtClean="0"/>
              <a:t> МБОУ ООШ села </a:t>
            </a:r>
            <a:r>
              <a:rPr lang="ru-RU" sz="4800" dirty="0" err="1" smtClean="0"/>
              <a:t>Липлейка</a:t>
            </a: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 карта России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с вырезом 3">
            <a:hlinkClick r:id="" action="ppaction://hlinkshowjump?jump=endshow"/>
          </p:cNvPr>
          <p:cNvSpPr/>
          <p:nvPr/>
        </p:nvSpPr>
        <p:spPr>
          <a:xfrm rot="5400000">
            <a:off x="8441267" y="5887309"/>
            <a:ext cx="712770" cy="692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трелка вправо с вырезом 4">
            <a:hlinkClick r:id="" action="ppaction://hlinkshowjump?jump=firstslide"/>
          </p:cNvPr>
          <p:cNvSpPr/>
          <p:nvPr/>
        </p:nvSpPr>
        <p:spPr>
          <a:xfrm rot="16200000">
            <a:off x="12028" y="5793236"/>
            <a:ext cx="659512" cy="6835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136" t="34043" r="10942" b="13454"/>
          <a:stretch>
            <a:fillRect/>
          </a:stretch>
        </p:blipFill>
        <p:spPr bwMode="auto">
          <a:xfrm>
            <a:off x="8297034" y="6237312"/>
            <a:ext cx="846965" cy="6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8136" t="34043" r="10942" b="13454"/>
          <a:stretch>
            <a:fillRect/>
          </a:stretch>
        </p:blipFill>
        <p:spPr bwMode="auto">
          <a:xfrm>
            <a:off x="0" y="0"/>
            <a:ext cx="9468544" cy="687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емиугольник 7"/>
          <p:cNvSpPr/>
          <p:nvPr/>
        </p:nvSpPr>
        <p:spPr>
          <a:xfrm>
            <a:off x="3635896" y="908720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миугольник 8"/>
          <p:cNvSpPr/>
          <p:nvPr/>
        </p:nvSpPr>
        <p:spPr>
          <a:xfrm>
            <a:off x="8388424" y="2348880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миугольник 9"/>
          <p:cNvSpPr/>
          <p:nvPr/>
        </p:nvSpPr>
        <p:spPr>
          <a:xfrm>
            <a:off x="8639944" y="6093296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миугольник 10"/>
          <p:cNvSpPr/>
          <p:nvPr/>
        </p:nvSpPr>
        <p:spPr>
          <a:xfrm>
            <a:off x="4932040" y="6093296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миугольник 11"/>
          <p:cNvSpPr/>
          <p:nvPr/>
        </p:nvSpPr>
        <p:spPr>
          <a:xfrm>
            <a:off x="2195736" y="4941168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миугольник 12"/>
          <p:cNvSpPr/>
          <p:nvPr/>
        </p:nvSpPr>
        <p:spPr>
          <a:xfrm>
            <a:off x="3779912" y="4437112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миугольник 13"/>
          <p:cNvSpPr/>
          <p:nvPr/>
        </p:nvSpPr>
        <p:spPr>
          <a:xfrm>
            <a:off x="5508104" y="3933056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15616" y="4437112"/>
            <a:ext cx="484632" cy="9361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6876256" y="5877272"/>
            <a:ext cx="906400" cy="7006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0.07916 C -0.0224 0.10833 -0.01389 0.08264 -0.06511 0.09305 C -0.06858 0.09375 -0.07587 0.10463 -0.07761 0.10694 C -0.08472 0.13541 -0.05781 0.13287 -0.04427 0.13472 C -0.02726 0.14236 -0.01858 0.13935 0.00156 0.1375 C 0.02066 0.12893 0.0368 0.1125 0.05573 0.10416 C 0.05989 0.09861 0.06406 0.09305 0.06823 0.0875 C 0.0717 0.08287 0.08073 0.07639 0.08073 0.07639 C 0.09184 0.05416 0.07725 0.08102 0.09114 0.0625 C 0.09496 0.05741 0.09774 0.05092 0.10156 0.04583 C 0.10503 0.03171 0.11337 0.02268 0.11823 0.00972 C 0.12153 0.00092 0.12604 -0.0088 0.12864 -0.01806 C 0.12969 -0.02153 0.12969 -0.0257 0.13073 -0.02917 C 0.13541 -0.04352 0.14219 -0.05695 0.14739 -0.07084 C 0.15208 -0.0831 0.15278 -0.09931 0.15555 -0.1125 C 0.15955 -0.1294 0.16406 -0.14584 0.16823 -0.1625 C 0.16996 -0.16968 0.1743 -0.175 0.17656 -0.18195 C 0.1809 -0.19537 0.18611 -0.20741 0.19097 -0.22084 C 0.19739 -0.23727 0.19496 -0.24537 0.20573 -0.25972 C 0.20764 -0.26713 0.21094 -0.27408 0.21198 -0.28195 C 0.2184 -0.33009 0.20885 -0.30139 0.21823 -0.32639 C 0.22118 -0.34607 0.22604 -0.36667 0.23281 -0.38472 C 0.2335 -0.39028 0.2335 -0.39607 0.23489 -0.40139 C 0.23576 -0.40463 0.23819 -0.40648 0.23906 -0.40972 C 0.2467 -0.43727 0.23559 -0.4125 0.24531 -0.43195 C 0.24826 -0.4588 0.25347 -0.48658 0.25989 -0.5125 C 0.26111 -0.51759 0.26649 -0.53704 0.27031 -0.54028 C 0.27396 -0.54329 0.28281 -0.54584 0.28281 -0.54584 C 0.28559 -0.54398 0.28923 -0.54352 0.29114 -0.54028 C 0.29305 -0.53681 0.29635 -0.51829 0.29739 -0.5125 C 0.2967 -0.4588 0.29722 -0.40509 0.29531 -0.35139 C 0.29514 -0.3463 0.29201 -0.34236 0.29114 -0.3375 C 0.28889 -0.32477 0.28663 -0.30903 0.28489 -0.29584 C 0.28194 -0.27361 0.28281 -0.25116 0.27864 -0.22917 C 0.27934 -0.17547 0.27951 -0.12176 0.28073 -0.06806 C 0.2809 -0.05857 0.27986 -0.04699 0.28489 -0.04028 C 0.28594 -0.03889 0.29948 -0.03472 0.29948 -0.03472 C 0.32396 -0.03773 0.32448 -0.0375 0.34531 -0.05139 C 0.34982 -0.0544 0.35364 -0.0588 0.35781 -0.0625 C 0.35989 -0.06435 0.36406 -0.06806 0.36406 -0.06806 C 0.37552 -0.09097 0.36059 -0.06482 0.37448 -0.07917 C 0.37916 -0.08403 0.38281 -0.09028 0.38698 -0.09584 C 0.39444 -0.10579 0.41441 -0.11204 0.42448 -0.12084 C 0.44184 -0.11991 0.45937 -0.12153 0.47656 -0.11806 C 0.48333 -0.11667 0.48489 -0.09306 0.48489 -0.09306 C 0.4835 -0.06713 0.48316 -0.04097 0.48073 -0.01528 C 0.48038 -0.01204 0.47778 -0.00996 0.47656 -0.00695 C 0.47361 0.00023 0.471 0.00787 0.46823 0.01528 C 0.46528 0.02315 0.46493 0.03241 0.46198 0.04028 C 0.45538 0.0581 0.44288 0.06991 0.43906 0.09028 C 0.43611 0.10602 0.43125 0.12685 0.42448 0.14028 C 0.42378 0.14398 0.42326 0.14768 0.42239 0.15139 C 0.42118 0.15694 0.41823 0.16805 0.41823 0.16805 C 0.41875 0.17592 0.4184 0.19629 0.42239 0.20694 C 0.42326 0.20995 0.42448 0.21342 0.42656 0.21528 C 0.43021 0.21828 0.43906 0.22083 0.43906 0.22083 C 0.44392 0.21991 0.44896 0.21991 0.45364 0.21805 C 0.46163 0.21481 0.45868 0.21111 0.46406 0.20416 C 0.46892 0.19768 0.47552 0.19352 0.48073 0.1875 C 0.49635 0.16921 0.47882 0.18889 0.49114 0.17083 C 0.51128 0.14143 0.5309 0.11528 0.55573 0.09305 C 0.56041 0.07731 0.56719 0.06227 0.57448 0.04861 C 0.5842 0.03055 0.5776 0.04977 0.58489 0.03194 C 0.58854 0.02291 0.59149 0.01319 0.59531 0.00416 C 0.59913 -0.00463 0.60243 -0.00672 0.60573 -0.01528 C 0.60677 -0.01783 0.60642 -0.0213 0.60781 -0.02361 C 0.60937 -0.02616 0.61232 -0.02685 0.61406 -0.02917 C 0.61788 -0.03426 0.621 -0.04028 0.62448 -0.04584 C 0.62691 -0.05556 0.62587 -0.05394 0.63073 -0.0625 C 0.63541 -0.07084 0.64531 -0.0875 0.64531 -0.0875 C 0.64965 -0.11042 0.65885 -0.10023 0.66614 -0.12917 C 0.67031 -0.14584 0.66701 -0.13496 0.67864 -0.15972 C 0.68333 -0.16968 0.68611 -0.18079 0.69114 -0.19028 C 0.69288 -0.19352 0.69566 -0.19537 0.69739 -0.19861 C 0.7092 -0.2206 0.69583 -0.2 0.70364 -0.21806 C 0.70903 -0.23079 0.71632 -0.2419 0.72239 -0.25417 L 0.72239 -0.25417 C 0.73229 -0.27847 0.74236 -0.2956 0.75364 -0.31806 C 0.76267 -0.33611 0.75555 -0.32801 0.76614 -0.3375 C 0.77118 -0.35764 0.77812 -0.35672 0.79114 -0.3625 C 0.79826 -0.35926 0.7993 -0.36158 0.79948 -0.34861 C 0.80087 -0.24213 0.80034 -0.13565 0.80156 -0.02917 C 0.80208 0.01597 0.80642 0.06203 0.80989 0.10694 C 0.81007 0.10879 0.81267 0.13078 0.81406 0.13472 C 0.81632 0.14074 0.82239 0.15139 0.82239 0.15139 C 0.82534 0.23565 0.8092 0.2125 0.87656 0.2125 " pathEditMode="relative" ptsTypes="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8136" t="34043" r="10942" b="13454"/>
          <a:stretch>
            <a:fillRect/>
          </a:stretch>
        </p:blipFill>
        <p:spPr bwMode="auto">
          <a:xfrm>
            <a:off x="-324544" y="0"/>
            <a:ext cx="9468544" cy="687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емиугольник 4"/>
          <p:cNvSpPr/>
          <p:nvPr/>
        </p:nvSpPr>
        <p:spPr>
          <a:xfrm>
            <a:off x="8639944" y="6021288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миугольник 5"/>
          <p:cNvSpPr/>
          <p:nvPr/>
        </p:nvSpPr>
        <p:spPr>
          <a:xfrm>
            <a:off x="5004048" y="6165304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миугольник 6"/>
          <p:cNvSpPr/>
          <p:nvPr/>
        </p:nvSpPr>
        <p:spPr>
          <a:xfrm>
            <a:off x="5580112" y="4005064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миугольник 7"/>
          <p:cNvSpPr/>
          <p:nvPr/>
        </p:nvSpPr>
        <p:spPr>
          <a:xfrm>
            <a:off x="3707904" y="4509120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миугольник 8"/>
          <p:cNvSpPr/>
          <p:nvPr/>
        </p:nvSpPr>
        <p:spPr>
          <a:xfrm>
            <a:off x="2195736" y="5013176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миугольник 9"/>
          <p:cNvSpPr/>
          <p:nvPr/>
        </p:nvSpPr>
        <p:spPr>
          <a:xfrm>
            <a:off x="3779912" y="908720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C:\Users\admin\Documents\MH900282781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689648"/>
            <a:ext cx="3168352" cy="3168352"/>
          </a:xfrm>
          <a:prstGeom prst="rect">
            <a:avLst/>
          </a:prstGeom>
          <a:noFill/>
        </p:spPr>
      </p:pic>
      <p:sp>
        <p:nvSpPr>
          <p:cNvPr id="13" name="Семиугольник 12"/>
          <p:cNvSpPr/>
          <p:nvPr/>
        </p:nvSpPr>
        <p:spPr>
          <a:xfrm>
            <a:off x="8316416" y="2420888"/>
            <a:ext cx="504056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43808" y="3284984"/>
            <a:ext cx="1553061" cy="1163787"/>
            <a:chOff x="2843808" y="3284984"/>
            <a:chExt cx="1553061" cy="116378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3284984"/>
              <a:ext cx="1553061" cy="116378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3203848" y="3573016"/>
              <a:ext cx="863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hlinkClick r:id="" action="ppaction://hlinkshowjump?jump=nextslide"/>
                </a:rPr>
                <a:t>Р.Чиуш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87824" y="5301208"/>
            <a:ext cx="1829745" cy="1223642"/>
            <a:chOff x="2987824" y="5301208"/>
            <a:chExt cx="1829745" cy="1223642"/>
          </a:xfrm>
        </p:grpSpPr>
        <p:pic>
          <p:nvPicPr>
            <p:cNvPr id="14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5301208"/>
              <a:ext cx="1829745" cy="122364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4" name="TextBox 23">
              <a:hlinkClick r:id="rId6" action="ppaction://hlinksldjump"/>
            </p:cNvPr>
            <p:cNvSpPr txBox="1"/>
            <p:nvPr/>
          </p:nvSpPr>
          <p:spPr>
            <a:xfrm>
              <a:off x="3491880" y="609329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hlinkClick r:id="rId6" action="ppaction://hlinksldjump"/>
                </a:rPr>
                <a:t>Р.Кока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96136" y="5409220"/>
            <a:ext cx="1565160" cy="1173870"/>
            <a:chOff x="5796136" y="5409220"/>
            <a:chExt cx="1565160" cy="117387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6136" y="5409220"/>
              <a:ext cx="1565160" cy="117387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5940152" y="6093296"/>
              <a:ext cx="1228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hlinkClick r:id="rId9" action="ppaction://hlinksldjump"/>
                </a:rPr>
                <a:t>Р.Шелдаис</a:t>
              </a:r>
              <a:endParaRPr lang="ru-RU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72200" y="4725144"/>
            <a:ext cx="1790213" cy="1205410"/>
            <a:chOff x="6372200" y="4725144"/>
            <a:chExt cx="1790213" cy="120541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00" y="4725144"/>
              <a:ext cx="1790213" cy="120541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6660232" y="47971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hlinkClick r:id="rId11" action="ppaction://hlinksldjump"/>
                </a:rPr>
                <a:t>Р. </a:t>
              </a:r>
              <a:r>
                <a:rPr lang="ru-RU" dirty="0" err="1" smtClean="0">
                  <a:hlinkClick r:id="rId11" action="ppaction://hlinksldjump"/>
                </a:rPr>
                <a:t>Кельда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00192" y="2564904"/>
            <a:ext cx="1836658" cy="1349566"/>
            <a:chOff x="6300192" y="2564904"/>
            <a:chExt cx="1836658" cy="134956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r="7467"/>
            <a:stretch>
              <a:fillRect/>
            </a:stretch>
          </p:blipFill>
          <p:spPr bwMode="auto">
            <a:xfrm>
              <a:off x="6300192" y="2564904"/>
              <a:ext cx="1836658" cy="13495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6804248" y="2708920"/>
              <a:ext cx="9608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hlinkClick r:id="rId13" action="ppaction://hlinksldjump"/>
                </a:rPr>
                <a:t>Р. Сухой</a:t>
              </a:r>
            </a:p>
            <a:p>
              <a:r>
                <a:rPr lang="ru-RU" dirty="0" err="1" smtClean="0">
                  <a:hlinkClick r:id="rId13" action="ppaction://hlinksldjump"/>
                </a:rPr>
                <a:t>Лепляй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156176" y="1124744"/>
            <a:ext cx="1907094" cy="1149102"/>
            <a:chOff x="6156176" y="1124744"/>
            <a:chExt cx="1907094" cy="114910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56176" y="1124744"/>
              <a:ext cx="1907094" cy="114910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6228184" y="155679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hlinkClick r:id="rId15" action="ppaction://hlinksldjump"/>
                </a:rPr>
                <a:t>Р.Парца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572000" y="260648"/>
            <a:ext cx="1728192" cy="1296144"/>
            <a:chOff x="4572000" y="260648"/>
            <a:chExt cx="1728192" cy="129614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72000" y="260648"/>
              <a:ext cx="1728192" cy="129614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4716016" y="54868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hlinkClick r:id="rId17" action="ppaction://hlinksldjump"/>
                </a:rPr>
                <a:t>Р</a:t>
              </a:r>
              <a:r>
                <a:rPr lang="ru-RU" dirty="0" smtClean="0">
                  <a:solidFill>
                    <a:schemeClr val="bg1"/>
                  </a:solidFill>
                </a:rPr>
                <a:t>. </a:t>
              </a:r>
              <a:r>
                <a:rPr lang="ru-RU" dirty="0" smtClean="0">
                  <a:solidFill>
                    <a:schemeClr val="bg1"/>
                  </a:solidFill>
                  <a:hlinkClick r:id="rId17" action="ppaction://hlinksldjump"/>
                </a:rPr>
                <a:t>Мокрый </a:t>
              </a:r>
              <a:r>
                <a:rPr lang="ru-RU" dirty="0" err="1" smtClean="0">
                  <a:solidFill>
                    <a:schemeClr val="bg1"/>
                  </a:solidFill>
                  <a:hlinkClick r:id="rId17" action="ppaction://hlinksldjump"/>
                </a:rPr>
                <a:t>Лепляй</a:t>
              </a:r>
              <a:r>
                <a:rPr lang="ru-RU" dirty="0" smtClean="0">
                  <a:solidFill>
                    <a:schemeClr val="bg1"/>
                  </a:solidFill>
                  <a:hlinkClick r:id="rId17" action="ppaction://hlinksldjump"/>
                </a:rPr>
                <a:t> </a:t>
              </a:r>
            </a:p>
            <a:p>
              <a:r>
                <a:rPr lang="ru-RU" dirty="0" smtClean="0">
                  <a:solidFill>
                    <a:schemeClr val="bg1"/>
                  </a:solidFill>
                  <a:hlinkClick r:id="rId17" action="ppaction://hlinksldjump"/>
                </a:rPr>
                <a:t>(</a:t>
              </a:r>
              <a:r>
                <a:rPr lang="ru-RU" dirty="0" err="1" smtClean="0">
                  <a:solidFill>
                    <a:schemeClr val="bg1"/>
                  </a:solidFill>
                  <a:hlinkClick r:id="rId17" action="ppaction://hlinksldjump"/>
                </a:rPr>
                <a:t>Студенец</a:t>
              </a:r>
              <a:r>
                <a:rPr lang="ru-RU" dirty="0" smtClean="0">
                  <a:solidFill>
                    <a:schemeClr val="bg1"/>
                  </a:solidFill>
                  <a:hlinkClick r:id="rId17" action="ppaction://hlinksldjump"/>
                </a:rPr>
                <a:t>)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с вырезом 35">
            <a:hlinkClick r:id="" action="ppaction://hlinkshowjump?jump=endshow"/>
          </p:cNvPr>
          <p:cNvSpPr/>
          <p:nvPr/>
        </p:nvSpPr>
        <p:spPr>
          <a:xfrm rot="5400000">
            <a:off x="7744916" y="6097860"/>
            <a:ext cx="755576" cy="7647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Блок-схема: альтернативный процесс 36">
            <a:hlinkClick r:id="" action="ppaction://hlinkshowjump?jump=lastslide"/>
          </p:cNvPr>
          <p:cNvSpPr/>
          <p:nvPr/>
        </p:nvSpPr>
        <p:spPr>
          <a:xfrm>
            <a:off x="0" y="5877272"/>
            <a:ext cx="1368152" cy="476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17327 -0.0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-0.06944 L 0.36215 -0.699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15 -0.6993 L 0.34653 -0.15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-0.18495 L 0.56702 -0.258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01 -0.25857 L 0.48055 0.0671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56 0.06713 L 0.85833 -0.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833 -0.5 L 0.88194 0.06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80" r="37449" b="12201"/>
          <a:stretch>
            <a:fillRect/>
          </a:stretch>
        </p:blipFill>
        <p:spPr bwMode="auto">
          <a:xfrm>
            <a:off x="1907704" y="1268760"/>
            <a:ext cx="5809032" cy="390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Исток реки </a:t>
            </a:r>
            <a:r>
              <a:rPr lang="ru-RU" dirty="0" err="1" smtClean="0"/>
              <a:t>Чиуш</a:t>
            </a:r>
            <a:r>
              <a:rPr lang="ru-RU" dirty="0" smtClean="0"/>
              <a:t>- левого</a:t>
            </a:r>
            <a:br>
              <a:rPr lang="ru-RU" dirty="0" smtClean="0"/>
            </a:br>
            <a:r>
              <a:rPr lang="ru-RU" dirty="0" smtClean="0"/>
              <a:t> притока </a:t>
            </a:r>
            <a:r>
              <a:rPr lang="ru-RU" dirty="0" err="1" smtClean="0"/>
              <a:t>Парцы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2883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Чуш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»(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тюркск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.)- верховье реки. </a:t>
            </a:r>
            <a:r>
              <a:rPr lang="ru-RU" sz="2400" dirty="0" smtClean="0"/>
              <a:t>У истока деревня </a:t>
            </a:r>
            <a:r>
              <a:rPr lang="ru-RU" sz="2400" dirty="0" err="1" smtClean="0"/>
              <a:t>Чиуш-Каменка</a:t>
            </a:r>
            <a:r>
              <a:rPr lang="ru-RU" sz="2400" dirty="0" smtClean="0"/>
              <a:t>. </a:t>
            </a:r>
            <a:r>
              <a:rPr lang="ru-RU" sz="2400" i="1" dirty="0" smtClean="0"/>
              <a:t>Определите высоту истока, затем падение реки, если известно, что высота устья реки-130метров над уровнем моря</a:t>
            </a:r>
            <a:endParaRPr lang="ru-RU" sz="2400" i="1" dirty="0"/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956376" y="616530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Устье реки Мокрый </a:t>
            </a:r>
            <a:r>
              <a:rPr lang="ru-RU" dirty="0" err="1" smtClean="0"/>
              <a:t>Лепляй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левого притока  </a:t>
            </a:r>
            <a:r>
              <a:rPr lang="ru-RU" dirty="0" err="1" smtClean="0"/>
              <a:t>Парцы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Современное название реки-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Студенец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(рус). </a:t>
            </a:r>
            <a:r>
              <a:rPr lang="ru-RU" sz="2400" dirty="0" smtClean="0"/>
              <a:t>Длина реки12,5 км. </a:t>
            </a:r>
            <a:r>
              <a:rPr lang="ru-RU" sz="2400" i="1" dirty="0" smtClean="0"/>
              <a:t>Определите уклон реки.</a:t>
            </a:r>
            <a:endParaRPr lang="ru-RU" sz="2400" i="1" dirty="0"/>
          </a:p>
        </p:txBody>
      </p:sp>
      <p:pic>
        <p:nvPicPr>
          <p:cNvPr id="6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Исток реки Сухой </a:t>
            </a:r>
            <a:r>
              <a:rPr lang="ru-RU" dirty="0" err="1" smtClean="0"/>
              <a:t>Лепляй</a:t>
            </a:r>
            <a:r>
              <a:rPr lang="ru-RU" dirty="0" smtClean="0"/>
              <a:t>- левого притока реки </a:t>
            </a:r>
            <a:r>
              <a:rPr lang="ru-RU" dirty="0" err="1" smtClean="0"/>
              <a:t>Парцы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Режим реки за 2007-2010годы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661248"/>
            <a:ext cx="80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Лепляй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»- ольховая речка (морд.)   </a:t>
            </a:r>
            <a:r>
              <a:rPr lang="ru-RU" sz="2400" i="1" dirty="0" smtClean="0"/>
              <a:t>Проанализируйте график и сделайте вывод о режиме рек района </a:t>
            </a:r>
            <a:endParaRPr lang="ru-RU" sz="2400" i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539552" y="2204864"/>
          <a:ext cx="6048672" cy="3096344"/>
        </p:xfrm>
        <a:graphic>
          <a:graphicData uri="http://schemas.openxmlformats.org/presentationml/2006/ole">
            <p:oleObj spid="_x0000_s5121" name="Диаграмма" r:id="rId3" imgW="5219662" imgH="1828800" progId="MSGraph.Chart.8">
              <p:embed/>
            </p:oleObj>
          </a:graphicData>
        </a:graphic>
      </p:graphicFrame>
      <p:sp>
        <p:nvSpPr>
          <p:cNvPr id="9" name="Выгнутая вниз стрелка 8">
            <a:hlinkClick r:id="rId4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Исток реки Кока, правого притока </a:t>
            </a:r>
            <a:r>
              <a:rPr lang="ru-RU" dirty="0" err="1" smtClean="0"/>
              <a:t>Студенца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0610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>Физико-химический состав воды </a:t>
            </a:r>
            <a:r>
              <a:rPr lang="ru-RU" dirty="0" smtClean="0"/>
              <a:t>(проведён группой </a:t>
            </a:r>
            <a:r>
              <a:rPr lang="ru-RU" dirty="0" err="1" smtClean="0"/>
              <a:t>ЮнКОР</a:t>
            </a:r>
            <a:r>
              <a:rPr lang="ru-RU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1. Вода прозрачная 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2. Величина рН=6.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3.Окисляемость воды составила 2мг О2/л. Данный показатель свидетельствует о том, что в воде много органики. Органические остатки не окисляются и оседают на дно в виде ила. 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4. Сульфатов 10-100 мг/л. Этот показатель обусловлен химическим составом почвы, а также осадками.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5. Хлоридов в воде содержится 1-5мг/л 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6. Вода имеет слабый землистый запах, который оценивается в 1 балл. Вода не пригодна для питья.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«Кока» или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»(морд.)-камыш, тростник, осока. </a:t>
            </a:r>
            <a:r>
              <a:rPr lang="ru-RU" sz="2400" dirty="0" smtClean="0"/>
              <a:t>Река делит город Спасск на две части. </a:t>
            </a:r>
            <a:r>
              <a:rPr lang="ru-RU" sz="2400" i="1" dirty="0" smtClean="0"/>
              <a:t>Изучите </a:t>
            </a:r>
            <a:r>
              <a:rPr lang="ru-RU" sz="2400" i="1" dirty="0" err="1" smtClean="0"/>
              <a:t>физико</a:t>
            </a:r>
            <a:r>
              <a:rPr lang="ru-RU" sz="2400" i="1" dirty="0" smtClean="0"/>
              <a:t>- химический состав воды реки и сделай вывод.</a:t>
            </a:r>
            <a:endParaRPr lang="ru-RU" sz="2400" i="1" dirty="0"/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Среднее течение реки </a:t>
            </a:r>
            <a:r>
              <a:rPr lang="ru-RU" dirty="0" err="1" smtClean="0"/>
              <a:t>Шелдаис</a:t>
            </a:r>
            <a:r>
              <a:rPr lang="ru-RU" dirty="0" smtClean="0"/>
              <a:t>- левого притока Мокши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6995120" cy="35283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                                          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Название реки возникло в период правления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Наручадской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орды (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XIV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век) </a:t>
            </a:r>
            <a:r>
              <a:rPr lang="ru-RU" sz="2400" dirty="0" smtClean="0"/>
              <a:t>Имеет правый приток </a:t>
            </a:r>
            <a:r>
              <a:rPr lang="ru-RU" sz="2400" dirty="0" err="1" smtClean="0"/>
              <a:t>Таракановку</a:t>
            </a:r>
            <a:r>
              <a:rPr lang="ru-RU" sz="2400" dirty="0" smtClean="0"/>
              <a:t>.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Тараки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»(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тюрк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.)-род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ногаев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i="1" dirty="0" smtClean="0"/>
              <a:t>Проанализируйте график и диаграммы, сделайте вывод о питании рек района</a:t>
            </a:r>
            <a:endParaRPr lang="ru-RU" sz="2400" i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90352" y="1319560"/>
          <a:ext cx="4074864" cy="173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899592" y="2924944"/>
          <a:ext cx="4970477" cy="191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5076056" y="2564904"/>
          <a:ext cx="26416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Выгнутая вниз стрелка 9">
            <a:hlinkClick r:id="rId5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Исток  </a:t>
            </a:r>
            <a:r>
              <a:rPr lang="ru-RU" dirty="0" err="1" smtClean="0"/>
              <a:t>Парцы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190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Парца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в переводе 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древнемордовского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лесная река </a:t>
            </a:r>
            <a:r>
              <a:rPr lang="ru-RU" sz="2400" i="1" dirty="0" smtClean="0"/>
              <a:t>Определите географическое положение реки в Спасском районе. Притоком какой крупной реки нашей области  является </a:t>
            </a:r>
            <a:r>
              <a:rPr lang="ru-RU" sz="2400" i="1" dirty="0" err="1" smtClean="0"/>
              <a:t>Парца</a:t>
            </a:r>
            <a:r>
              <a:rPr lang="ru-RU" sz="2400" i="1" dirty="0" smtClean="0"/>
              <a:t>? </a:t>
            </a:r>
          </a:p>
          <a:p>
            <a:r>
              <a:rPr lang="ru-RU" sz="2400" i="1" dirty="0" smtClean="0"/>
              <a:t>Назовите ещё две крупные реки Пензенской области.</a:t>
            </a:r>
            <a:endParaRPr lang="ru-RU" sz="2400" i="1" dirty="0"/>
          </a:p>
        </p:txBody>
      </p:sp>
      <p:pic>
        <p:nvPicPr>
          <p:cNvPr id="5" name="Picture 2" descr="C:\Users\марина\Pictures\парц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751795" cy="3960440"/>
          </a:xfrm>
          <a:prstGeom prst="rect">
            <a:avLst/>
          </a:prstGeom>
          <a:noFill/>
        </p:spPr>
      </p:pic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565</Words>
  <Application>Microsoft Office PowerPoint</Application>
  <PresentationFormat>Экран (4:3)</PresentationFormat>
  <Paragraphs>86</Paragraphs>
  <Slides>11</Slides>
  <Notes>4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Диаграмма</vt:lpstr>
      <vt:lpstr>Слайд 1</vt:lpstr>
      <vt:lpstr>Слайд 2</vt:lpstr>
      <vt:lpstr>Слайд 3</vt:lpstr>
      <vt:lpstr>Исток реки Чиуш- левого  притока Парцы</vt:lpstr>
      <vt:lpstr>Устье реки Мокрый Лепляй- левого притока  Парцы</vt:lpstr>
      <vt:lpstr>Исток реки Сухой Лепляй- левого притока реки Парцы</vt:lpstr>
      <vt:lpstr>Исток реки Кока, правого притока Студенца</vt:lpstr>
      <vt:lpstr>Среднее течение реки Шелдаис- левого притока Мокши</vt:lpstr>
      <vt:lpstr>Исток  Парцы</vt:lpstr>
      <vt:lpstr>Устье реки Кельда- правого  притока Шелдаиса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133</cp:revision>
  <dcterms:created xsi:type="dcterms:W3CDTF">2012-05-04T04:01:04Z</dcterms:created>
  <dcterms:modified xsi:type="dcterms:W3CDTF">2012-08-29T11:54:46Z</dcterms:modified>
</cp:coreProperties>
</file>