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1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B2B2B2"/>
    <a:srgbClr val="00CCFF"/>
    <a:srgbClr val="9999FF"/>
    <a:srgbClr val="00FFFF"/>
    <a:srgbClr val="6699FF"/>
    <a:srgbClr val="FFFFCC"/>
    <a:srgbClr val="CCFF99"/>
    <a:srgbClr val="99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6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B1E3-576A-4E3F-8158-B1FC0DC049A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81D7-FD5C-46E7-AA9F-837C476A2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B1E3-576A-4E3F-8158-B1FC0DC049A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81D7-FD5C-46E7-AA9F-837C476A2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B1E3-576A-4E3F-8158-B1FC0DC049A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81D7-FD5C-46E7-AA9F-837C476A2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B1E3-576A-4E3F-8158-B1FC0DC049A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81D7-FD5C-46E7-AA9F-837C476A2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B1E3-576A-4E3F-8158-B1FC0DC049A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81D7-FD5C-46E7-AA9F-837C476A2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B1E3-576A-4E3F-8158-B1FC0DC049A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81D7-FD5C-46E7-AA9F-837C476A2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B1E3-576A-4E3F-8158-B1FC0DC049A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81D7-FD5C-46E7-AA9F-837C476A2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B1E3-576A-4E3F-8158-B1FC0DC049A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81D7-FD5C-46E7-AA9F-837C476A2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B1E3-576A-4E3F-8158-B1FC0DC049A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81D7-FD5C-46E7-AA9F-837C476A2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B1E3-576A-4E3F-8158-B1FC0DC049A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81D7-FD5C-46E7-AA9F-837C476A2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B1E3-576A-4E3F-8158-B1FC0DC049A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81D7-FD5C-46E7-AA9F-837C476A2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0B1E3-576A-4E3F-8158-B1FC0DC049A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381D7-FD5C-46E7-AA9F-837C476A2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МИР БЕЗ НИКОТИНА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2304256" cy="220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2" y="4725144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Преподаватель: Круглова М.Н.</a:t>
            </a:r>
          </a:p>
          <a:p>
            <a:r>
              <a:rPr lang="ru-RU" dirty="0" smtClean="0"/>
              <a:t>Сестринское дело в терапии</a:t>
            </a:r>
          </a:p>
          <a:p>
            <a:r>
              <a:rPr lang="ru-RU" dirty="0" smtClean="0"/>
              <a:t>Студенты 2 курса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Рак желудка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463919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Влияние  никотина  на  органы  дыхания</a:t>
            </a:r>
          </a:p>
        </p:txBody>
      </p:sp>
      <p:pic>
        <p:nvPicPr>
          <p:cNvPr id="6" name="Содержимое 5" descr="C:\Documents and Settings\медколледж\Рабочий стол\КУРЕНИЕ\Картинки\getImajg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1" y="2071678"/>
            <a:ext cx="4929222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Заболевания легких: «бронхит курильщика», пневмонии, рак легкого</a:t>
            </a:r>
            <a:endParaRPr lang="ru-RU" sz="3600" b="1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C:\Documents and Settings\медколледж\Рабочий стол\КУРЕНИЕ\Картинки\gecdtImag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376335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Медколледж №5\Мои документы\Горобец С.А\Новая папка (2)\Мои документы\картинки против курения\gete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643050"/>
            <a:ext cx="3716346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Влияние никотина на сердечно – сосудистую систему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44824"/>
            <a:ext cx="337867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Преждевременное старение кожи.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Медколледж №5\Мои документы\Горобец С.А\Новая папка (2)\Мои документы\картинки против курения\getff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600200"/>
            <a:ext cx="5214973" cy="5043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Влияние    курения  на  репродуктивную  функцию</a:t>
            </a:r>
            <a:r>
              <a:rPr lang="ru-RU" b="1" i="1" dirty="0">
                <a:solidFill>
                  <a:srgbClr val="FFC000"/>
                </a:solidFill>
              </a:rPr>
              <a:t> 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388843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CC00"/>
                </a:solidFill>
              </a:rPr>
              <a:t>Никотин вызывает деструктивные изменения в половых железах</a:t>
            </a:r>
            <a:endParaRPr lang="ru-RU" b="1" dirty="0">
              <a:solidFill>
                <a:srgbClr val="00CC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537108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У мужчин: уменьшение количества и подвижности  </a:t>
            </a:r>
            <a:r>
              <a:rPr lang="ru-RU" b="1" dirty="0" err="1" smtClean="0">
                <a:solidFill>
                  <a:srgbClr val="00B050"/>
                </a:solidFill>
              </a:rPr>
              <a:t>сперматозойдов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Documents and Settings\Медколледж №5\Мои документы\Горобец С.А\Новая папка (2)\Мои документы\картинки против курения\getIms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22645" y="1600200"/>
            <a:ext cx="2498709" cy="269289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890" y="4725144"/>
            <a:ext cx="21526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У женщин  </a:t>
            </a:r>
            <a:r>
              <a:rPr lang="ru-RU" b="1" dirty="0">
                <a:solidFill>
                  <a:srgbClr val="00B050"/>
                </a:solidFill>
              </a:rPr>
              <a:t>тормозит  созревание  яйцеклеток.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437916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33CC"/>
                </a:solidFill>
              </a:rPr>
              <a:t>Влияние табака на плод во время беременности</a:t>
            </a:r>
          </a:p>
        </p:txBody>
      </p:sp>
      <p:pic>
        <p:nvPicPr>
          <p:cNvPr id="5122" name="Picture 2" descr="C:\Documents and Settings\Медколледж №5\Мои документы\Горобец С.А\Новая папка (2)\Мои документы\картинки против курения\getImagpo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04326" y="1600200"/>
            <a:ext cx="493534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i="1" u="sng" dirty="0">
                <a:solidFill>
                  <a:srgbClr val="0070C0"/>
                </a:solidFill>
              </a:rPr>
              <a:t>Цель  классного  часа состоит в том: 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1.Создать  условия    углубленного  понимания  о  влиянии  курения на  организм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 </a:t>
            </a:r>
            <a:r>
              <a:rPr lang="ru-RU" dirty="0">
                <a:solidFill>
                  <a:srgbClr val="7030A0"/>
                </a:solidFill>
              </a:rPr>
              <a:t>2.Проинформировать  студентов  о  том,   какие  вещества  содержатся  в  сигаретах.  </a:t>
            </a:r>
            <a:endParaRPr lang="ru-R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3.Как  действует  никотин  на  отдельные органы  и  системы. 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4. Какие  у  человека  развиваются  болезни  вызванные  курением.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5.Предложить  студентам  некоторые  рекомендации  для  желающих  бросить  курить. 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6. Призывать  студентов,  как  будущих  медицинских  работников,  вести   здоровый  </a:t>
            </a:r>
            <a:r>
              <a:rPr lang="ru-RU" dirty="0" smtClean="0">
                <a:solidFill>
                  <a:srgbClr val="7030A0"/>
                </a:solidFill>
              </a:rPr>
              <a:t>образ  </a:t>
            </a:r>
            <a:r>
              <a:rPr lang="ru-RU" dirty="0">
                <a:solidFill>
                  <a:srgbClr val="7030A0"/>
                </a:solidFill>
              </a:rPr>
              <a:t>жизни.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Возникают анатомические  уродства плода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Медколледж №5\Мои документы\Горобец С.А\Новая папка (2)\Мои документы\картинки против курения\getIbgt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00200"/>
            <a:ext cx="5500726" cy="4972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Заболевания ЦНС.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05" y="2780928"/>
            <a:ext cx="27336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428928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Что такое пассивное курение?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C:\Documents and Settings\медколледж\Рабочий стол\КУРЕНИЕ\Картинки\gebtImcag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2918519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C:\Documents and Settings\медколледж\Рабочий стол\КУРЕНИЕ\Картинки\getImsghjage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285860"/>
            <a:ext cx="2714644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медколледж\Рабочий стол\КУРЕНИЕ\Картинки\get.Imag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929066"/>
            <a:ext cx="285752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18 н\images12-500x5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14356"/>
            <a:ext cx="614366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медколледж\Рабочий стол\КУРЕНИЕ\Картинки\getImhr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29600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7600" b="1" dirty="0" smtClean="0">
                <a:solidFill>
                  <a:srgbClr val="0099FF"/>
                </a:solidFill>
              </a:rPr>
              <a:t>Рекомендации  для  желающих  бросить  курить.</a:t>
            </a:r>
          </a:p>
          <a:p>
            <a:pPr algn="ctr">
              <a:buNone/>
            </a:pPr>
            <a:endParaRPr lang="ru-RU" dirty="0" smtClean="0"/>
          </a:p>
          <a:p>
            <a:pPr lvl="0"/>
            <a:r>
              <a:rPr lang="ru-RU" b="1" dirty="0" smtClean="0">
                <a:solidFill>
                  <a:srgbClr val="990000"/>
                </a:solidFill>
              </a:rPr>
              <a:t>Курите  на  одну сигарету  в день  меньше. </a:t>
            </a:r>
          </a:p>
          <a:p>
            <a:pPr lvl="0">
              <a:buNone/>
            </a:pPr>
            <a:endParaRPr lang="ru-RU" b="1" dirty="0" smtClean="0">
              <a:solidFill>
                <a:srgbClr val="990000"/>
              </a:solidFill>
            </a:endParaRPr>
          </a:p>
          <a:p>
            <a:pPr lvl="0"/>
            <a:r>
              <a:rPr lang="ru-RU" b="1" dirty="0" smtClean="0">
                <a:solidFill>
                  <a:srgbClr val="990000"/>
                </a:solidFill>
              </a:rPr>
              <a:t>Затрудните  для  себя  доступ  к  сигаретам. </a:t>
            </a:r>
          </a:p>
          <a:p>
            <a:pPr lvl="0">
              <a:buNone/>
            </a:pPr>
            <a:endParaRPr lang="ru-RU" b="1" dirty="0" smtClean="0">
              <a:solidFill>
                <a:srgbClr val="990000"/>
              </a:solidFill>
            </a:endParaRPr>
          </a:p>
          <a:p>
            <a:pPr lvl="0"/>
            <a:r>
              <a:rPr lang="ru-RU" b="1" dirty="0" smtClean="0">
                <a:solidFill>
                  <a:srgbClr val="990000"/>
                </a:solidFill>
              </a:rPr>
              <a:t>Начните  курить  сорт сигарет  который  вам  не  нравится. </a:t>
            </a:r>
          </a:p>
          <a:p>
            <a:pPr lvl="0">
              <a:buNone/>
            </a:pPr>
            <a:endParaRPr lang="ru-RU" b="1" dirty="0" smtClean="0">
              <a:solidFill>
                <a:srgbClr val="990000"/>
              </a:solidFill>
            </a:endParaRPr>
          </a:p>
          <a:p>
            <a:pPr lvl="0"/>
            <a:r>
              <a:rPr lang="ru-RU" b="1" dirty="0" smtClean="0">
                <a:solidFill>
                  <a:srgbClr val="990000"/>
                </a:solidFill>
              </a:rPr>
              <a:t>Покупайте  одновременно  не больше  одной  пачки  сигарет. </a:t>
            </a:r>
          </a:p>
          <a:p>
            <a:pPr lvl="0">
              <a:buNone/>
            </a:pPr>
            <a:endParaRPr lang="ru-RU" b="1" dirty="0" smtClean="0">
              <a:solidFill>
                <a:srgbClr val="990000"/>
              </a:solidFill>
            </a:endParaRPr>
          </a:p>
          <a:p>
            <a:pPr lvl="0"/>
            <a:r>
              <a:rPr lang="ru-RU" b="1" dirty="0" smtClean="0">
                <a:solidFill>
                  <a:srgbClr val="990000"/>
                </a:solidFill>
              </a:rPr>
              <a:t>Не  бросайте  курить «навсегда»  откажитесь  от  курения  всего лишь  на  день,  потом  еще на  день  и  так день  за  днем. </a:t>
            </a:r>
          </a:p>
          <a:p>
            <a:pPr lvl="0">
              <a:buNone/>
            </a:pPr>
            <a:endParaRPr lang="ru-RU" b="1" dirty="0" smtClean="0">
              <a:solidFill>
                <a:srgbClr val="990000"/>
              </a:solidFill>
            </a:endParaRPr>
          </a:p>
          <a:p>
            <a:pPr lvl="0"/>
            <a:r>
              <a:rPr lang="ru-RU" b="1" dirty="0" smtClean="0">
                <a:solidFill>
                  <a:srgbClr val="990000"/>
                </a:solidFill>
              </a:rPr>
              <a:t>Отложите  деньги  которые  вы  сэкономили  на  сигаретах,  и  купите  себе  что-нибудь, Вы  заслужили  это. </a:t>
            </a:r>
          </a:p>
          <a:p>
            <a:pPr lvl="0">
              <a:buNone/>
            </a:pPr>
            <a:endParaRPr lang="ru-RU" b="1" dirty="0" smtClean="0">
              <a:solidFill>
                <a:srgbClr val="990000"/>
              </a:solidFill>
            </a:endParaRPr>
          </a:p>
          <a:p>
            <a:pPr lvl="0"/>
            <a:r>
              <a:rPr lang="ru-RU" b="1" dirty="0" smtClean="0">
                <a:solidFill>
                  <a:srgbClr val="990000"/>
                </a:solidFill>
              </a:rPr>
              <a:t>Если  Вы  не  выдержали и  закурили,  не  огорчайтесь. Некоторые  люди  делают  несколько  попыток,   прежде  чем  окончательно  бросить  курить. </a:t>
            </a:r>
          </a:p>
          <a:p>
            <a:pPr lvl="0">
              <a:buNone/>
            </a:pPr>
            <a:endParaRPr lang="ru-RU" b="1" dirty="0" smtClean="0">
              <a:solidFill>
                <a:srgbClr val="990000"/>
              </a:solidFill>
            </a:endParaRPr>
          </a:p>
          <a:p>
            <a:pPr lvl="0"/>
            <a:r>
              <a:rPr lang="ru-RU" b="1" dirty="0" smtClean="0">
                <a:solidFill>
                  <a:srgbClr val="990000"/>
                </a:solidFill>
              </a:rPr>
              <a:t>Запаситесь  жевательной  резинкой,  мятными конфетами,  и   используйте  их,  когда  у  вас  возникнет  желание  закурить. </a:t>
            </a:r>
          </a:p>
          <a:p>
            <a:pPr>
              <a:buNone/>
            </a:pPr>
            <a:r>
              <a:rPr lang="ru-RU" b="1" dirty="0" smtClean="0">
                <a:solidFill>
                  <a:srgbClr val="99000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6600" dirty="0" smtClean="0">
                <a:solidFill>
                  <a:srgbClr val="66FF33"/>
                </a:solidFill>
              </a:rPr>
              <a:t>Спасибо за внимание</a:t>
            </a:r>
            <a:endParaRPr lang="ru-RU" sz="6600" dirty="0">
              <a:solidFill>
                <a:srgbClr val="66FF33"/>
              </a:solidFill>
            </a:endParaRPr>
          </a:p>
        </p:txBody>
      </p:sp>
      <p:pic>
        <p:nvPicPr>
          <p:cNvPr id="1026" name="Picture 2" descr="C:\Documents and Settings\Медколледж №5\Мои документы\Горобец С.А\КУРЕНИЕ\Презентация 2011 год -Курение\Картинки\ge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000372"/>
            <a:ext cx="3402013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78647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Некоторые  причины  начала  курения. 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- из любопытства 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- чтобы  казаться  взрослее 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- подражая  моде 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- за  компанию 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- влияние  сверстников,  давление  с их стороны 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- снятие стресса 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- курящие  родители 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- сигареты  можно  легко  купить  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- стремление  подражать  взрослым,  авторитетным  людям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Как  действует  никотин на  организм.  </a:t>
            </a:r>
            <a:r>
              <a:rPr lang="ru-RU" b="1" dirty="0">
                <a:latin typeface="Arial Black" pitchFamily="34" charset="0"/>
              </a:rPr>
              <a:t/>
            </a:r>
            <a:br>
              <a:rPr lang="ru-RU" b="1" dirty="0">
                <a:latin typeface="Arial Black" pitchFamily="34" charset="0"/>
              </a:rPr>
            </a:br>
            <a:endParaRPr lang="ru-RU" b="1" dirty="0">
              <a:latin typeface="Arial Black" pitchFamily="34" charset="0"/>
            </a:endParaRPr>
          </a:p>
        </p:txBody>
      </p:sp>
      <p:pic>
        <p:nvPicPr>
          <p:cNvPr id="6" name="Содержимое 5" descr="C:\Documents and Settings\1\Рабочий стол\lor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6715172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Разрушение зубной эмали.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Documents and Settings\медколледж\Рабочий стол\КУРЕНИЕ\Картинки\vggggggggggggggggggetImag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715" y="1600200"/>
            <a:ext cx="57905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Изменения в костной  основе  </a:t>
            </a:r>
            <a:r>
              <a:rPr lang="ru-RU" b="1" dirty="0">
                <a:solidFill>
                  <a:srgbClr val="FF0000"/>
                </a:solidFill>
              </a:rPr>
              <a:t>зубов</a:t>
            </a:r>
          </a:p>
        </p:txBody>
      </p:sp>
      <p:pic>
        <p:nvPicPr>
          <p:cNvPr id="4" name="Содержимое 3" descr="0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3116"/>
            <a:ext cx="5500725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Изменение тембра голоса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Медколледж №5\Мои документы\Горобец С.А\Новая папка (2)\Мои документы\картинки против курения\getImag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85926"/>
            <a:ext cx="507209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Усиленное выделение слюны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31423"/>
            <a:ext cx="378881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Рак нижней губы, языка.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000240"/>
            <a:ext cx="4316176" cy="3714776"/>
          </a:xfrm>
          <a:prstGeom prst="rect">
            <a:avLst/>
          </a:prstGeom>
          <a:noFill/>
        </p:spPr>
      </p:pic>
      <p:pic>
        <p:nvPicPr>
          <p:cNvPr id="6" name="Рисунок 5" descr="F:\18 н\rakguby1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00240"/>
            <a:ext cx="4000528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355</Words>
  <Application>Microsoft Office PowerPoint</Application>
  <PresentationFormat>Экран (4:3)</PresentationFormat>
  <Paragraphs>60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МИР БЕЗ НИКОТИНА</vt:lpstr>
      <vt:lpstr>Презентация PowerPoint</vt:lpstr>
      <vt:lpstr>Презентация PowerPoint</vt:lpstr>
      <vt:lpstr>Как  действует  никотин на  организм.   </vt:lpstr>
      <vt:lpstr>Разрушение зубной эмали.</vt:lpstr>
      <vt:lpstr>Изменения в костной  основе  зубов</vt:lpstr>
      <vt:lpstr>Изменение тембра голоса</vt:lpstr>
      <vt:lpstr>Усиленное выделение слюны</vt:lpstr>
      <vt:lpstr>Рак нижней губы, языка.</vt:lpstr>
      <vt:lpstr>Рак желудка</vt:lpstr>
      <vt:lpstr>Влияние  никотина  на  органы  дыхания</vt:lpstr>
      <vt:lpstr>Заболевания легких: «бронхит курильщика», пневмонии, рак легкого</vt:lpstr>
      <vt:lpstr>Влияние никотина на сердечно – сосудистую систему</vt:lpstr>
      <vt:lpstr>Преждевременное старение кожи.</vt:lpstr>
      <vt:lpstr>Влияние    курения  на  репродуктивную  функцию </vt:lpstr>
      <vt:lpstr>Никотин вызывает деструктивные изменения в половых железах</vt:lpstr>
      <vt:lpstr>У мужчин: уменьшение количества и подвижности  сперматозойдов</vt:lpstr>
      <vt:lpstr>У женщин  тормозит  созревание  яйцеклеток. </vt:lpstr>
      <vt:lpstr>Влияние табака на плод во время беременности</vt:lpstr>
      <vt:lpstr>Возникают анатомические  уродства плода</vt:lpstr>
      <vt:lpstr>Заболевания ЦНС.</vt:lpstr>
      <vt:lpstr>Что такое пассивное курение?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ГОУСПО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Медколледж №5</dc:creator>
  <cp:lastModifiedBy>user</cp:lastModifiedBy>
  <cp:revision>20</cp:revision>
  <dcterms:created xsi:type="dcterms:W3CDTF">2003-01-03T17:11:58Z</dcterms:created>
  <dcterms:modified xsi:type="dcterms:W3CDTF">2014-12-12T17:27:38Z</dcterms:modified>
</cp:coreProperties>
</file>