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57" r:id="rId4"/>
    <p:sldId id="258" r:id="rId5"/>
    <p:sldId id="260" r:id="rId6"/>
    <p:sldId id="270" r:id="rId7"/>
    <p:sldId id="271" r:id="rId8"/>
    <p:sldId id="272" r:id="rId9"/>
    <p:sldId id="273" r:id="rId10"/>
    <p:sldId id="275" r:id="rId11"/>
    <p:sldId id="276" r:id="rId12"/>
    <p:sldId id="280" r:id="rId13"/>
    <p:sldId id="277" r:id="rId14"/>
    <p:sldId id="278" r:id="rId15"/>
    <p:sldId id="279" r:id="rId16"/>
    <p:sldId id="286" r:id="rId17"/>
    <p:sldId id="281" r:id="rId18"/>
    <p:sldId id="268" r:id="rId19"/>
    <p:sldId id="282" r:id="rId20"/>
    <p:sldId id="283" r:id="rId21"/>
    <p:sldId id="269" r:id="rId22"/>
    <p:sldId id="285" r:id="rId23"/>
    <p:sldId id="267" r:id="rId24"/>
    <p:sldId id="284" r:id="rId25"/>
    <p:sldId id="266" r:id="rId26"/>
    <p:sldId id="265" r:id="rId27"/>
    <p:sldId id="264" r:id="rId28"/>
    <p:sldId id="263" r:id="rId29"/>
    <p:sldId id="262" r:id="rId30"/>
    <p:sldId id="26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00" autoAdjust="0"/>
  </p:normalViewPr>
  <p:slideViewPr>
    <p:cSldViewPr>
      <p:cViewPr varScale="1">
        <p:scale>
          <a:sx n="65" d="100"/>
          <a:sy n="65" d="100"/>
        </p:scale>
        <p:origin x="5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E904C-F72D-43D2-886B-0746F307B306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0DB95-1993-486C-8C4B-27ADA427D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58FB-9112-4EDE-9FBE-5CE7C8547001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6E901-FABE-4F9F-85E6-2645817E7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176B6-73E8-4471-8650-602EE9DF0C63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8844-F033-4521-87A8-61BE9737E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B79F9-7B9D-45DE-ABA9-358B4F54B62E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03758-7293-40B8-BB28-93A776C70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FABB6-D29A-4C55-84C9-712603C36817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1A9E-D468-41AD-A066-DF63E7976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11092-B2B6-4148-AAE8-69F215615D68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0EA95-95C7-4788-AE9D-2B5D20EDA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BBFA3-A9DA-40EF-B390-ADC6ADFC4F36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B7FE8-D043-4557-A84E-7EB444DCD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ED37F-37FA-4BBC-9EA8-7D475DB2B8BF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B5EAD-258C-4EA7-AB52-6EC35D62B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D301-1505-4C89-8E3C-B11C07A02021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68559-D1D3-4CCE-9A11-2576E3B7A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5EE66-3AB4-4018-BA81-73BF2970E374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E2218-F07C-4072-8250-239E900EB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83AE8-EE96-4E9B-A6A2-71A8189CE67C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AA6D-86A3-4036-85FF-2BCEEE2E1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B558DF-0E03-4CB0-A9B4-35B3BDDC499B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447AE2-C86D-4963-B83B-C3754FEA3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.xml"/><Relationship Id="rId18" Type="http://schemas.openxmlformats.org/officeDocument/2006/relationships/slide" Target="slide28.xml"/><Relationship Id="rId26" Type="http://schemas.openxmlformats.org/officeDocument/2006/relationships/slide" Target="slide23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7.xml"/><Relationship Id="rId12" Type="http://schemas.openxmlformats.org/officeDocument/2006/relationships/slide" Target="slide18.xml"/><Relationship Id="rId17" Type="http://schemas.openxmlformats.org/officeDocument/2006/relationships/slide" Target="slide20.xml"/><Relationship Id="rId25" Type="http://schemas.openxmlformats.org/officeDocument/2006/relationships/slide" Target="slide16.xml"/><Relationship Id="rId2" Type="http://schemas.openxmlformats.org/officeDocument/2006/relationships/audio" Target="../media/audio1.wav"/><Relationship Id="rId16" Type="http://schemas.openxmlformats.org/officeDocument/2006/relationships/slide" Target="slide13.xml"/><Relationship Id="rId20" Type="http://schemas.openxmlformats.org/officeDocument/2006/relationships/slide" Target="slide21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24" Type="http://schemas.openxmlformats.org/officeDocument/2006/relationships/slide" Target="slide30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7.xml"/><Relationship Id="rId28" Type="http://schemas.openxmlformats.org/officeDocument/2006/relationships/slide" Target="slide26.xml"/><Relationship Id="rId10" Type="http://schemas.openxmlformats.org/officeDocument/2006/relationships/slide" Target="slide17.xml"/><Relationship Id="rId19" Type="http://schemas.openxmlformats.org/officeDocument/2006/relationships/slide" Target="slide14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2.xml"/><Relationship Id="rId22" Type="http://schemas.openxmlformats.org/officeDocument/2006/relationships/slide" Target="slide22.xml"/><Relationship Id="rId27" Type="http://schemas.openxmlformats.org/officeDocument/2006/relationships/slide" Target="slide29.xml"/><Relationship Id="rId30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rcy;&amp;acy;&amp;mcy;&amp;kcy;&amp;acy; &amp;shcy;&amp;kcy;&amp;ocy;&amp;lcy;&amp;acy; &amp;ncy;&amp;acy; &amp;pcy;&amp;rcy;&amp;ocy;&amp;zcy;&amp;rcy;&amp;acy;&amp;chcy;&amp;ncy;&amp;ocy;&amp;jcy; &amp;ocy;&amp;scy;&amp;ncy;&amp;ocy;&amp;vcy;&amp;iecy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r="8646"/>
          <a:stretch/>
        </p:blipFill>
        <p:spPr bwMode="auto">
          <a:xfrm>
            <a:off x="-1" y="0"/>
            <a:ext cx="91097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914400"/>
            <a:ext cx="7772400" cy="4571999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Интеллектуально-развлекательная игра </a:t>
            </a:r>
            <a:b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для первоклассников «Эрудиты»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838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3.1. Слово «</a:t>
            </a:r>
            <a:r>
              <a:rPr lang="ru-RU" sz="4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гиппо</a:t>
            </a:r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» в переводе с латинского языка означает «лошадь». Название какого животного переводиться как «речная лошадь»?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7951839" y="60198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gcy;&amp;icy;&amp;pcy;&amp;pcy;&amp;ocy;&amp;pcy;&amp;ocy;&amp;tcy;&amp;acy;&amp;m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7010400" cy="526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685800"/>
            <a:ext cx="289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гиппопотам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23282" y="4955816"/>
            <a:ext cx="20285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бегемот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57200" y="533400"/>
            <a:ext cx="838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3.2. В Африке существуют соревнования по скачкам на этих огромных птицах. Назовите их.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7924800" y="59436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5791200" cy="493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4781121"/>
            <a:ext cx="24857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страусы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lastslideviewed" highlightClick="1"/>
          </p:cNvPr>
          <p:cNvSpPr/>
          <p:nvPr/>
        </p:nvSpPr>
        <p:spPr>
          <a:xfrm>
            <a:off x="8001000" y="60960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52400" y="152400"/>
            <a:ext cx="8763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7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3.3 Этот великолепный прыгун, способный одним прыжком перепрыгнуть на 9 – 12 метров, наряду со страусом эму изображён на гербе Австралии. Кто это?</a:t>
            </a:r>
            <a:endParaRPr lang="ru-RU" sz="4700" dirty="0">
              <a:latin typeface="Calibri" pitchFamily="34" charset="0"/>
            </a:endParaRPr>
          </a:p>
        </p:txBody>
      </p:sp>
      <p:pic>
        <p:nvPicPr>
          <p:cNvPr id="4102" name="Picture 6" descr="http://fromaustralia.ru/images/Mir/20080424-coat-of-arms-of-austra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858"/>
            <a:ext cx="6934200" cy="53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5400" y="304800"/>
            <a:ext cx="205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кенгуру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7772400" y="58674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81000" y="457200"/>
            <a:ext cx="8458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3.4</a:t>
            </a:r>
            <a:r>
              <a:rPr lang="ru-RU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Все знают, что кроты роют ходы под землёй. А вот зачем они роют ходы зимой в снегу?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&amp;Kcy;&amp;acy;&amp;rcy;&amp;tcy;&amp;icy;&amp;ncy;&amp;kcy;&amp;icy; &amp;pcy;&amp;ocy; &amp;zcy;&amp;acy;&amp;pcy;&amp;rcy;&amp;ocy;&amp;scy;&amp;ucy; &amp;kcy;&amp;rcy;&amp;ocy;&amp;tcy; &amp;rcy;&amp;ocy;&amp;iecy;&amp;tcy; &amp;khcy;&amp;ocy;&amp;dcy;&amp;ycy; &amp;vcy; &amp;scy;&amp;ncy;&amp;iecy;&amp;gcy;&amp;ucy; &amp;zcy;&amp;icy;&amp;mcy;&amp;ocy;&amp;j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5"/>
          <a:stretch/>
        </p:blipFill>
        <p:spPr bwMode="auto">
          <a:xfrm>
            <a:off x="4372249" y="609600"/>
            <a:ext cx="4444828" cy="32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&amp;Kcy;&amp;acy;&amp;rcy;&amp;tcy;&amp;icy;&amp;ncy;&amp;kcy;&amp;icy; &amp;pcy;&amp;ocy; &amp;zcy;&amp;acy;&amp;pcy;&amp;rcy;&amp;ocy;&amp;scy;&amp;ucy; &amp;kcy;&amp;rcy;&amp;ocy;&amp;tcy; &amp;rcy;&amp;ocy;&amp;iecy;&amp;tcy; &amp;khcy;&amp;ocy;&amp;dcy;&amp;ycy; &amp;vcy; &amp;scy;&amp;ncy;&amp;iecy;&amp;gcy;&amp;ucy; &amp;zcy;&amp;icy;&amp;mcy;&amp;ocy;&amp;j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r="4117"/>
          <a:stretch/>
        </p:blipFill>
        <p:spPr bwMode="auto">
          <a:xfrm>
            <a:off x="257448" y="616974"/>
            <a:ext cx="4114801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448" y="3849532"/>
            <a:ext cx="85596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Кроты роют ходы зимой в снегу для вентиляции воздуха по землёй.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8001000" y="60960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871" y="29497"/>
            <a:ext cx="8763000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7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3.5. </a:t>
            </a:r>
            <a:r>
              <a:rPr lang="ru-RU" sz="47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На нашей планете существует огромное множество различных животных: млекопитающие, рыбы, насекомые, птицы, рептилии. А каких из них больше всего?</a:t>
            </a:r>
            <a:r>
              <a:rPr lang="ru-RU" sz="4700" dirty="0" smtClean="0">
                <a:latin typeface="Calibri" pitchFamily="34" charset="0"/>
              </a:rPr>
              <a:t> , </a:t>
            </a:r>
            <a:endParaRPr lang="ru-RU" sz="47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184753"/>
            <a:ext cx="88391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Насекомых </a:t>
            </a:r>
            <a:r>
              <a:rPr lang="ru-RU" sz="3600" b="1" dirty="0" smtClean="0"/>
              <a:t>– </a:t>
            </a:r>
            <a:r>
              <a:rPr lang="ru-RU" sz="3600" b="1" dirty="0" smtClean="0"/>
              <a:t>их около </a:t>
            </a:r>
            <a:r>
              <a:rPr lang="ru-RU" sz="3600" b="1" dirty="0" smtClean="0"/>
              <a:t>300 000 видов.</a:t>
            </a:r>
          </a:p>
        </p:txBody>
      </p:sp>
      <p:pic>
        <p:nvPicPr>
          <p:cNvPr id="7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" b="10564"/>
          <a:stretch/>
        </p:blipFill>
        <p:spPr bwMode="auto">
          <a:xfrm>
            <a:off x="1358928" y="181897"/>
            <a:ext cx="6223790" cy="500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381000" y="609600"/>
            <a:ext cx="8382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3.6</a:t>
            </a:r>
            <a:r>
              <a:rPr lang="ru-RU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Насекомое, морское ластоногое, крупный рогатый скот, а название одно. Назовите всех.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7848600" y="60198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bcy;&amp;ocy;&amp;zhcy;&amp;softcy;&amp;yacy; &amp;kcy;&amp;ocy;&amp;rcy;&amp;ocy;&amp;v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4" y="202574"/>
            <a:ext cx="3879956" cy="252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Kcy;&amp;acy;&amp;rcy;&amp;tcy;&amp;icy;&amp;ncy;&amp;kcy;&amp;icy; &amp;pcy;&amp;ocy; &amp;zcy;&amp;acy;&amp;pcy;&amp;rcy;&amp;ocy;&amp;scy;&amp;ucy; &amp;mcy;&amp;ocy;&amp;rcy;&amp;scy;&amp;kcy;&amp;acy;&amp;yacy; &amp;kcy;&amp;ocy;&amp;rcy;&amp;ocy;&amp;v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9" y="202575"/>
            <a:ext cx="3361187" cy="252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Kcy;&amp;acy;&amp;rcy;&amp;tcy;&amp;icy;&amp;ncy;&amp;kcy;&amp;icy; &amp;pcy;&amp;ocy; &amp;zcy;&amp;acy;&amp;pcy;&amp;rcy;&amp;ocy;&amp;scy;&amp;ucy; &amp;kcy;&amp;ocy;&amp;rcy;&amp;ocy;&amp;v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73" y="2739271"/>
            <a:ext cx="3782654" cy="252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4131" y="2745241"/>
            <a:ext cx="24857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б</a:t>
            </a:r>
            <a:r>
              <a:rPr lang="ru-RU" sz="3600" b="1" dirty="0" smtClean="0"/>
              <a:t>ожья коровка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3327" y="2745240"/>
            <a:ext cx="24857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м</a:t>
            </a:r>
            <a:r>
              <a:rPr lang="ru-RU" sz="3600" b="1" dirty="0" smtClean="0"/>
              <a:t>орская корова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9121" y="5275969"/>
            <a:ext cx="24857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корова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81000" y="914400"/>
            <a:ext cx="8458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3.7. Кого в старину на Руси называли «запечным соловьём»?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8089490" y="59436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30" y="882445"/>
            <a:ext cx="45529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Kcy;&amp;acy;&amp;rcy;&amp;tcy;&amp;icy;&amp;ncy;&amp;kcy;&amp;icy; &amp;pcy;&amp;ocy; &amp;zcy;&amp;acy;&amp;pcy;&amp;rcy;&amp;ocy;&amp;scy;&amp;ucy; &amp;rcy;&amp;ucy;&amp;scy;&amp;scy;&amp;kcy;&amp;acy;&amp;yacy; &amp;pcy;&amp;iecy;&amp;chcy;&amp;k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70" y="899644"/>
            <a:ext cx="4073320" cy="311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67221" y="3978070"/>
            <a:ext cx="24857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сверчок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04800" y="609600"/>
            <a:ext cx="8534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4.1. Этот </a:t>
            </a:r>
            <a:r>
              <a:rPr lang="ru-RU" alt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мультипликационный герой родился на Луне, а потом очутился на Земле. 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lastslideviewed" highlightClick="1"/>
          </p:cNvPr>
          <p:cNvSpPr/>
          <p:nvPr/>
        </p:nvSpPr>
        <p:spPr>
          <a:xfrm>
            <a:off x="8077200" y="59436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 descr="&amp;Kcy;&amp;acy;&amp;rcy;&amp;tcy;&amp;icy;&amp;ncy;&amp;kcy;&amp;icy; &amp;pcy;&amp;ocy; &amp;zcy;&amp;acy;&amp;pcy;&amp;rcy;&amp;ocy;&amp;scy;&amp;ucy; &amp;lcy;&amp;ucy;&amp;ncy;&amp;tcy;&amp;icy;&amp;k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6" y="631723"/>
            <a:ext cx="4432023" cy="32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1723"/>
            <a:ext cx="4215825" cy="32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29121" y="3886200"/>
            <a:ext cx="24857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Лунтик</a:t>
            </a: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81000" y="609600"/>
            <a:ext cx="838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4.2.</a:t>
            </a:r>
            <a:r>
              <a:rPr lang="ru-RU" altLang="ru-RU" sz="4800" b="1" dirty="0"/>
              <a:t> </a:t>
            </a:r>
            <a:r>
              <a:rPr lang="ru-RU" alt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Какой цвет кожи у мультипликационного героя </a:t>
            </a:r>
            <a:r>
              <a:rPr lang="ru-RU" altLang="ru-RU" sz="4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Шрэка</a:t>
            </a:r>
            <a:r>
              <a:rPr lang="ru-RU" alt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ru-RU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lastslideviewed" highlightClick="1"/>
          </p:cNvPr>
          <p:cNvSpPr/>
          <p:nvPr/>
        </p:nvSpPr>
        <p:spPr>
          <a:xfrm>
            <a:off x="8153400" y="59436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 descr="http://demiart.ru/forum/uploads8/post-315158-1312984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03" y="323305"/>
            <a:ext cx="6181390" cy="464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29120" y="4926598"/>
            <a:ext cx="24857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зелёный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4.3</a:t>
            </a:r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ru-RU" alt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Что подарила Сова ослику </a:t>
            </a:r>
            <a:r>
              <a:rPr lang="ru-RU" altLang="ru-RU" sz="4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Иа-иа</a:t>
            </a:r>
            <a:r>
              <a:rPr lang="ru-RU" alt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? 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lastslideviewed" highlightClick="1"/>
          </p:cNvPr>
          <p:cNvSpPr/>
          <p:nvPr/>
        </p:nvSpPr>
        <p:spPr>
          <a:xfrm>
            <a:off x="7924800" y="5867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2" name="Picture 2" descr="http://s7.hostingkartinok.com/uploads/images/2014/06/a3534acd9410b914d502fffcb38757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45" y="304800"/>
            <a:ext cx="6134101" cy="45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29118" y="4902532"/>
            <a:ext cx="24857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хвост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623559"/>
              </p:ext>
            </p:extLst>
          </p:nvPr>
        </p:nvGraphicFramePr>
        <p:xfrm>
          <a:off x="457200" y="533400"/>
          <a:ext cx="8077201" cy="54102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{ED083AE6-46FA-4A59-8FB0-9F97EB10719F}</a:tableStyleId>
              </a:tblPr>
              <a:tblGrid>
                <a:gridCol w="1895854"/>
                <a:gridCol w="966886"/>
                <a:gridCol w="901392"/>
                <a:gridCol w="862614"/>
                <a:gridCol w="862614"/>
                <a:gridCol w="941033"/>
                <a:gridCol w="862614"/>
                <a:gridCol w="784194"/>
              </a:tblGrid>
              <a:tr h="1352550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Весёлая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математика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52550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Грамотейка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5255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Эти забавные животные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5255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Мульти-</a:t>
                      </a:r>
                    </a:p>
                    <a:p>
                      <a:pPr algn="ctr"/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</a:rPr>
                        <a:t>пульти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438400" y="914400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3" name="TextBox 3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352800" y="914400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20</a:t>
            </a:r>
          </a:p>
        </p:txBody>
      </p:sp>
      <p:sp>
        <p:nvSpPr>
          <p:cNvPr id="34" name="TextBox 3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267200" y="914400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30</a:t>
            </a:r>
          </a:p>
        </p:txBody>
      </p:sp>
      <p:sp>
        <p:nvSpPr>
          <p:cNvPr id="35" name="TextBox 3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114003" y="914400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40</a:t>
            </a:r>
          </a:p>
        </p:txBody>
      </p:sp>
      <p:sp>
        <p:nvSpPr>
          <p:cNvPr id="36" name="TextBox 3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019800" y="914400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50</a:t>
            </a:r>
          </a:p>
        </p:txBody>
      </p:sp>
      <p:sp>
        <p:nvSpPr>
          <p:cNvPr id="37" name="TextBox 3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925597" y="910533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60</a:t>
            </a:r>
          </a:p>
        </p:txBody>
      </p:sp>
      <p:sp>
        <p:nvSpPr>
          <p:cNvPr id="38" name="TextBox 3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839997" y="910533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70</a:t>
            </a:r>
          </a:p>
        </p:txBody>
      </p:sp>
      <p:sp>
        <p:nvSpPr>
          <p:cNvPr id="40" name="TextBox 39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2503539" y="4831864"/>
            <a:ext cx="76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41" name="TextBox 40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2503539" y="3731343"/>
            <a:ext cx="76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42" name="TextBox 41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3390900" y="4831864"/>
            <a:ext cx="76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20</a:t>
            </a:r>
          </a:p>
        </p:txBody>
      </p:sp>
      <p:sp>
        <p:nvSpPr>
          <p:cNvPr id="44" name="TextBox 43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3427771" y="3731343"/>
            <a:ext cx="76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20</a:t>
            </a:r>
          </a:p>
        </p:txBody>
      </p:sp>
      <p:sp>
        <p:nvSpPr>
          <p:cNvPr id="46" name="TextBox 45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4352003" y="3731343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30</a:t>
            </a:r>
          </a:p>
        </p:txBody>
      </p:sp>
      <p:sp>
        <p:nvSpPr>
          <p:cNvPr id="47" name="TextBox 46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4308372" y="4831864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30</a:t>
            </a:r>
          </a:p>
        </p:txBody>
      </p:sp>
      <p:sp>
        <p:nvSpPr>
          <p:cNvPr id="49" name="TextBox 48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5190203" y="3732392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40</a:t>
            </a:r>
          </a:p>
        </p:txBody>
      </p:sp>
      <p:sp>
        <p:nvSpPr>
          <p:cNvPr id="50" name="TextBox 49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5164086" y="4846254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40</a:t>
            </a:r>
          </a:p>
        </p:txBody>
      </p:sp>
      <p:sp>
        <p:nvSpPr>
          <p:cNvPr id="51" name="TextBox 50">
            <a:hlinkClick r:id="rId18" action="ppaction://hlinksldjump"/>
          </p:cNvPr>
          <p:cNvSpPr txBox="1">
            <a:spLocks noChangeArrowheads="1"/>
          </p:cNvSpPr>
          <p:nvPr/>
        </p:nvSpPr>
        <p:spPr bwMode="auto">
          <a:xfrm>
            <a:off x="6017342" y="2325687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50</a:t>
            </a:r>
          </a:p>
        </p:txBody>
      </p:sp>
      <p:sp>
        <p:nvSpPr>
          <p:cNvPr id="52" name="TextBox 51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6114435" y="3731343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50</a:t>
            </a:r>
          </a:p>
        </p:txBody>
      </p:sp>
      <p:sp>
        <p:nvSpPr>
          <p:cNvPr id="53" name="TextBox 52">
            <a:hlinkClick r:id="rId20" action="ppaction://hlinksldjump"/>
          </p:cNvPr>
          <p:cNvSpPr txBox="1">
            <a:spLocks noChangeArrowheads="1"/>
          </p:cNvSpPr>
          <p:nvPr/>
        </p:nvSpPr>
        <p:spPr bwMode="auto">
          <a:xfrm>
            <a:off x="6102451" y="4846253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50</a:t>
            </a:r>
          </a:p>
        </p:txBody>
      </p:sp>
      <p:sp>
        <p:nvSpPr>
          <p:cNvPr id="55" name="TextBox 54">
            <a:hlinkClick r:id="rId21" action="ppaction://hlinksldjump"/>
          </p:cNvPr>
          <p:cNvSpPr txBox="1">
            <a:spLocks noChangeArrowheads="1"/>
          </p:cNvSpPr>
          <p:nvPr/>
        </p:nvSpPr>
        <p:spPr bwMode="auto">
          <a:xfrm>
            <a:off x="6946490" y="3731522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60</a:t>
            </a:r>
          </a:p>
        </p:txBody>
      </p:sp>
      <p:sp>
        <p:nvSpPr>
          <p:cNvPr id="56" name="TextBox 55">
            <a:hlinkClick r:id="rId22" action="ppaction://hlinksldjump"/>
          </p:cNvPr>
          <p:cNvSpPr txBox="1">
            <a:spLocks noChangeArrowheads="1"/>
          </p:cNvSpPr>
          <p:nvPr/>
        </p:nvSpPr>
        <p:spPr bwMode="auto">
          <a:xfrm>
            <a:off x="6968919" y="4846253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60</a:t>
            </a:r>
          </a:p>
        </p:txBody>
      </p:sp>
      <p:sp>
        <p:nvSpPr>
          <p:cNvPr id="60" name="TextBox 59">
            <a:hlinkClick r:id="rId23" action="ppaction://hlinksldjump"/>
          </p:cNvPr>
          <p:cNvSpPr txBox="1">
            <a:spLocks noChangeArrowheads="1"/>
          </p:cNvSpPr>
          <p:nvPr/>
        </p:nvSpPr>
        <p:spPr bwMode="auto">
          <a:xfrm>
            <a:off x="5181600" y="2325688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40</a:t>
            </a:r>
          </a:p>
        </p:txBody>
      </p:sp>
      <p:sp>
        <p:nvSpPr>
          <p:cNvPr id="61" name="TextBox 60">
            <a:hlinkClick r:id="rId24" action="ppaction://hlinksldjump"/>
          </p:cNvPr>
          <p:cNvSpPr txBox="1">
            <a:spLocks noChangeArrowheads="1"/>
          </p:cNvSpPr>
          <p:nvPr/>
        </p:nvSpPr>
        <p:spPr bwMode="auto">
          <a:xfrm>
            <a:off x="7839997" y="2325688"/>
            <a:ext cx="76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70</a:t>
            </a:r>
          </a:p>
        </p:txBody>
      </p:sp>
      <p:sp>
        <p:nvSpPr>
          <p:cNvPr id="62" name="TextBox 61">
            <a:hlinkClick r:id="rId25" action="ppaction://hlinksldjump"/>
          </p:cNvPr>
          <p:cNvSpPr txBox="1">
            <a:spLocks noChangeArrowheads="1"/>
          </p:cNvSpPr>
          <p:nvPr/>
        </p:nvSpPr>
        <p:spPr bwMode="auto">
          <a:xfrm>
            <a:off x="7870722" y="3731343"/>
            <a:ext cx="76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70</a:t>
            </a:r>
          </a:p>
        </p:txBody>
      </p:sp>
      <p:sp>
        <p:nvSpPr>
          <p:cNvPr id="63" name="TextBox 62">
            <a:hlinkClick r:id="rId26" action="ppaction://hlinksldjump"/>
          </p:cNvPr>
          <p:cNvSpPr txBox="1">
            <a:spLocks noChangeArrowheads="1"/>
          </p:cNvSpPr>
          <p:nvPr/>
        </p:nvSpPr>
        <p:spPr bwMode="auto">
          <a:xfrm>
            <a:off x="7824633" y="4839238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70</a:t>
            </a:r>
          </a:p>
        </p:txBody>
      </p:sp>
      <p:sp>
        <p:nvSpPr>
          <p:cNvPr id="64" name="TextBox 63">
            <a:hlinkClick r:id="rId27" action="ppaction://hlinksldjump"/>
          </p:cNvPr>
          <p:cNvSpPr txBox="1">
            <a:spLocks noChangeArrowheads="1"/>
          </p:cNvSpPr>
          <p:nvPr/>
        </p:nvSpPr>
        <p:spPr bwMode="auto">
          <a:xfrm>
            <a:off x="6946490" y="2316008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60</a:t>
            </a:r>
          </a:p>
        </p:txBody>
      </p:sp>
      <p:sp>
        <p:nvSpPr>
          <p:cNvPr id="65" name="TextBox 64">
            <a:hlinkClick r:id="rId28" action="ppaction://hlinksldjump"/>
          </p:cNvPr>
          <p:cNvSpPr txBox="1">
            <a:spLocks noChangeArrowheads="1"/>
          </p:cNvSpPr>
          <p:nvPr/>
        </p:nvSpPr>
        <p:spPr bwMode="auto">
          <a:xfrm>
            <a:off x="4267200" y="2325688"/>
            <a:ext cx="76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30</a:t>
            </a:r>
          </a:p>
        </p:txBody>
      </p:sp>
      <p:sp>
        <p:nvSpPr>
          <p:cNvPr id="66" name="TextBox 65">
            <a:hlinkClick r:id="rId29" action="ppaction://hlinksldjump"/>
          </p:cNvPr>
          <p:cNvSpPr txBox="1">
            <a:spLocks noChangeArrowheads="1"/>
          </p:cNvSpPr>
          <p:nvPr/>
        </p:nvSpPr>
        <p:spPr bwMode="auto">
          <a:xfrm>
            <a:off x="3352800" y="2325688"/>
            <a:ext cx="76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20</a:t>
            </a:r>
          </a:p>
        </p:txBody>
      </p:sp>
      <p:sp>
        <p:nvSpPr>
          <p:cNvPr id="67" name="TextBox 66">
            <a:hlinkClick r:id="rId30" action="ppaction://hlinksldjump"/>
          </p:cNvPr>
          <p:cNvSpPr txBox="1">
            <a:spLocks noChangeArrowheads="1"/>
          </p:cNvSpPr>
          <p:nvPr/>
        </p:nvSpPr>
        <p:spPr bwMode="auto">
          <a:xfrm>
            <a:off x="2438400" y="2325688"/>
            <a:ext cx="76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4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4.4</a:t>
            </a:r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ru-RU" alt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Каким именем назвали </a:t>
            </a:r>
            <a:r>
              <a:rPr lang="ru-RU" altLang="ru-RU" sz="4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Матроскин</a:t>
            </a:r>
            <a:r>
              <a:rPr lang="ru-RU" alt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и Шарик новорожденного </a:t>
            </a:r>
            <a:r>
              <a:rPr lang="ru-RU" alt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телёнка</a:t>
            </a:r>
            <a:r>
              <a:rPr lang="ru-RU" alt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lastslideviewed" highlightClick="1"/>
          </p:cNvPr>
          <p:cNvSpPr/>
          <p:nvPr/>
        </p:nvSpPr>
        <p:spPr>
          <a:xfrm>
            <a:off x="8069826" y="59436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6" name="Picture 2" descr="&amp;Kcy;&amp;acy;&amp;rcy;&amp;tcy;&amp;icy;&amp;ncy;&amp;kcy;&amp;icy; &amp;pcy;&amp;ocy; &amp;zcy;&amp;acy;&amp;pcy;&amp;rcy;&amp;ocy;&amp;scy;&amp;ucy; &amp;tcy;&amp;iecy;&amp;lcy;&amp;iocy;&amp;ncy;&amp;ocy;&amp;kcy; &amp;Gcy;&amp;acy;&amp;vcy;&amp;rcy;&amp;yucy;&amp;shcy;&amp;acy; &amp;icy;&amp;zcy; &amp;Pcy;&amp;rcy;&amp;ocy;&amp;scy;&amp;tcy;&amp;ocy;&amp;kcy;&amp;vcy;&amp;acy;&amp;shcy;&amp;icy;&amp;n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419" y="383458"/>
            <a:ext cx="636315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29120" y="4800600"/>
            <a:ext cx="24857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Гаврюша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533400" y="685800"/>
            <a:ext cx="8077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4.5</a:t>
            </a:r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ru-RU" alt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Главными героями какого полнометражного мультфильма являются рыбы-клоуны - папа и сын?</a:t>
            </a:r>
            <a:r>
              <a:rPr lang="ru-RU" altLang="ru-RU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lastslideviewed" highlightClick="1"/>
          </p:cNvPr>
          <p:cNvSpPr/>
          <p:nvPr/>
        </p:nvSpPr>
        <p:spPr>
          <a:xfrm>
            <a:off x="8039100" y="59436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0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05144"/>
            <a:ext cx="7696200" cy="415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95500" y="4459162"/>
            <a:ext cx="495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«В поисках Немо»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81000" y="1066800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4.6</a:t>
            </a:r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ru-RU" alt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Что потерял </a:t>
            </a:r>
            <a:r>
              <a:rPr lang="ru-RU" alt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Ёжик </a:t>
            </a:r>
            <a:r>
              <a:rPr lang="ru-RU" alt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в тумане? 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lastslideviewed" highlightClick="1"/>
          </p:cNvPr>
          <p:cNvSpPr/>
          <p:nvPr/>
        </p:nvSpPr>
        <p:spPr>
          <a:xfrm>
            <a:off x="8077200" y="59436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4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85" y="304800"/>
            <a:ext cx="351692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&amp;Kcy;&amp;acy;&amp;rcy;&amp;tcy;&amp;icy;&amp;ncy;&amp;kcy;&amp;icy; &amp;pcy;&amp;ocy; &amp;zcy;&amp;acy;&amp;pcy;&amp;rcy;&amp;ocy;&amp;scy;&amp;ucy; &amp;iecy;&amp;zhcy;&amp;icy;&amp;kcy; &amp;vcy; &amp;tcy;&amp;ucy;&amp;mcy;&amp;acy;&amp;ncy;&amp;iecy; &amp;icy;&amp;shchcy;&amp;iecy;&amp;tcy; &amp;ucy;&amp;zcy;&amp;iecy;&amp;lcy;&amp;o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360608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95650" y="4540776"/>
            <a:ext cx="2476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у</a:t>
            </a:r>
            <a:r>
              <a:rPr lang="ru-RU" sz="3600" b="1" dirty="0" smtClean="0"/>
              <a:t>зелок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4.7</a:t>
            </a:r>
            <a:r>
              <a:rPr lang="ru-RU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ru-RU" alt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 </a:t>
            </a:r>
            <a:r>
              <a:rPr lang="ru-RU" alt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мультфильме  этот былинный богатырь ищет золото, похищенное из Ростова </a:t>
            </a:r>
            <a:r>
              <a:rPr lang="ru-RU" altLang="ru-RU" sz="4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Тугариным</a:t>
            </a:r>
            <a:r>
              <a:rPr lang="ru-RU" alt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Змеем. Назовите богатыря.</a:t>
            </a:r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lastslideviewed" highlightClick="1"/>
          </p:cNvPr>
          <p:cNvSpPr/>
          <p:nvPr/>
        </p:nvSpPr>
        <p:spPr>
          <a:xfrm>
            <a:off x="8077200" y="59436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8" name="Picture 2" descr="http://veniaminlosin.com/images/Bogatiri-04-Alesha-Popvich-losin-vn-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7"/>
          <a:stretch/>
        </p:blipFill>
        <p:spPr bwMode="auto">
          <a:xfrm>
            <a:off x="896402" y="288308"/>
            <a:ext cx="3569901" cy="474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kavicom.ru/uploads/images/73f162e912a24ac38b0ae03070fef78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"/>
          <a:stretch/>
        </p:blipFill>
        <p:spPr bwMode="auto">
          <a:xfrm>
            <a:off x="4466303" y="304801"/>
            <a:ext cx="388972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47950" y="5029201"/>
            <a:ext cx="38481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Алёша Попович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lastslideviewed" highlightClick="1"/>
          </p:cNvPr>
          <p:cNvSpPr/>
          <p:nvPr/>
        </p:nvSpPr>
        <p:spPr>
          <a:xfrm>
            <a:off x="8153400" y="6077843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28600" y="381000"/>
            <a:ext cx="86868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2.1. Грамматическая арифметика:</a:t>
            </a:r>
          </a:p>
          <a:p>
            <a:pPr algn="ctr"/>
            <a:endParaRPr lang="ru-RU" sz="4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КОРЬ – Ь + ИДОЛ – Л + Р =</a:t>
            </a:r>
            <a:endParaRPr lang="ru-RU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6050" y="4800600"/>
            <a:ext cx="37719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КОРИДОР</a:t>
            </a:r>
            <a:endParaRPr lang="ru-RU" sz="3600" b="1" dirty="0" smtClean="0"/>
          </a:p>
        </p:txBody>
      </p:sp>
      <p:pic>
        <p:nvPicPr>
          <p:cNvPr id="3074" name="Picture 2" descr="&amp;Kcy;&amp;acy;&amp;rcy;&amp;tcy;&amp;icy;&amp;ncy;&amp;kcy;&amp;icy; &amp;pcy;&amp;ocy; &amp;zcy;&amp;acy;&amp;pcy;&amp;rcy;&amp;ocy;&amp;scy;&amp;ucy; &amp;Kcy;&amp;Ocy;&amp;Rcy;&amp;Icy;&amp;Dcy;&amp;Ocy;&amp;R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5748"/>
            <a:ext cx="6579745" cy="440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81000" y="228600"/>
            <a:ext cx="8305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2.2</a:t>
            </a:r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Загадка: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Вдруг из чёрной темноты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 небе выросли кусты.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А на них то голубые,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То красные, то золотые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Распускаются цветы </a:t>
            </a:r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Н</a:t>
            </a:r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ебывалой красоты.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Управляющая кнопка: назад 5">
            <a:hlinkClick r:id="" action="ppaction://hlinkshowjump?jump=lastslideviewed" highlightClick="1"/>
          </p:cNvPr>
          <p:cNvSpPr/>
          <p:nvPr/>
        </p:nvSpPr>
        <p:spPr>
          <a:xfrm>
            <a:off x="8153400" y="60198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6" name="Picture 2" descr="&amp;Kcy;&amp;acy;&amp;rcy;&amp;tcy;&amp;icy;&amp;ncy;&amp;kcy;&amp;icy; &amp;pcy;&amp;ocy; &amp;zcy;&amp;acy;&amp;pcy;&amp;rcy;&amp;ocy;&amp;scy;&amp;ucy; &amp;scy;&amp;acy;&amp;lcy;&amp;yucy;&amp;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5" y="228600"/>
            <a:ext cx="866583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9473" y="5323403"/>
            <a:ext cx="24660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САЛЮТ</a:t>
            </a: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lastslideviewed" highlightClick="1"/>
          </p:cNvPr>
          <p:cNvSpPr/>
          <p:nvPr/>
        </p:nvSpPr>
        <p:spPr>
          <a:xfrm>
            <a:off x="8144416" y="60198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6712" y="199424"/>
            <a:ext cx="88392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2.3. </a:t>
            </a:r>
            <a:r>
              <a:rPr lang="ru-RU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Древнее слово </a:t>
            </a:r>
            <a:r>
              <a:rPr lang="ru-RU" sz="4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лоп</a:t>
            </a:r>
            <a:r>
              <a:rPr lang="ru-RU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означало широкий плоский лист, от него образовалось название растения </a:t>
            </a:r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лопух</a:t>
            </a:r>
            <a:r>
              <a:rPr lang="ru-RU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А как называется садовый инструмент, название которого происходит от этого слова?  </a:t>
            </a:r>
          </a:p>
        </p:txBody>
      </p:sp>
      <p:pic>
        <p:nvPicPr>
          <p:cNvPr id="6" name="Picture 2" descr="&amp;Kcy;&amp;acy;&amp;rcy;&amp;tcy;&amp;icy;&amp;ncy;&amp;kcy;&amp;icy; &amp;pcy;&amp;ocy; &amp;zcy;&amp;acy;&amp;pcy;&amp;rcy;&amp;ocy;&amp;scy;&amp;ucy; &amp;lcy;&amp;ocy;&amp;pcy;&amp;acy;&amp;tcy;&amp;acy; &amp;icy; &amp;lcy;&amp;ocy;&amp;pcy;&amp;ucy;&amp;kh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1" r="9120"/>
          <a:stretch/>
        </p:blipFill>
        <p:spPr bwMode="auto">
          <a:xfrm>
            <a:off x="848032" y="352138"/>
            <a:ext cx="5486401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52775"/>
            <a:ext cx="1837021" cy="462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4976755"/>
            <a:ext cx="73234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лопух (репейник)           лопата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33400" y="762000"/>
            <a:ext cx="8077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2.4</a:t>
            </a:r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Анаграмма: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п</a:t>
            </a:r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оменяйте порядок букв в слове так, чтобы получилось новое слово: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ЛОГИКА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lastslideviewed" highlightClick="1"/>
          </p:cNvPr>
          <p:cNvSpPr/>
          <p:nvPr/>
        </p:nvSpPr>
        <p:spPr>
          <a:xfrm>
            <a:off x="8153400" y="60198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 descr="&amp;Kcy;&amp;acy;&amp;rcy;&amp;tcy;&amp;icy;&amp;ncy;&amp;kcy;&amp;icy; &amp;pcy;&amp;ocy; &amp;zcy;&amp;acy;&amp;pcy;&amp;rcy;&amp;ocy;&amp;scy;&amp;ucy; &amp;icy;&amp;gcy;&amp;ocy;&amp;l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8542"/>
            <a:ext cx="5791200" cy="434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4728000"/>
            <a:ext cx="5791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ЛОГИКА - ИГОЛКА</a:t>
            </a: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81000" y="533400"/>
            <a:ext cx="8305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2.5</a:t>
            </a:r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Афоризм (</a:t>
            </a:r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устойчивое выражение): что значит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«как снег на голову»?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назад 7">
            <a:hlinkClick r:id="" action="ppaction://hlinkshowjump?jump=lastslideviewed" highlightClick="1"/>
          </p:cNvPr>
          <p:cNvSpPr/>
          <p:nvPr/>
        </p:nvSpPr>
        <p:spPr>
          <a:xfrm>
            <a:off x="8153400" y="57912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2" name="Picture 2" descr="&amp;Kcy;&amp;acy;&amp;rcy;&amp;tcy;&amp;icy;&amp;ncy;&amp;kcy;&amp;icy; &amp;pcy;&amp;ocy; &amp;zcy;&amp;acy;&amp;pcy;&amp;rcy;&amp;ocy;&amp;scy;&amp;ucy; &amp;ncy;&amp;iecy;&amp;ocy;&amp;zhcy;&amp;icy;&amp;dcy;&amp;acy;&amp;ncy;&amp;n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6019800" cy="408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0" y="4613768"/>
            <a:ext cx="6019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н</a:t>
            </a:r>
            <a:r>
              <a:rPr lang="ru-RU" sz="3600" b="1" dirty="0" smtClean="0"/>
              <a:t>еожиданно, внезапно</a:t>
            </a: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lastslideviewed" highlightClick="1"/>
          </p:cNvPr>
          <p:cNvSpPr/>
          <p:nvPr/>
        </p:nvSpPr>
        <p:spPr>
          <a:xfrm>
            <a:off x="8153400" y="60198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457200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2.6. Шарада: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Начало слова – нота,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Потом – оленя украшенье.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А вместе – место оживлённого движенья.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37" y="283579"/>
            <a:ext cx="4538215" cy="484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57400" y="5130097"/>
            <a:ext cx="5105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д</a:t>
            </a:r>
            <a:r>
              <a:rPr lang="ru-RU" sz="3600" b="1" dirty="0" smtClean="0"/>
              <a:t>о + рога = дорога</a:t>
            </a:r>
            <a:endParaRPr lang="ru-RU" sz="3600" b="1" dirty="0" smtClean="0"/>
          </a:p>
        </p:txBody>
      </p:sp>
      <p:pic>
        <p:nvPicPr>
          <p:cNvPr id="11" name="Picture 4" descr="https://pp.vk.me/c631327/v631327653/370c5/ES3C_NYCb-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7" b="9778"/>
          <a:stretch/>
        </p:blipFill>
        <p:spPr bwMode="auto">
          <a:xfrm>
            <a:off x="798643" y="283579"/>
            <a:ext cx="3182794" cy="199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8" r="7531" b="6484"/>
          <a:stretch/>
        </p:blipFill>
        <p:spPr bwMode="auto">
          <a:xfrm>
            <a:off x="798643" y="2272017"/>
            <a:ext cx="3182794" cy="284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381000" y="381000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1.1.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Сидят три кошки, против каждой кошки по две кошки.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Много ли их?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lastslideviewed" highlightClick="1"/>
          </p:cNvPr>
          <p:cNvSpPr/>
          <p:nvPr/>
        </p:nvSpPr>
        <p:spPr>
          <a:xfrm>
            <a:off x="8153400" y="60198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tcy;&amp;rcy;&amp;icy; &amp;kcy;&amp;ocy;&amp;shcy;&amp;kcy;&amp;icy; &amp;ncy;&amp;acy;&amp;pcy;&amp;rcy;&amp;ocy;&amp;tcy;&amp;icy;&amp;vcy; &amp;dcy;&amp;rcy;&amp;ucy;&amp;gcy; &amp;dcy;&amp;rcy;&amp;ucy;&amp;g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29" y="403123"/>
            <a:ext cx="6924941" cy="553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8153400" y="60198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38200" y="2286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2.7. Разгадайте ребус: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4" descr="&amp;Kcy;&amp;acy;&amp;rcy;&amp;tcy;&amp;icy;&amp;ncy;&amp;kcy;&amp;icy; &amp;pcy;&amp;ocy; &amp;zcy;&amp;acy;&amp;pcy;&amp;rcy;&amp;ocy;&amp;scy;&amp;ucy; &amp;rcy;&amp;iecy;&amp;bcy;&amp;ucy;&amp;scy;&amp;y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1408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0999" y="4505632"/>
            <a:ext cx="831408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 Г и М           на З  И     ЛЯ – Л = Я</a:t>
            </a:r>
          </a:p>
          <a:p>
            <a:pPr algn="ctr"/>
            <a:r>
              <a:rPr lang="ru-RU" sz="3600" b="1" dirty="0" smtClean="0"/>
              <a:t>ГИМНАЗИЯ</a:t>
            </a: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763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1.2. </a:t>
            </a:r>
            <a:endParaRPr lang="ru-RU" sz="4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Один ослик нёс 12 кг муки, в мешке не более его головы, а другой – 12 кг шерсти, из-за которой не видно было ослика. У кого поклажа тяжелее? 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8001000" y="6024979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ocy;&amp;scy;&amp;lcy;&amp;icy;&amp;kcy; &amp;scy; &amp;gcy;&amp;rcy;&amp;ucy;&amp;zcy;&amp;ocy;&amp;mcy; &amp;rcy;&amp;icy;&amp;scy;&amp;ucy;&amp;ncy;&amp;o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9" y="1066800"/>
            <a:ext cx="4038601" cy="414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nimatsii.ru/wp-content/uploads/2015/04/04/1260/gif/donkey_beast_of_burden_lg_nw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65218" y="1066800"/>
            <a:ext cx="4141277" cy="414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133600" y="5353104"/>
            <a:ext cx="45022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12 кг = 12 кг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lastslideviewed" highlightClick="1"/>
          </p:cNvPr>
          <p:cNvSpPr/>
          <p:nvPr/>
        </p:nvSpPr>
        <p:spPr>
          <a:xfrm>
            <a:off x="8003458" y="6076717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04800" y="152400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1.3.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Лестница состоит из 17 ступенек. На какую ступеньку надо встать, чтобы быть на середине лестницы?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lcy;&amp;iecy;&amp;scy;&amp;tcy;&amp;ncy;&amp;icy;&amp;tscy;&amp;a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b="9207"/>
          <a:stretch/>
        </p:blipFill>
        <p:spPr bwMode="auto">
          <a:xfrm>
            <a:off x="218285" y="152400"/>
            <a:ext cx="6242994" cy="610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20621" y="694469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79729" y="978197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53099" y="1261925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26469" y="1557557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41619" y="1853189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44486" y="2151666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76343" y="2448506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31531" y="2752914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22732" y="3014524"/>
            <a:ext cx="8259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ru-RU" sz="36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8491" y="3377531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01273" y="3684847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05621" y="3992163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41634" y="4397075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09586" y="4710354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77538" y="5056288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96631" y="5402223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64583" y="5750176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7215" y="552183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</a:rPr>
              <a:t>8</a:t>
            </a:r>
            <a:endParaRPr lang="ru-RU" sz="2800" cap="none" spc="0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24986" y="831563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</a:rPr>
              <a:t>7</a:t>
            </a:r>
            <a:endParaRPr lang="ru-RU" sz="2800" cap="none" spc="0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48907" y="1077975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</a:rPr>
              <a:t>6</a:t>
            </a:r>
            <a:endParaRPr lang="ru-RU" sz="2800" cap="none" spc="0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87158" y="1365083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</a:rPr>
              <a:t>5</a:t>
            </a:r>
            <a:endParaRPr lang="ru-RU" sz="2800" cap="none" spc="0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61554" y="1618146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</a:rPr>
              <a:t>4</a:t>
            </a:r>
            <a:endParaRPr lang="ru-RU" sz="2800" cap="none" spc="0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76704" y="1907068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</a:rPr>
              <a:t>3</a:t>
            </a:r>
            <a:endParaRPr lang="ru-RU" sz="2800" cap="none" spc="0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38812" y="2177575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</a:rPr>
              <a:t>2</a:t>
            </a:r>
            <a:endParaRPr lang="ru-RU" sz="2800" cap="none" spc="0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68358" y="2482117"/>
            <a:ext cx="8259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</a:rPr>
              <a:t>1</a:t>
            </a:r>
            <a:endParaRPr lang="ru-RU" sz="2800" cap="none" spc="0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 rot="1878423">
            <a:off x="4478151" y="321949"/>
            <a:ext cx="628776" cy="28156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1878423">
            <a:off x="2990422" y="3226280"/>
            <a:ext cx="736475" cy="31966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5" grpId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1.4. </a:t>
            </a:r>
            <a:endParaRPr lang="ru-RU" sz="4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У нас очень дружная семья: у семи братьев по одной сестрице. Сколько всего детей? </a:t>
            </a:r>
          </a:p>
        </p:txBody>
      </p:sp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8001000" y="60198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 descr="&amp;Kcy;&amp;acy;&amp;rcy;&amp;tcy;&amp;icy;&amp;ncy;&amp;kcy;&amp;icy; &amp;pcy;&amp;ocy; &amp;zcy;&amp;acy;&amp;pcy;&amp;rcy;&amp;ocy;&amp;scy;&amp;ucy; &amp;gcy;&amp;rcy;&amp;ucy;&amp;pcy;&amp;pcy;&amp;acy; &amp;mcy;&amp;acy;&amp;lcy;&amp;softcy;&amp;chcy;&amp;icy;&amp;kcy;&amp;ocy;&amp;v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t="50083" r="68693" b="26923"/>
          <a:stretch/>
        </p:blipFill>
        <p:spPr bwMode="auto">
          <a:xfrm>
            <a:off x="5375140" y="244401"/>
            <a:ext cx="1799751" cy="293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&amp;Kcy;&amp;acy;&amp;rcy;&amp;tcy;&amp;icy;&amp;ncy;&amp;kcy;&amp;icy; &amp;pcy;&amp;ocy; &amp;zcy;&amp;acy;&amp;pcy;&amp;rcy;&amp;ocy;&amp;scy;&amp;ucy; &amp;gcy;&amp;rcy;&amp;ucy;&amp;pcy;&amp;pcy;&amp;acy; &amp;mcy;&amp;acy;&amp;lcy;&amp;softcy;&amp;chcy;&amp;icy;&amp;kcy;&amp;ocy;&amp;v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6" t="52689" b="26798"/>
          <a:stretch/>
        </p:blipFill>
        <p:spPr bwMode="auto">
          <a:xfrm>
            <a:off x="3620040" y="251669"/>
            <a:ext cx="1755100" cy="294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&amp;Kcy;&amp;acy;&amp;rcy;&amp;tcy;&amp;icy;&amp;ncy;&amp;kcy;&amp;icy; &amp;pcy;&amp;ocy; &amp;zcy;&amp;acy;&amp;pcy;&amp;rcy;&amp;ocy;&amp;scy;&amp;ucy; &amp;gcy;&amp;rcy;&amp;ucy;&amp;pcy;&amp;pcy;&amp;acy; &amp;mcy;&amp;acy;&amp;lcy;&amp;softcy;&amp;chcy;&amp;icy;&amp;kcy;&amp;ocy;&amp;v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6" b="76923"/>
          <a:stretch/>
        </p:blipFill>
        <p:spPr bwMode="auto">
          <a:xfrm>
            <a:off x="2088659" y="244401"/>
            <a:ext cx="1554850" cy="293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&amp;Kcy;&amp;acy;&amp;rcy;&amp;tcy;&amp;icy;&amp;ncy;&amp;kcy;&amp;icy; &amp;pcy;&amp;ocy; &amp;zcy;&amp;acy;&amp;pcy;&amp;rcy;&amp;ocy;&amp;scy;&amp;ucy; &amp;gcy;&amp;rcy;&amp;ucy;&amp;pcy;&amp;pcy;&amp;acy; &amp;mcy;&amp;acy;&amp;lcy;&amp;softcy;&amp;chcy;&amp;icy;&amp;kcy;&amp;ocy;&amp;v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6" t="79487"/>
          <a:stretch/>
        </p:blipFill>
        <p:spPr bwMode="auto">
          <a:xfrm>
            <a:off x="4658426" y="2949649"/>
            <a:ext cx="1749206" cy="293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&amp;Kcy;&amp;acy;&amp;rcy;&amp;tcy;&amp;icy;&amp;ncy;&amp;kcy;&amp;icy; &amp;pcy;&amp;ocy; &amp;zcy;&amp;acy;&amp;pcy;&amp;rcy;&amp;ocy;&amp;scy;&amp;ucy; &amp;gcy;&amp;rcy;&amp;ucy;&amp;pcy;&amp;pcy;&amp;acy; &amp;mcy;&amp;acy;&amp;lcy;&amp;softcy;&amp;chcy;&amp;icy;&amp;kcy;&amp;ocy;&amp;v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t="25844" r="68693" b="52361"/>
          <a:stretch/>
        </p:blipFill>
        <p:spPr bwMode="auto">
          <a:xfrm>
            <a:off x="241744" y="244401"/>
            <a:ext cx="1899385" cy="293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&amp;Kcy;&amp;acy;&amp;rcy;&amp;tcy;&amp;icy;&amp;ncy;&amp;kcy;&amp;icy; &amp;pcy;&amp;ocy; &amp;zcy;&amp;acy;&amp;pcy;&amp;rcy;&amp;ocy;&amp;scy;&amp;ucy; &amp;gcy;&amp;rcy;&amp;ucy;&amp;pcy;&amp;pcy;&amp;acy; &amp;mcy;&amp;acy;&amp;lcy;&amp;softcy;&amp;chcy;&amp;icy;&amp;kcy;&amp;ocy;&amp;v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t="-372" r="68693" b="76013"/>
          <a:stretch/>
        </p:blipFill>
        <p:spPr bwMode="auto">
          <a:xfrm>
            <a:off x="2971800" y="2971800"/>
            <a:ext cx="1686626" cy="29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&amp;Kcy;&amp;acy;&amp;rcy;&amp;tcy;&amp;icy;&amp;ncy;&amp;kcy;&amp;icy; &amp;pcy;&amp;ocy; &amp;zcy;&amp;acy;&amp;pcy;&amp;rcy;&amp;ocy;&amp;scy;&amp;ucy; &amp;gcy;&amp;rcy;&amp;ucy;&amp;pcy;&amp;pcy;&amp;acy; &amp;mcy;&amp;acy;&amp;lcy;&amp;softcy;&amp;chcy;&amp;icy;&amp;kcy;&amp;ocy;&amp;v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6" t="25641" b="51282"/>
          <a:stretch/>
        </p:blipFill>
        <p:spPr bwMode="auto">
          <a:xfrm>
            <a:off x="1423866" y="2952107"/>
            <a:ext cx="1554850" cy="293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&amp;Kcy;&amp;acy;&amp;rcy;&amp;tcy;&amp;icy;&amp;ncy;&amp;kcy;&amp;icy; &amp;pcy;&amp;ocy; &amp;zcy;&amp;acy;&amp;pcy;&amp;rcy;&amp;ocy;&amp;scy;&amp;ucy; &amp;gcy;&amp;rcy;&amp;ucy;&amp;pcy;&amp;pcy;&amp;acy; &amp;mcy;&amp;acy;&amp;lcy;&amp;softcy;&amp;chcy;&amp;icy;&amp;kcy;&amp;ocy;&amp;v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1" r="84214" b="51282"/>
          <a:stretch/>
        </p:blipFill>
        <p:spPr bwMode="auto">
          <a:xfrm>
            <a:off x="6678354" y="2379864"/>
            <a:ext cx="2091530" cy="284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81000" y="228600"/>
            <a:ext cx="8305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1.5 </a:t>
            </a:r>
            <a:endParaRPr lang="ru-RU" sz="4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Пошли на охоту два сына и два отца. Убили трех зайцев. Возвращаясь, каждый нес по зайцу. Могло ли так случиться? </a:t>
            </a:r>
          </a:p>
        </p:txBody>
      </p:sp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7973193" y="59436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6" name="Picture 2" descr="&amp;Kcy;&amp;acy;&amp;rcy;&amp;tcy;&amp;icy;&amp;ncy;&amp;kcy;&amp;icy; &amp;pcy;&amp;ocy; &amp;zcy;&amp;acy;&amp;pcy;&amp;rcy;&amp;ocy;&amp;scy;&amp;ucy; &amp;ocy;&amp;khcy;&amp;ocy;&amp;tcy;&amp;ncy;&amp;icy;&amp;kcy;&amp;icy; &amp;kcy;&amp;lcy;&amp;icy;&amp;pcy;&amp;acy;&amp;rcy;&amp;t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5" y="717755"/>
            <a:ext cx="4345168" cy="455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&amp;Kcy;&amp;acy;&amp;rcy;&amp;tcy;&amp;icy;&amp;ncy;&amp;kcy;&amp;icy; &amp;pcy;&amp;ocy; &amp;zcy;&amp;acy;&amp;pcy;&amp;rcy;&amp;ocy;&amp;scy;&amp;ucy; &amp;ocy;&amp;khcy;&amp;ocy;&amp;tcy;&amp;ncy;&amp;icy;&amp;kcy;&amp;icy; &amp;kcy;&amp;lcy;&amp;icy;&amp;pcy;&amp;acy;&amp;rcy;&amp;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458" y="717755"/>
            <a:ext cx="4495800" cy="455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&amp;Kcy;&amp;acy;&amp;rcy;&amp;tcy;&amp;icy;&amp;ncy;&amp;kcy;&amp;icy; &amp;pcy;&amp;ocy; &amp;zcy;&amp;acy;&amp;pcy;&amp;rcy;&amp;ocy;&amp;scy;&amp;ucy; &amp;ocy;&amp;khcy;&amp;ocy;&amp;tcy;&amp;ncy;&amp;icy;&amp;kcy;&amp;icy; &amp;kcy;&amp;lcy;&amp;icy;&amp;pcy;&amp;acy;&amp;rcy;&amp;t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865" y="2288918"/>
            <a:ext cx="2945557" cy="368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9593" y="1282931"/>
            <a:ext cx="1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отец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196" y="1282931"/>
            <a:ext cx="1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отец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6196" y="4367139"/>
            <a:ext cx="1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сын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4856" y="5268511"/>
            <a:ext cx="14407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сын</a:t>
            </a:r>
          </a:p>
        </p:txBody>
      </p:sp>
      <p:pic>
        <p:nvPicPr>
          <p:cNvPr id="6152" name="Picture 8" descr="&amp;Kcy;&amp;acy;&amp;rcy;&amp;tcy;&amp;icy;&amp;ncy;&amp;kcy;&amp;icy; &amp;pcy;&amp;ocy; &amp;zcy;&amp;acy;&amp;pcy;&amp;rcy;&amp;ocy;&amp;scy;&amp;ucy; &amp;tcy;&amp;rcy;&amp;icy; &amp;zcy;&amp;acy;&amp;jcy;&amp;tscy;&amp;a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1" b="48611"/>
          <a:stretch/>
        </p:blipFill>
        <p:spPr bwMode="auto">
          <a:xfrm>
            <a:off x="3188242" y="316818"/>
            <a:ext cx="2691316" cy="96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52400" y="381000"/>
            <a:ext cx="8763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1.6. </a:t>
            </a:r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-Вот вам 3 таблетки, - сказал врач. –Принимайте их через каждые полчаса.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На какое время хватит прописанных доктором таблеток? </a:t>
            </a:r>
            <a:endParaRPr lang="ru-RU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8001000" y="60198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4800" y="399995"/>
            <a:ext cx="84582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1 т.                 2 т.                 3 т.</a:t>
            </a:r>
            <a:endParaRPr lang="ru-RU" sz="2000" b="1" dirty="0" smtClean="0"/>
          </a:p>
          <a:p>
            <a:pPr algn="ctr"/>
            <a:r>
              <a:rPr lang="ru-RU" sz="4000" b="1" dirty="0" smtClean="0"/>
              <a:t>                  </a:t>
            </a:r>
          </a:p>
          <a:p>
            <a:r>
              <a:rPr lang="ru-RU" sz="4000" b="1" dirty="0"/>
              <a:t> </a:t>
            </a:r>
            <a:r>
              <a:rPr lang="ru-RU" sz="4000" b="1" dirty="0" smtClean="0"/>
              <a:t>         30 минут        30 минут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                        1 час</a:t>
            </a:r>
          </a:p>
        </p:txBody>
      </p:sp>
      <p:pic>
        <p:nvPicPr>
          <p:cNvPr id="5122" name="Picture 2" descr="&amp;Kcy;&amp;acy;&amp;rcy;&amp;tcy;&amp;icy;&amp;ncy;&amp;kcy;&amp;icy; &amp;pcy;&amp;ocy; &amp;zcy;&amp;acy;&amp;pcy;&amp;rcy;&amp;ocy;&amp;scy;&amp;ucy; &amp;tcy;&amp;acy;&amp;bcy;&amp;lcy;&amp;iecy;&amp;tcy;&amp;kcy;&amp;acy; &amp;kcy;&amp;lcy;&amp;icy;&amp;pcy;&amp;acy;&amp;rcy;&amp;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54540"/>
            <a:ext cx="3733800" cy="248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Арка 1"/>
          <p:cNvSpPr/>
          <p:nvPr/>
        </p:nvSpPr>
        <p:spPr>
          <a:xfrm rot="10800000">
            <a:off x="1295400" y="762000"/>
            <a:ext cx="2933700" cy="609600"/>
          </a:xfrm>
          <a:prstGeom prst="blockArc">
            <a:avLst>
              <a:gd name="adj1" fmla="val 10974429"/>
              <a:gd name="adj2" fmla="val 21493572"/>
              <a:gd name="adj3" fmla="val 229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 rot="10800000">
            <a:off x="4724400" y="762001"/>
            <a:ext cx="2933700" cy="609600"/>
          </a:xfrm>
          <a:prstGeom prst="blockArc">
            <a:avLst>
              <a:gd name="adj1" fmla="val 10974429"/>
              <a:gd name="adj2" fmla="val 21493572"/>
              <a:gd name="adj3" fmla="val 229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0000" y="2286000"/>
            <a:ext cx="1524000" cy="66854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1.7. </a:t>
            </a:r>
            <a:endParaRPr lang="ru-RU" sz="4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Сколько месяцев в году содержат 30 дней?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lastslideviewed" highlightClick="1"/>
          </p:cNvPr>
          <p:cNvSpPr/>
          <p:nvPr/>
        </p:nvSpPr>
        <p:spPr>
          <a:xfrm>
            <a:off x="8001000" y="6019800"/>
            <a:ext cx="9144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 descr="https://www.eduscan.net/help/images/eduscan-calendar201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4" b="14687"/>
          <a:stretch/>
        </p:blipFill>
        <p:spPr bwMode="auto">
          <a:xfrm>
            <a:off x="1219200" y="213852"/>
            <a:ext cx="3962400" cy="5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238432"/>
            <a:ext cx="1905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февраль28 - 29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4938774"/>
            <a:ext cx="32053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11 месяцев</a:t>
            </a: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b="1" dirty="0" smtClean="0">
            <a:solidFill>
              <a:schemeClr val="bg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682</Words>
  <Application>Microsoft Office PowerPoint</Application>
  <PresentationFormat>Экран (4:3)</PresentationFormat>
  <Paragraphs>147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Comic Sans MS</vt:lpstr>
      <vt:lpstr>Office Theme</vt:lpstr>
      <vt:lpstr>Интеллектуально-развлекательная игра  для первоклассников «Эрудиты»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134</cp:revision>
  <dcterms:modified xsi:type="dcterms:W3CDTF">2016-11-16T14:32:13Z</dcterms:modified>
</cp:coreProperties>
</file>