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6"/>
  </p:notesMasterIdLst>
  <p:sldIdLst>
    <p:sldId id="271" r:id="rId2"/>
    <p:sldId id="257" r:id="rId3"/>
    <p:sldId id="337" r:id="rId4"/>
    <p:sldId id="348" r:id="rId5"/>
    <p:sldId id="335" r:id="rId6"/>
    <p:sldId id="346" r:id="rId7"/>
    <p:sldId id="350" r:id="rId8"/>
    <p:sldId id="342" r:id="rId9"/>
    <p:sldId id="343" r:id="rId10"/>
    <p:sldId id="344" r:id="rId11"/>
    <p:sldId id="345" r:id="rId12"/>
    <p:sldId id="347" r:id="rId13"/>
    <p:sldId id="296" r:id="rId14"/>
    <p:sldId id="34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716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30.09.2016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10.09.2011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700" y="2708900"/>
            <a:ext cx="8892600" cy="17526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endParaRPr lang="ru-RU" sz="44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Натуральные числа и шкалы.</a:t>
            </a:r>
            <a:endParaRPr lang="ru-RU" sz="4400" b="1" i="1" u="sng" spc="3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15645" y="260560"/>
            <a:ext cx="51127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класс</a:t>
            </a:r>
            <a:b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математика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81814" y="4653170"/>
            <a:ext cx="462318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Решение задач на тему </a:t>
            </a:r>
            <a:endParaRPr lang="ru-RU" sz="32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</a:rPr>
              <a:t>«Меньше или больше».</a:t>
            </a:r>
            <a:endParaRPr lang="ru-RU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4" y="3000378"/>
            <a:ext cx="6834188" cy="929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4925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857762"/>
            <a:ext cx="6934200" cy="873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4925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357686" y="2571744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4429132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Ответ: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42976" y="3286124"/>
            <a:ext cx="4857784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72198" y="5000636"/>
            <a:ext cx="1285884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D:\презентации в документе\Картинки-клипы\school10-01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286644" y="3000372"/>
            <a:ext cx="1524000" cy="1501140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323410" y="1124680"/>
            <a:ext cx="85691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№ 153 Отметьте на координатном луче все натуральные числа, которые: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а) меньше 9;         б) больше 10, но меньше 14.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20363" y="188550"/>
            <a:ext cx="61032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упражнений</a:t>
            </a:r>
            <a:endParaRPr lang="ru-RU" sz="2400" i="1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203810" y="6376335"/>
            <a:ext cx="2895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3717040"/>
            <a:ext cx="2895600" cy="3004435"/>
          </a:xfrm>
        </p:spPr>
        <p:txBody>
          <a:bodyPr/>
          <a:lstStyle/>
          <a:p>
            <a:pPr lvl="0" algn="l"/>
            <a:r>
              <a:rPr lang="ru-RU" sz="88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215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450" y="1124680"/>
            <a:ext cx="77050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154</a:t>
            </a:r>
          </a:p>
          <a:p>
            <a:pPr>
              <a:buNone/>
            </a:pPr>
            <a:endParaRPr lang="ru-RU" sz="32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задумал число, оканчивающееся цифрой 5. Оно больше, чем 210, и меньше, чем 220. Какое это число?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Закрепление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4572000" y="5229250"/>
            <a:ext cx="719318" cy="1015663"/>
            <a:chOff x="5940190" y="5301260"/>
            <a:chExt cx="719318" cy="1015663"/>
          </a:xfrm>
        </p:grpSpPr>
        <p:sp>
          <p:nvSpPr>
            <p:cNvPr id="13" name="TextBox 12"/>
            <p:cNvSpPr txBox="1"/>
            <p:nvPr/>
          </p:nvSpPr>
          <p:spPr>
            <a:xfrm>
              <a:off x="5940190" y="5301260"/>
              <a:ext cx="184731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6000" b="1" i="1" dirty="0" smtClean="0">
                <a:solidFill>
                  <a:schemeClr val="accent2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372250" y="5517290"/>
              <a:ext cx="28725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200" b="1" i="1" dirty="0" smtClean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11450" y="4365130"/>
            <a:ext cx="8209140" cy="2356345"/>
          </a:xfrm>
        </p:spPr>
        <p:txBody>
          <a:bodyPr/>
          <a:lstStyle/>
          <a:p>
            <a:pPr lvl="0" algn="l"/>
            <a:endParaRPr lang="ru-RU" sz="8800" b="1" i="1" dirty="0" smtClean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Домашнее задание</a:t>
            </a: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00" y="1196690"/>
            <a:ext cx="59266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170; 171;</a:t>
            </a:r>
          </a:p>
          <a:p>
            <a:r>
              <a:rPr lang="ru-RU" sz="8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180(в, г)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480" y="1225689"/>
            <a:ext cx="74890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на координатной прямой расположена точка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меньшей координатой?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на координатной прямой расположена точка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большей координатой?</a:t>
            </a:r>
          </a:p>
          <a:p>
            <a:pPr>
              <a:buFont typeface="Wingdings" pitchFamily="2" charset="2"/>
              <a:buChar char="v"/>
            </a:pP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записывают двойное неравенство?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61401" y="404580"/>
            <a:ext cx="74211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Ответить на вопросы:</a:t>
            </a:r>
            <a:endParaRPr lang="ru-RU" sz="54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11450" y="1340711"/>
            <a:ext cx="8209140" cy="4104570"/>
          </a:xfrm>
        </p:spPr>
        <p:txBody>
          <a:bodyPr/>
          <a:lstStyle/>
          <a:p>
            <a:pPr lvl="0" algn="l"/>
            <a:r>
              <a:rPr lang="ru-RU" sz="88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урок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19840" y="260560"/>
            <a:ext cx="22000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5400" b="1" i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Цели: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419840" y="6237390"/>
            <a:ext cx="2895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410" y="2132820"/>
            <a:ext cx="8497180" cy="378565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Закрепить понятие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двойного 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неравенства 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усвоить форму его записи.</a:t>
            </a:r>
          </a:p>
          <a:p>
            <a:pPr>
              <a:buFont typeface="Wingdings" pitchFamily="2" charset="2"/>
              <a:buChar char="v"/>
            </a:pPr>
            <a:endParaRPr lang="ru-RU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Научиться читать и записывать  </a:t>
            </a:r>
            <a:r>
              <a:rPr lang="ru-RU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двойные неравенства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420" y="1220632"/>
            <a:ext cx="8286808" cy="40318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ru-RU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При счете натуральные числа называют по порядку: 1, 2, 3, 4, 5, 6, 7, 8, 9, 10, 11,…</a:t>
            </a:r>
          </a:p>
          <a:p>
            <a:pPr lvl="1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Из двух натуральных чисел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меньше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, то которое при счете называют раньше, и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больше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то, которое при счете называют позже.</a:t>
            </a:r>
          </a:p>
          <a:p>
            <a:pPr lvl="1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Число 4 меньше, чем 7, число 8 больше, чем 7.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Повторение пройденного</a:t>
            </a: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31800" y="6304325"/>
            <a:ext cx="2895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700" y="2708900"/>
            <a:ext cx="8892600" cy="17526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5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Двойное неравенство</a:t>
            </a:r>
          </a:p>
        </p:txBody>
      </p:sp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020340" y="4365130"/>
            <a:ext cx="1584220" cy="15842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015645" y="260560"/>
            <a:ext cx="51127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№150 (устно)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9" name="Picture 2" descr="C:\Documents and Settings\All Users\Документы\Мои рисунки\Образцы рисунков\3LCCAL3VWXVCAR01R14CAJKKEKDCA9G7WIFCA9G0LL8CAHXM5S7CAJ4CQ01CAATPEOJCALZBEMYCAB90X5HCA9SGP0JCA3J21JGCA2JOKWVCASJTJ29CAKEGE54CATC0ZUACAR0HD83CAU4RQXFCA3F8E4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430" y="0"/>
            <a:ext cx="2706624" cy="1792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Изучение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450" y="3284980"/>
            <a:ext cx="82811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Число 3 меньше, чем 6, и больше чем 2.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Это записывается в виде двойного неравенства: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&lt; 3 &lt; 6</a:t>
            </a:r>
          </a:p>
          <a:p>
            <a:pPr algn="ctr">
              <a:buNone/>
            </a:pPr>
            <a:endPara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331550" y="1988800"/>
            <a:ext cx="6553200" cy="914400"/>
            <a:chOff x="476" y="2387"/>
            <a:chExt cx="4128" cy="576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8" name="Rectangle 23"/>
            <p:cNvSpPr>
              <a:spLocks noChangeArrowheads="1"/>
            </p:cNvSpPr>
            <p:nvPr/>
          </p:nvSpPr>
          <p:spPr bwMode="auto">
            <a:xfrm>
              <a:off x="476" y="2387"/>
              <a:ext cx="4128" cy="576"/>
            </a:xfrm>
            <a:prstGeom prst="rect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ru-RU" b="1" i="1" dirty="0">
                <a:latin typeface="Georgia" pitchFamily="18" charset="0"/>
              </a:endParaRPr>
            </a:p>
            <a:p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0</a:t>
              </a:r>
              <a:r>
                <a:rPr lang="ru-RU" sz="2400" b="1" dirty="0">
                  <a:latin typeface="Times New Roman" pitchFamily="18" charset="0"/>
                </a:rPr>
                <a:t>        </a:t>
              </a: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  <a:r>
                <a:rPr lang="ru-RU" sz="2400" b="1" dirty="0">
                  <a:latin typeface="Times New Roman" pitchFamily="18" charset="0"/>
                </a:rPr>
                <a:t>                                                               </a:t>
              </a: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</a:rPr>
                <a:t> </a:t>
              </a:r>
              <a:r>
                <a:rPr lang="ru-RU" sz="2400" b="1" i="1" dirty="0">
                  <a:solidFill>
                    <a:schemeClr val="tx1"/>
                  </a:solidFill>
                  <a:latin typeface="Times New Roman" pitchFamily="18" charset="0"/>
                </a:rPr>
                <a:t>х</a:t>
              </a:r>
              <a:endParaRPr lang="ru-RU" sz="2400" b="1" i="1" dirty="0">
                <a:solidFill>
                  <a:schemeClr val="tx1"/>
                </a:solidFill>
                <a:latin typeface="Georgia" pitchFamily="18" charset="0"/>
              </a:endParaRPr>
            </a:p>
          </p:txBody>
        </p:sp>
        <p:sp>
          <p:nvSpPr>
            <p:cNvPr id="9" name="Freeform 24"/>
            <p:cNvSpPr>
              <a:spLocks/>
            </p:cNvSpPr>
            <p:nvPr/>
          </p:nvSpPr>
          <p:spPr bwMode="auto">
            <a:xfrm>
              <a:off x="595" y="2659"/>
              <a:ext cx="371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15" y="0"/>
                </a:cxn>
              </a:cxnLst>
              <a:rect l="0" t="0" r="r" b="b"/>
              <a:pathLst>
                <a:path w="3715" h="1">
                  <a:moveTo>
                    <a:pt x="0" y="0"/>
                  </a:moveTo>
                  <a:lnTo>
                    <a:pt x="3715" y="0"/>
                  </a:lnTo>
                </a:path>
              </a:pathLst>
            </a:cu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 type="triangl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0" name="Line 25"/>
            <p:cNvSpPr>
              <a:spLocks noChangeShapeType="1"/>
            </p:cNvSpPr>
            <p:nvPr/>
          </p:nvSpPr>
          <p:spPr bwMode="auto">
            <a:xfrm>
              <a:off x="612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1" name="Line 26"/>
            <p:cNvSpPr>
              <a:spLocks noChangeShapeType="1"/>
            </p:cNvSpPr>
            <p:nvPr/>
          </p:nvSpPr>
          <p:spPr bwMode="auto">
            <a:xfrm>
              <a:off x="1066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2" name="Line 27"/>
            <p:cNvSpPr>
              <a:spLocks noChangeShapeType="1"/>
            </p:cNvSpPr>
            <p:nvPr/>
          </p:nvSpPr>
          <p:spPr bwMode="auto">
            <a:xfrm>
              <a:off x="1519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3" name="Line 28"/>
            <p:cNvSpPr>
              <a:spLocks noChangeShapeType="1"/>
            </p:cNvSpPr>
            <p:nvPr/>
          </p:nvSpPr>
          <p:spPr bwMode="auto">
            <a:xfrm>
              <a:off x="1973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>
              <a:off x="2426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>
              <a:off x="2880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3334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7" name="Line 32"/>
            <p:cNvSpPr>
              <a:spLocks noChangeShapeType="1"/>
            </p:cNvSpPr>
            <p:nvPr/>
          </p:nvSpPr>
          <p:spPr bwMode="auto">
            <a:xfrm>
              <a:off x="3787" y="2613"/>
              <a:ext cx="0" cy="90"/>
            </a:xfrm>
            <a:prstGeom prst="line">
              <a:avLst/>
            </a:prstGeom>
            <a:grpFill/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</p:grpSp>
      <p:sp>
        <p:nvSpPr>
          <p:cNvPr id="18" name="Oval 45"/>
          <p:cNvSpPr>
            <a:spLocks noChangeArrowheads="1"/>
          </p:cNvSpPr>
          <p:nvPr/>
        </p:nvSpPr>
        <p:spPr bwMode="auto">
          <a:xfrm>
            <a:off x="2915327" y="2370666"/>
            <a:ext cx="144463" cy="1222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9" name="Oval 47"/>
          <p:cNvSpPr>
            <a:spLocks noChangeArrowheads="1"/>
          </p:cNvSpPr>
          <p:nvPr/>
        </p:nvSpPr>
        <p:spPr bwMode="auto">
          <a:xfrm>
            <a:off x="5762293" y="2343044"/>
            <a:ext cx="144462" cy="1222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" name="Text Box 49"/>
          <p:cNvSpPr txBox="1">
            <a:spLocks noChangeArrowheads="1"/>
          </p:cNvSpPr>
          <p:nvPr/>
        </p:nvSpPr>
        <p:spPr bwMode="auto">
          <a:xfrm>
            <a:off x="2532809" y="1628784"/>
            <a:ext cx="10310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В(2)</a:t>
            </a:r>
            <a:endParaRPr lang="ru-RU" sz="36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5617830" y="1750452"/>
            <a:ext cx="10310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CC0000"/>
                </a:solidFill>
                <a:latin typeface="Times New Roman" pitchFamily="18" charset="0"/>
              </a:rPr>
              <a:t>А(6)</a:t>
            </a:r>
            <a:endParaRPr lang="ru-RU" sz="3600" b="1" i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43760" y="243718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57166" y="242086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52150" y="2420860"/>
            <a:ext cx="360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18" grpId="0" animBg="1"/>
      <p:bldP spid="18" grpId="1" animBg="1"/>
      <p:bldP spid="19" grpId="0" animBg="1"/>
      <p:bldP spid="20" grpId="0"/>
      <p:bldP spid="20" grpId="1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695" y="1052670"/>
            <a:ext cx="89646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Запишите с помощью двойного неравенства: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число 11 меньше, чем 20, а число 20 меньше, чем 25.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Изуч</a:t>
            </a:r>
            <a:r>
              <a:rPr kumimoji="0" lang="ru-RU" sz="4400" b="1" i="1" u="none" strike="noStrike" kern="1200" cap="none" spc="0" normalizeH="0" baseline="0" noProof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ение</a:t>
            </a: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00" y="4149100"/>
            <a:ext cx="576311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</a:t>
            </a:r>
            <a:r>
              <a:rPr lang="en-US" sz="8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2</a:t>
            </a:r>
            <a:r>
              <a:rPr lang="ru-RU" sz="8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n-US" sz="8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 </a:t>
            </a:r>
            <a:r>
              <a:rPr lang="ru-RU" sz="8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8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88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695" y="1052670"/>
            <a:ext cx="89646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Прочитайте двойные неравенства.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11967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Изуч</a:t>
            </a:r>
            <a:r>
              <a:rPr kumimoji="0" lang="ru-RU" sz="4400" b="1" i="1" u="none" strike="noStrike" kern="1200" cap="none" spc="0" normalizeH="0" baseline="0" noProof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ение</a:t>
            </a:r>
            <a:r>
              <a:rPr kumimoji="0" lang="ru-RU" sz="4400" b="1" i="1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нового материала.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599" y="2060810"/>
            <a:ext cx="604884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685800" algn="l"/>
              </a:tabLst>
            </a:pPr>
            <a:r>
              <a:rPr lang="ru-RU" sz="5400" b="1" dirty="0" smtClean="0">
                <a:solidFill>
                  <a:srgbClr val="006600"/>
                </a:solidFill>
                <a:latin typeface="Comic Sans MS" pitchFamily="66" charset="0"/>
              </a:rPr>
              <a:t>13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</a:t>
            </a:r>
            <a:r>
              <a:rPr lang="ru-RU" sz="5400" b="1" dirty="0" smtClean="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006600"/>
                </a:solidFill>
                <a:latin typeface="Comic Sans MS" pitchFamily="66" charset="0"/>
              </a:rPr>
              <a:t>17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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006600"/>
                </a:solidFill>
                <a:latin typeface="Comic Sans MS" pitchFamily="66" charset="0"/>
              </a:rPr>
              <a:t>43</a:t>
            </a:r>
            <a:endParaRPr lang="ru-RU" sz="5400" b="1" dirty="0" smtClean="0">
              <a:solidFill>
                <a:srgbClr val="006600"/>
              </a:solidFill>
              <a:latin typeface="Comic Sans MS" pitchFamily="66" charset="0"/>
              <a:sym typeface="Symbol" pitchFamily="18" charset="2"/>
            </a:endParaRPr>
          </a:p>
          <a:p>
            <a:pPr algn="ctr">
              <a:tabLst>
                <a:tab pos="685800" algn="l"/>
              </a:tabLst>
            </a:pPr>
            <a:r>
              <a:rPr lang="ru-RU" sz="5400" b="1" dirty="0" smtClean="0">
                <a:solidFill>
                  <a:srgbClr val="006600"/>
                </a:solidFill>
                <a:latin typeface="Comic Sans MS" pitchFamily="66" charset="0"/>
                <a:sym typeface="Symbol" pitchFamily="18" charset="2"/>
              </a:rPr>
              <a:t>56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ru-RU" sz="5400" b="1" dirty="0" smtClean="0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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006600"/>
                </a:solidFill>
                <a:latin typeface="Comic Sans MS" pitchFamily="66" charset="0"/>
              </a:rPr>
              <a:t>57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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006600"/>
                </a:solidFill>
                <a:latin typeface="Comic Sans MS" pitchFamily="66" charset="0"/>
              </a:rPr>
              <a:t>70</a:t>
            </a:r>
            <a:endParaRPr lang="ru-RU" sz="5400" b="1" dirty="0" smtClean="0">
              <a:solidFill>
                <a:srgbClr val="006600"/>
              </a:solidFill>
              <a:latin typeface="Comic Sans MS" pitchFamily="66" charset="0"/>
              <a:sym typeface="Symbol" pitchFamily="18" charset="2"/>
            </a:endParaRPr>
          </a:p>
          <a:p>
            <a:pPr algn="ctr">
              <a:tabLst>
                <a:tab pos="685800" algn="l"/>
              </a:tabLst>
            </a:pPr>
            <a:r>
              <a:rPr lang="ru-RU" sz="5400" b="1" dirty="0" smtClean="0">
                <a:solidFill>
                  <a:srgbClr val="006600"/>
                </a:solidFill>
                <a:latin typeface="Comic Sans MS" pitchFamily="66" charset="0"/>
                <a:sym typeface="Symbol" pitchFamily="18" charset="2"/>
              </a:rPr>
              <a:t>4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ru-RU" sz="5400" b="1" dirty="0" smtClean="0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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006600"/>
                </a:solidFill>
                <a:latin typeface="Comic Sans MS" pitchFamily="66" charset="0"/>
              </a:rPr>
              <a:t>5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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006600"/>
                </a:solidFill>
                <a:latin typeface="Comic Sans MS" pitchFamily="66" charset="0"/>
              </a:rPr>
              <a:t>6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ru-RU" sz="5400" b="1" dirty="0" smtClean="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  <a:p>
            <a:pPr algn="ctr">
              <a:tabLst>
                <a:tab pos="685800" algn="l"/>
              </a:tabLst>
            </a:pPr>
            <a:r>
              <a:rPr lang="ru-RU" sz="5400" b="1" dirty="0" smtClean="0">
                <a:solidFill>
                  <a:srgbClr val="006600"/>
                </a:solidFill>
                <a:latin typeface="Comic Sans MS" pitchFamily="66" charset="0"/>
                <a:sym typeface="Symbol" pitchFamily="18" charset="2"/>
              </a:rPr>
              <a:t>100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 </a:t>
            </a:r>
            <a:r>
              <a:rPr lang="ru-RU" sz="5400" b="1" dirty="0" smtClean="0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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006600"/>
                </a:solidFill>
                <a:latin typeface="Comic Sans MS" pitchFamily="66" charset="0"/>
              </a:rPr>
              <a:t>200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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 </a:t>
            </a:r>
            <a:r>
              <a:rPr lang="ru-RU" sz="5400" b="1" dirty="0" smtClean="0">
                <a:solidFill>
                  <a:srgbClr val="006600"/>
                </a:solidFill>
                <a:latin typeface="Comic Sans MS" pitchFamily="66" charset="0"/>
              </a:rPr>
              <a:t>300</a:t>
            </a:r>
            <a:endParaRPr lang="ru-RU" sz="5400" b="1" dirty="0" smtClean="0">
              <a:solidFill>
                <a:srgbClr val="006600"/>
              </a:solidFill>
              <a:latin typeface="Comic Sans MS" pitchFamily="66" charset="0"/>
              <a:sym typeface="Symbol" pitchFamily="18" charset="2"/>
            </a:endParaRPr>
          </a:p>
          <a:p>
            <a:pPr algn="ctr">
              <a:tabLst>
                <a:tab pos="685800" algn="l"/>
              </a:tabLst>
            </a:pPr>
            <a:r>
              <a:rPr lang="ru-RU" sz="5400" b="1" dirty="0" smtClean="0">
                <a:solidFill>
                  <a:srgbClr val="006600"/>
                </a:solidFill>
                <a:latin typeface="Comic Sans MS" pitchFamily="66" charset="0"/>
                <a:sym typeface="Symbol" pitchFamily="18" charset="2"/>
              </a:rPr>
              <a:t>44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ru-RU" sz="5400" b="1" dirty="0" smtClean="0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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006600"/>
                </a:solidFill>
                <a:latin typeface="Comic Sans MS" pitchFamily="66" charset="0"/>
              </a:rPr>
              <a:t>45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CC0000"/>
                </a:solidFill>
                <a:latin typeface="Comic Sans MS" pitchFamily="66" charset="0"/>
                <a:sym typeface="Symbol" pitchFamily="18" charset="2"/>
              </a:rPr>
              <a:t></a:t>
            </a:r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5400" b="1" dirty="0" smtClean="0">
                <a:solidFill>
                  <a:srgbClr val="006600"/>
                </a:solidFill>
                <a:latin typeface="Comic Sans MS" pitchFamily="66" charset="0"/>
              </a:rPr>
              <a:t>48</a:t>
            </a:r>
            <a:endParaRPr lang="ru-RU" sz="54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2800" y="1052670"/>
            <a:ext cx="8641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152     Запишите с помощью двойного неравенства: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число 10 больше, чем 5, и меньше, чем 15;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б) число 11 меньше, чем 18, и больше, чем 8;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в) число 21 меньше, чем 28, а число 28 меньше, чем 45.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790" y="3501010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&lt; 10 &lt; 15</a:t>
            </a:r>
            <a:endParaRPr lang="ru-RU" sz="36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00" y="4509150"/>
            <a:ext cx="2800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б) 8</a:t>
            </a:r>
            <a:r>
              <a:rPr lang="en-US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 1</a:t>
            </a: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 1</a:t>
            </a: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1800" y="5517290"/>
            <a:ext cx="3033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в) 21</a:t>
            </a:r>
            <a:r>
              <a:rPr lang="en-US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en-US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ru-RU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0363" y="188550"/>
            <a:ext cx="61032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упражнений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400" y="1052670"/>
            <a:ext cx="8641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151 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все натуральные числа, которые лежат между: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11 и 19;</a:t>
            </a:r>
          </a:p>
          <a:p>
            <a:pPr>
              <a:buNone/>
            </a:pP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б) 2089 и 2091.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520" y="4293120"/>
            <a:ext cx="56861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12; 13; 14; 15; 16; 17; 18;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59540" y="5373270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2090.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20363" y="188550"/>
            <a:ext cx="610327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Решение упражнений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5387</TotalTime>
  <Words>458</Words>
  <Application>Microsoft Office PowerPoint</Application>
  <PresentationFormat>Экран (4:3)</PresentationFormat>
  <Paragraphs>85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RePack by SPecialiST</cp:lastModifiedBy>
  <cp:revision>580</cp:revision>
  <dcterms:created xsi:type="dcterms:W3CDTF">2011-06-18T13:01:16Z</dcterms:created>
  <dcterms:modified xsi:type="dcterms:W3CDTF">2016-09-30T16:46:53Z</dcterms:modified>
</cp:coreProperties>
</file>