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71" r:id="rId7"/>
    <p:sldId id="260" r:id="rId8"/>
    <p:sldId id="261" r:id="rId9"/>
    <p:sldId id="272" r:id="rId10"/>
    <p:sldId id="262" r:id="rId11"/>
    <p:sldId id="263" r:id="rId12"/>
    <p:sldId id="264" r:id="rId13"/>
    <p:sldId id="265" r:id="rId14"/>
    <p:sldId id="266" r:id="rId15"/>
    <p:sldId id="275" r:id="rId16"/>
    <p:sldId id="276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66" autoAdjust="0"/>
  </p:normalViewPr>
  <p:slideViewPr>
    <p:cSldViewPr>
      <p:cViewPr varScale="1">
        <p:scale>
          <a:sx n="55" d="100"/>
          <a:sy n="55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5976664" cy="141277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инспекция по маломерным судам МЧС России по Саратовской  области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9131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поведения и меры безопасности на весеннем льду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5909001"/>
            <a:ext cx="1924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Саратов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-16769"/>
            <a:ext cx="1115616" cy="1239573"/>
          </a:xfrm>
          <a:prstGeom prst="rect">
            <a:avLst/>
          </a:prstGeom>
        </p:spPr>
      </p:pic>
      <p:pic>
        <p:nvPicPr>
          <p:cNvPr id="2051" name="Picture 3" descr="C:\Documents and Settings\11\Рабочий стол\гимс герб копия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68"/>
            <a:ext cx="1414575" cy="14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0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провалившемуся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полынью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941168"/>
            <a:ext cx="8784976" cy="17945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Опуститесь на колени или лягте у кромки льда и протяните пострадавшему руку или какой-нибудь предмет (палку, веревку, одежду)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6" descr="25184_200512071638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1"/>
          <a:stretch>
            <a:fillRect/>
          </a:stretch>
        </p:blipFill>
        <p:spPr bwMode="auto">
          <a:xfrm>
            <a:off x="1403350" y="1125538"/>
            <a:ext cx="6192838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11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149080"/>
            <a:ext cx="8637722" cy="25202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нужно передвигаться по льду, ложитесь плашмя и медленно подползайте к провалившемуся, пока он не ухватится за протянутый ему </a:t>
            </a:r>
            <a:r>
              <a:rPr lang="ru-RU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предмет</a:t>
            </a:r>
            <a:endParaRPr lang="ru-RU" dirty="0">
              <a:solidFill>
                <a:srgbClr val="990099"/>
              </a:solidFill>
            </a:endParaRPr>
          </a:p>
        </p:txBody>
      </p:sp>
      <p:pic>
        <p:nvPicPr>
          <p:cNvPr id="4" name="Picture 6" descr="20081223172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0"/>
          <a:stretch>
            <a:fillRect/>
          </a:stretch>
        </p:blipFill>
        <p:spPr bwMode="auto">
          <a:xfrm>
            <a:off x="250825" y="692696"/>
            <a:ext cx="43370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499ecf4656bcfd83e887baf733086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79" y="692696"/>
            <a:ext cx="408146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97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653136"/>
            <a:ext cx="8229600" cy="1905075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Вытащив пострадавшего из воды, положите его на лед плашмя, не позволяйте ему встать на ноги и идти по льду</a:t>
            </a:r>
            <a:r>
              <a:rPr lang="ru-RU" dirty="0">
                <a:solidFill>
                  <a:srgbClr val="990099"/>
                </a:solidFill>
              </a:rPr>
              <a:t> </a:t>
            </a:r>
          </a:p>
        </p:txBody>
      </p:sp>
      <p:pic>
        <p:nvPicPr>
          <p:cNvPr id="4" name="Picture 7" descr="get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2656"/>
            <a:ext cx="5976938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03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537329"/>
            <a:ext cx="8229600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не удается вытащить пострадавшего из воды с помощью протянутого предмета, но рядом есть помощники, </a:t>
            </a:r>
            <a:r>
              <a:rPr lang="ru-RU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организуйте живую </a:t>
            </a: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цепь </a:t>
            </a:r>
            <a:r>
              <a:rPr lang="ru-RU" dirty="0" smtClean="0"/>
              <a:t>.</a:t>
            </a:r>
            <a:endParaRPr lang="ru-RU" b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40" descr="MCHS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2" t="13795" r="8775" b="69351"/>
          <a:stretch/>
        </p:blipFill>
        <p:spPr bwMode="auto">
          <a:xfrm>
            <a:off x="1403648" y="332656"/>
            <a:ext cx="6192688" cy="417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78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4952925"/>
            <a:ext cx="8352928" cy="190507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Один за другим выползайте, распластавшись по льду, и захватывайте лежащего впереди спасателя за лодыжки. </a:t>
            </a:r>
          </a:p>
        </p:txBody>
      </p:sp>
      <p:pic>
        <p:nvPicPr>
          <p:cNvPr id="1026" name="Picture 2" descr="C:\Documents and Settings\11\Рабочий стол\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2931"/>
            <a:ext cx="5976664" cy="437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0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38" y="0"/>
            <a:ext cx="8877672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 помощь при утоплении: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0232" y="3356992"/>
            <a:ext cx="5843768" cy="350100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800" dirty="0" smtClean="0"/>
              <a:t>Очистить </a:t>
            </a:r>
            <a:r>
              <a:rPr lang="ru-RU" sz="2800" dirty="0"/>
              <a:t>рот от слизи.  При появлении рвотного и кашлевого рефлексов - добиться полного удаления воды из дыхательных путей и желудка (нельзя терять время на удаления воды из легких и желудка при отсутствии пульса на сонной артерии</a:t>
            </a:r>
            <a:r>
              <a:rPr lang="ru-RU" sz="2800" dirty="0" smtClean="0"/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251276"/>
            <a:ext cx="59995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Вытащив пострадавшего из воды, </a:t>
            </a:r>
            <a:r>
              <a:rPr lang="ru-RU" sz="2800" dirty="0"/>
              <a:t>проверьте его дыхание и пульс. При необходимости приступайте к </a:t>
            </a:r>
            <a:r>
              <a:rPr lang="ru-RU" sz="2800" dirty="0" smtClean="0"/>
              <a:t>реанимации</a:t>
            </a:r>
            <a:r>
              <a:rPr lang="ru-RU" sz="2800" dirty="0"/>
              <a:t>.</a:t>
            </a:r>
          </a:p>
        </p:txBody>
      </p:sp>
      <p:pic>
        <p:nvPicPr>
          <p:cNvPr id="3074" name="Рисунок 19" descr="http://www.practica.ru/FirstAid/Pictures/88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102" y="836712"/>
            <a:ext cx="2775117" cy="264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22" descr="http://www.practica.ru/FirstAid/Pictures/89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3" y="3789040"/>
            <a:ext cx="3184188" cy="285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62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3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3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65618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/>
              <a:t>При   отсутствии   пульса</a:t>
            </a:r>
            <a:r>
              <a:rPr lang="ru-RU" sz="2800" dirty="0"/>
              <a:t>   на  сонной   артерии  сделать наружный массаж сердца и искусственное дыхание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661248"/>
            <a:ext cx="8229600" cy="10801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увидели, как человек провалился под лед, немедленно звоните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телефону —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Рисунок 25" descr="http://www.practica.ru/FirstAid/Pictures/89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119294" cy="364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204864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Если пострадавший дышит, перенесите его в теплое место, снимите с него мокрую одежду, заверните в одеяла и вызовите врача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259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Отогревание пострадавшего: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00" y="980728"/>
            <a:ext cx="8947288" cy="568863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Пострадавшего надо укрыть в месте, защищенном от ветра, хорошо укутать в любую имеющуюся одежду, одеяло. </a:t>
            </a:r>
          </a:p>
          <a:p>
            <a:pPr lvl="0"/>
            <a:r>
              <a:rPr lang="ru-RU" dirty="0"/>
              <a:t> Если он в сознании, напоить горячим чаем, кофе. Очень эффективны грелки, бутылки, фляги, заполненные горячей водой, или камни, разогретые в пламени костра и завернутые в ткань, их прикладывают к боковым поверхностям грудной клетки, к голове, к паховой области, под мышки. </a:t>
            </a:r>
          </a:p>
          <a:p>
            <a:pPr lvl="0"/>
            <a:r>
              <a:rPr lang="ru-RU" dirty="0"/>
              <a:t> Нельзя растирать тело, давать алкоголь,  этим можно нанести серьезный вред организму. Так, при растирании охлажденная кровь из периферических сосудов начнет активно поступать к "сердцевине" тела, что приведет к дальнейшему снижению ее температуры. Алкоголь же  будет оказывать угнетающее действие на центральную нервную систему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0642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1\Рабочий стол\0_79663_edc8384e_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" y="-7456"/>
            <a:ext cx="9160284" cy="68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9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3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 ОСТОРОЖЕН НА ЛЬДУ!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05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Берегите свою жизнь!</a:t>
            </a:r>
          </a:p>
          <a:p>
            <a:pPr marL="0" indent="0" algn="ctr">
              <a:buNone/>
            </a:pPr>
            <a:r>
              <a:rPr lang="ru-RU" sz="4000" dirty="0" smtClean="0"/>
              <a:t>Соблюдая простые меры предосторожности и прислушиваясь к советам специалистов, вы обезопасите себя от несчастных случаев.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326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77072"/>
          </a:xfrm>
        </p:spPr>
        <p:txBody>
          <a:bodyPr>
            <a:noAutofit/>
          </a:bodyPr>
          <a:lstStyle/>
          <a:p>
            <a:r>
              <a:rPr lang="ru-RU" sz="3000" dirty="0"/>
              <a:t>Наступила весна. Под воздействием солнечных лучей лед быстро подтаивает. Еще более разрушительное действие на него оказывает усиливающееся весной течение воды в реках, прудах, озерах, которое подтачивает его снизу. Близится время ледохода и паводка. Внешне лед по-прежнему кажется прочным. Однако, перед вскрытием рек и водоемов он становится рыхлым и слабым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pic>
        <p:nvPicPr>
          <p:cNvPr id="4" name="Picture 6" descr="photo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861048"/>
            <a:ext cx="4263537" cy="284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Картинка 4 из 19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4175819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09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24128" cy="6858000"/>
          </a:xfrm>
        </p:spPr>
        <p:txBody>
          <a:bodyPr>
            <a:normAutofit/>
          </a:bodyPr>
          <a:lstStyle/>
          <a:p>
            <a:r>
              <a:rPr lang="ru-RU" sz="3000" dirty="0"/>
              <a:t>Нужно знать, что весенний лед резко отличается от осеннего и зимнего. Если осенний и зимний лед под тяжестью человека начинает трещать, предупреждая об опасности, то весенний лед не трещит, а проваливается, превращаясь в ледяную кашицу.</a:t>
            </a:r>
            <a:br>
              <a:rPr lang="ru-RU" sz="3000" dirty="0"/>
            </a:br>
            <a:r>
              <a:rPr lang="ru-RU" sz="3000" b="1" dirty="0"/>
              <a:t>Несоблюдение элементарных правил предосторожности в это время больше, чем когда-либо ведет к несчастным случаям. </a:t>
            </a:r>
            <a:endParaRPr lang="ru-RU" sz="3000" dirty="0"/>
          </a:p>
        </p:txBody>
      </p:sp>
      <p:pic>
        <p:nvPicPr>
          <p:cNvPr id="4" name="Рисунок 2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3024435" cy="319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club.foto.ru/gallery/images/photo/2006/04/12/598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52" y="4293096"/>
            <a:ext cx="3011125" cy="225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17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880864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 всегда тонкий: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F:\гимс\БЕЗОПАСНОСТЬ НА ВОДНЫХ ОБЬЕКТАХ\памятки\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4726" r="1289" b="3848"/>
          <a:stretch/>
        </p:blipFill>
        <p:spPr bwMode="auto">
          <a:xfrm>
            <a:off x="79914" y="980728"/>
            <a:ext cx="888457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760"/>
            <a:ext cx="8712968" cy="11521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избежать беды, необходимо соблюдать самые простые правила: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161555"/>
            <a:ext cx="8964488" cy="25908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ru-RU" dirty="0"/>
              <a:t>Не подходить близко к реке и водоему, не выходить на лед, не проверять прочность льда ударом ноги и не кататься на плавающих льдинах и всякого рода самодельных плотах, не спускаться на санках с горы в сторону водоема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" name="Picture 53" descr="MCHS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 t="41296" r="53355" b="41740"/>
          <a:stretch/>
        </p:blipFill>
        <p:spPr bwMode="auto">
          <a:xfrm>
            <a:off x="2328041" y="1281235"/>
            <a:ext cx="4297059" cy="288032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24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022" y="4005064"/>
            <a:ext cx="8229600" cy="2553147"/>
          </a:xfrm>
        </p:spPr>
        <p:txBody>
          <a:bodyPr/>
          <a:lstStyle/>
          <a:p>
            <a:pPr>
              <a:buFontTx/>
              <a:buChar char="•"/>
            </a:pPr>
            <a:r>
              <a:rPr lang="ru-RU" dirty="0"/>
              <a:t>Не собираться большими группами на берегах водоемов и рек, вблизи воды, на мостах и переправах.</a:t>
            </a:r>
          </a:p>
          <a:p>
            <a:pPr>
              <a:buFontTx/>
              <a:buChar char="•"/>
            </a:pPr>
            <a:r>
              <a:rPr lang="ru-RU" dirty="0"/>
              <a:t>Не переходить реку и водоемы по льду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57" descr="MCHS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1" t="15023" r="8722" b="67342"/>
          <a:stretch/>
        </p:blipFill>
        <p:spPr bwMode="auto">
          <a:xfrm>
            <a:off x="2123728" y="260648"/>
            <a:ext cx="5000370" cy="360361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7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03723" cy="1944216"/>
          </a:xfrm>
        </p:spPr>
        <p:txBody>
          <a:bodyPr>
            <a:noAutofit/>
          </a:bodyPr>
          <a:lstStyle/>
          <a:p>
            <a:r>
              <a:rPr lang="ru-RU" sz="2700" dirty="0"/>
              <a:t>Предостерегать от нарушений у воды своих товарищей</a:t>
            </a:r>
            <a:r>
              <a:rPr lang="ru-RU" sz="2700" dirty="0" smtClean="0"/>
              <a:t>.</a:t>
            </a:r>
          </a:p>
          <a:p>
            <a:r>
              <a:rPr lang="ru-RU" sz="2700" dirty="0" smtClean="0"/>
              <a:t>Запомните номер </a:t>
            </a:r>
            <a:r>
              <a:rPr lang="ru-RU" sz="2700" dirty="0"/>
              <a:t>службы спасения </a:t>
            </a:r>
            <a:r>
              <a:rPr lang="ru-RU" sz="2700" b="1" dirty="0" smtClean="0"/>
              <a:t>112</a:t>
            </a:r>
            <a:r>
              <a:rPr lang="ru-RU" sz="2700" b="1" dirty="0"/>
              <a:t>, </a:t>
            </a:r>
            <a:r>
              <a:rPr lang="ru-RU" sz="2700" dirty="0"/>
              <a:t>по которым следует немедленно сообщить о несчастном случае, свидетелем которого вы явились</a:t>
            </a:r>
            <a:r>
              <a:rPr lang="ru-RU" sz="2700" dirty="0" smtClean="0"/>
              <a:t>.</a:t>
            </a:r>
          </a:p>
        </p:txBody>
      </p:sp>
      <p:pic>
        <p:nvPicPr>
          <p:cNvPr id="22" name="Picture 54" descr="MCHS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2" t="66797" r="55145" b="16460"/>
          <a:stretch/>
        </p:blipFill>
        <p:spPr bwMode="auto">
          <a:xfrm>
            <a:off x="4932040" y="2824336"/>
            <a:ext cx="4187924" cy="3212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0" y="1916832"/>
            <a:ext cx="493204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700" dirty="0"/>
              <a:t>При несчастном случае обратиться за помощью к взрослым, не предпринимать самостоятельных действий по спасению пострадавшего. Необходимо помнить, что во время ледохода и паводка помощь терпящим бедствие гораздо труднее, чем когда-либо.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4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все-таки лед проломился, вы оказались в ледяной воде и некого позвать на помощь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•"/>
            </a:pPr>
            <a:r>
              <a:rPr lang="ru-RU" dirty="0"/>
              <a:t>Не поддавайтесь панике, действуйте быстро и решительно.</a:t>
            </a:r>
          </a:p>
          <a:p>
            <a:pPr>
              <a:buFontTx/>
              <a:buChar char="•"/>
            </a:pPr>
            <a:r>
              <a:rPr lang="ru-RU" dirty="0"/>
              <a:t>Не допускайте погружения в воду с головой. Для этого широко раскиньте руки по кромке льда полыньи, стараясь не обламывать ее. Осторожно без резких движений постарайтесь выбраться на лед, наползая на него грудью и поочередно вытаскивая на поверхность ноги. Главное -использовать все свое тело для опоры.</a:t>
            </a:r>
          </a:p>
          <a:p>
            <a:pPr>
              <a:buFontTx/>
              <a:buChar char="•"/>
            </a:pPr>
            <a:r>
              <a:rPr lang="ru-RU" dirty="0"/>
              <a:t>Выбравшись из промоины, не вставайте на ноги и даже на колени, не бегите, а осторожно откатитесь и ползите в ту сторону, откуда вы шли до самого берега. А дальше бегите и не останавливайтесь, пока не окажетесь в тепле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56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1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698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Государственная инспекция по маломерным судам МЧС России по Саратовской  области</vt:lpstr>
      <vt:lpstr>Наступила весна. Под воздействием солнечных лучей лед быстро подтаивает. Еще более разрушительное действие на него оказывает усиливающееся весной течение воды в реках, прудах, озерах, которое подтачивает его снизу. Близится время ледохода и паводка. Внешне лед по-прежнему кажется прочным. Однако, перед вскрытием рек и водоемов он становится рыхлым и слабым.</vt:lpstr>
      <vt:lpstr>Нужно знать, что весенний лед резко отличается от осеннего и зимнего. Если осенний и зимний лед под тяжестью человека начинает трещать, предупреждая об опасности, то весенний лед не трещит, а проваливается, превращаясь в ледяную кашицу. Несоблюдение элементарных правил предосторожности в это время больше, чем когда-либо ведет к несчастным случаям. </vt:lpstr>
      <vt:lpstr>Лед всегда тонкий:</vt:lpstr>
      <vt:lpstr>Чтобы избежать беды, необходимо соблюдать самые простые правила:</vt:lpstr>
      <vt:lpstr>Презентация PowerPoint</vt:lpstr>
      <vt:lpstr>Презентация PowerPoint</vt:lpstr>
      <vt:lpstr>Если все-таки лед проломился, вы оказались в ледяной воде и некого позвать на помощь:</vt:lpstr>
      <vt:lpstr>Презентация PowerPoint</vt:lpstr>
      <vt:lpstr>Помощь провалившемуся в полынью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Первая  помощь при утоплении:</vt:lpstr>
      <vt:lpstr>При   отсутствии   пульса   на  сонной   артерии  сделать наружный массаж сердца и искусственное дыхание.</vt:lpstr>
      <vt:lpstr>Отогревание пострадавшего:</vt:lpstr>
      <vt:lpstr>Презентация PowerPoint</vt:lpstr>
      <vt:lpstr>БУДЬ ОСТОРОЖЕН НА ЛЬДУ!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ФКУ «Центр Государственной инспекции по маломерным судам»</dc:title>
  <cp:lastModifiedBy>Александр</cp:lastModifiedBy>
  <cp:revision>37</cp:revision>
  <dcterms:modified xsi:type="dcterms:W3CDTF">2012-03-01T11:40:11Z</dcterms:modified>
</cp:coreProperties>
</file>