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7F1"/>
    <a:srgbClr val="F6B9A8"/>
    <a:srgbClr val="C6E6A2"/>
    <a:srgbClr val="E6C9FB"/>
    <a:srgbClr val="D5A6F8"/>
    <a:srgbClr val="FFFFB3"/>
    <a:srgbClr val="F0B2DA"/>
    <a:srgbClr val="F3B5A9"/>
    <a:srgbClr val="FFFF89"/>
    <a:srgbClr val="F6D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3" autoAdjust="0"/>
    <p:restoredTop sz="94590" autoAdjust="0"/>
  </p:normalViewPr>
  <p:slideViewPr>
    <p:cSldViewPr snapToGrid="0">
      <p:cViewPr>
        <p:scale>
          <a:sx n="75" d="100"/>
          <a:sy n="75" d="100"/>
        </p:scale>
        <p:origin x="-1434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A3382-BA34-49CA-98C1-1438DB3CFF04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5B810-40F4-4B4D-BC93-8EF9BA667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5B810-40F4-4B4D-BC93-8EF9BA6671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48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112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112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112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112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112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112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  <p:sndAc>
      <p:stSnd>
        <p:snd r:embed="rId1" name="112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112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112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112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112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E96751">
                <a:lumMod val="32000"/>
                <a:lumOff val="68000"/>
              </a:srgbClr>
            </a:gs>
            <a:gs pos="5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push dir="u"/>
    <p:sndAc>
      <p:stSnd>
        <p:snd r:embed="rId13" name="112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000">
                <a:srgbClr val="F6B9A8">
                  <a:lumMod val="57000"/>
                  <a:lumOff val="43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229200"/>
            <a:ext cx="8892480" cy="43204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0" y="4941166"/>
            <a:ext cx="5724128" cy="1008112"/>
          </a:xfrm>
          <a:prstGeom prst="homePlate">
            <a:avLst/>
          </a:prstGeom>
          <a:gradFill>
            <a:gsLst>
              <a:gs pos="93000">
                <a:srgbClr val="B5E7F1">
                  <a:lumMod val="69000"/>
                  <a:lumOff val="31000"/>
                </a:srgbClr>
              </a:gs>
              <a:gs pos="5000">
                <a:srgbClr val="F6B9A8"/>
              </a:gs>
              <a:gs pos="48000">
                <a:srgbClr val="C6E6A2"/>
              </a:gs>
            </a:gsLst>
            <a:path path="circle">
              <a:fillToRect l="100000" t="100000"/>
            </a:path>
          </a:gradFill>
          <a:ln>
            <a:solidFill>
              <a:schemeClr val="bg1">
                <a:lumMod val="50000"/>
                <a:lumOff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5508104" y="4941168"/>
            <a:ext cx="864096" cy="1008112"/>
          </a:xfrm>
          <a:prstGeom prst="chevron">
            <a:avLst/>
          </a:prstGeom>
          <a:gradFill flip="none" rotWithShape="1">
            <a:gsLst>
              <a:gs pos="0">
                <a:srgbClr val="B5E7F1"/>
              </a:gs>
              <a:gs pos="66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6000000" scaled="0"/>
            <a:tileRect/>
          </a:gradFill>
          <a:ln>
            <a:solidFill>
              <a:schemeClr val="bg1">
                <a:lumMod val="50000"/>
                <a:lumOff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A8895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6227008" y="4941168"/>
            <a:ext cx="864096" cy="1008112"/>
          </a:xfrm>
          <a:prstGeom prst="chevron">
            <a:avLst/>
          </a:prstGeom>
          <a:gradFill flip="none" rotWithShape="1">
            <a:gsLst>
              <a:gs pos="0">
                <a:srgbClr val="BA6CF4"/>
              </a:gs>
              <a:gs pos="63000">
                <a:srgbClr val="FFFF89"/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7800000" scaled="0"/>
            <a:tileRect/>
          </a:gradFill>
          <a:ln>
            <a:solidFill>
              <a:schemeClr val="bg1">
                <a:lumMod val="50000"/>
                <a:lumOff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7525032" y="4941166"/>
            <a:ext cx="1619672" cy="1008112"/>
          </a:xfrm>
          <a:prstGeom prst="chevron">
            <a:avLst/>
          </a:prstGeom>
          <a:gradFill flip="none" rotWithShape="1">
            <a:gsLst>
              <a:gs pos="58000">
                <a:srgbClr val="F3B5A9"/>
              </a:gs>
              <a:gs pos="43000">
                <a:srgbClr val="C2E49C"/>
              </a:gs>
              <a:gs pos="10000">
                <a:schemeClr val="accent6">
                  <a:lumMod val="50000"/>
                  <a:tint val="66000"/>
                  <a:satMod val="160000"/>
                </a:schemeClr>
              </a:gs>
              <a:gs pos="90000">
                <a:schemeClr val="accent6">
                  <a:lumMod val="50000"/>
                  <a:tint val="23500"/>
                  <a:satMod val="160000"/>
                </a:schemeClr>
              </a:gs>
            </a:gsLst>
            <a:lin ang="8400000" scaled="0"/>
            <a:tileRect/>
          </a:gradFill>
          <a:ln>
            <a:solidFill>
              <a:schemeClr val="bg1">
                <a:lumMod val="50000"/>
                <a:lumOff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760" y="512205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Лето Господне.</a:t>
            </a:r>
            <a:endParaRPr lang="ru-RU" sz="3600" dirty="0">
              <a:solidFill>
                <a:schemeClr val="bg2">
                  <a:lumMod val="90000"/>
                  <a:lumOff val="1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Нашивка 2"/>
          <p:cNvSpPr/>
          <p:nvPr/>
        </p:nvSpPr>
        <p:spPr>
          <a:xfrm>
            <a:off x="6876256" y="4941168"/>
            <a:ext cx="936104" cy="1008112"/>
          </a:xfrm>
          <a:prstGeom prst="chevron">
            <a:avLst/>
          </a:prstGeom>
          <a:gradFill flip="none" rotWithShape="1">
            <a:gsLst>
              <a:gs pos="0">
                <a:srgbClr val="FFFF00"/>
              </a:gs>
              <a:gs pos="71000">
                <a:srgbClr val="B5E7F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1400000" scaled="0"/>
            <a:tileRect/>
          </a:gradFill>
          <a:ln>
            <a:solidFill>
              <a:schemeClr val="bg2">
                <a:lumMod val="50000"/>
                <a:lumOff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630932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                                                                               МОУ Дедовская СОШ №1</a:t>
            </a:r>
            <a:endParaRPr lang="ru-RU" dirty="0">
              <a:solidFill>
                <a:schemeClr val="bg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" t="9042" r="2392" b="56850"/>
          <a:stretch/>
        </p:blipFill>
        <p:spPr>
          <a:xfrm>
            <a:off x="0" y="0"/>
            <a:ext cx="9144704" cy="414908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44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112.wav"/>
          </p:stSnd>
        </p:sndAc>
      </p:transition>
    </mc:Choice>
    <mc:Fallback xmlns="">
      <p:transition spd="slow">
        <p:fade/>
        <p:sndAc>
          <p:stSnd>
            <p:snd r:embed="rId5" name="112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1974245"/>
            <a:ext cx="5652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C</a:t>
            </a:r>
            <a:r>
              <a:rPr lang="ru-RU" sz="36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одержание</a:t>
            </a:r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endParaRPr lang="ru-RU" sz="2000" dirty="0" smtClean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236" y="2777302"/>
            <a:ext cx="54718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Введение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Православные праздники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Обычаи праздников в семье Шмелевых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Влияние праздников  на личность Ивана Шмелева.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Православная Москва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7392" y="633478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~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•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~</a:t>
            </a:r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623368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~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•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~</a:t>
            </a:r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00438"/>
            <a:ext cx="3330460" cy="425041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Объект 13"/>
          <p:cNvPicPr>
            <a:picLocks noGrp="1" noChangeAspect="1"/>
          </p:cNvPicPr>
          <p:nvPr>
            <p:ph sz="quarter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4" b="37968"/>
          <a:stretch/>
        </p:blipFill>
        <p:spPr>
          <a:xfrm>
            <a:off x="0" y="-20303"/>
            <a:ext cx="9144000" cy="1239503"/>
          </a:xfrm>
        </p:spPr>
      </p:pic>
    </p:spTree>
    <p:extLst>
      <p:ext uri="{BB962C8B-B14F-4D97-AF65-F5344CB8AC3E}">
        <p14:creationId xmlns:p14="http://schemas.microsoft.com/office/powerpoint/2010/main" val="3938322839"/>
      </p:ext>
    </p:extLst>
  </p:cSld>
  <p:clrMapOvr>
    <a:masterClrMapping/>
  </p:clrMapOvr>
  <p:transition spd="slow">
    <p:push dir="u"/>
    <p:sndAc>
      <p:stSnd>
        <p:snd r:embed="rId2" name="112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547664" y="2492896"/>
            <a:ext cx="7462780" cy="44644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                                      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Наверное, каждый православный человек знает, что помимо культурных праздников есть и религиозные праздники – в нашем случае православные.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Роман Ивана Шмелева «Лето Господне» полностью погружает нас в мир купеческой семьи, в ее обычаи; в романе описываются праздники, православные обряды, а так же посты  и их значения.                               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0" y="1556792"/>
            <a:ext cx="7620000" cy="990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Введение</a:t>
            </a:r>
            <a:endParaRPr lang="ru-RU" sz="3600" dirty="0">
              <a:solidFill>
                <a:schemeClr val="tx2">
                  <a:lumMod val="90000"/>
                  <a:lumOff val="1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1" r="24084"/>
          <a:stretch/>
        </p:blipFill>
        <p:spPr>
          <a:xfrm>
            <a:off x="-1" y="2711783"/>
            <a:ext cx="1285685" cy="31242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t="21634" r="-177" b="59130"/>
          <a:stretch/>
        </p:blipFill>
        <p:spPr>
          <a:xfrm>
            <a:off x="-7889" y="80272"/>
            <a:ext cx="9144000" cy="11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66992"/>
      </p:ext>
    </p:extLst>
  </p:cSld>
  <p:clrMapOvr>
    <a:masterClrMapping/>
  </p:clrMapOvr>
  <p:transition spd="slow">
    <p:push dir="u"/>
    <p:sndAc>
      <p:stSnd>
        <p:snd r:embed="rId2" name="112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3284984"/>
            <a:ext cx="8456984" cy="642980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История православных праздников восходит к временам Ветхого Завета. К православным примыкают и праздники, берущие свое начало в Новозаветное время. Каждый из православных праздников посвящен воспоминанию важнейших событий в жизни Иисуса Христа и Божьей Матери, а также памяти святых угодников.</a:t>
            </a:r>
            <a:r>
              <a:rPr lang="ru-RU" sz="3000" dirty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3000" dirty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Православные праздники</a:t>
            </a:r>
            <a:endParaRPr lang="ru-RU" sz="3600" dirty="0">
              <a:solidFill>
                <a:schemeClr val="tx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1" b="69175"/>
          <a:stretch/>
        </p:blipFill>
        <p:spPr>
          <a:xfrm>
            <a:off x="0" y="0"/>
            <a:ext cx="9156964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07470"/>
      </p:ext>
    </p:extLst>
  </p:cSld>
  <p:clrMapOvr>
    <a:masterClrMapping/>
  </p:clrMapOvr>
  <p:transition spd="slow">
    <p:push dir="u"/>
    <p:sndAc>
      <p:stSnd>
        <p:snd r:embed="rId2" name="112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32" y="188640"/>
            <a:ext cx="8153400" cy="990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Православные праздники в семье Шмелевых.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3149600" y="1196752"/>
            <a:ext cx="6048673" cy="1639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С особой любовью и трепетом Иван Шмелев описывает каждый праздник, каждый пост.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35784"/>
            <a:ext cx="4011421" cy="286816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t="15825" b="30727"/>
          <a:stretch/>
        </p:blipFill>
        <p:spPr>
          <a:xfrm>
            <a:off x="130629" y="1657569"/>
            <a:ext cx="3018971" cy="14863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8037" y="3140968"/>
            <a:ext cx="4860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Если обратиться к быту семьи Шмелевых, то можно заметить интересный факт: буквально каждая вещь указывает на их веру в Бога; например, птички в доме. Птицы всегда являлись символом свободы и доброты. В каждой комнатке было по </a:t>
            </a:r>
            <a:r>
              <a:rPr lang="ru-RU" sz="240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1-2 </a:t>
            </a:r>
            <a:r>
              <a:rPr lang="ru-RU" sz="240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птички.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2725936"/>
            <a:ext cx="1440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~</a:t>
            </a:r>
            <a:r>
              <a:rPr lang="ru-RU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•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~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836188"/>
      </p:ext>
    </p:extLst>
  </p:cSld>
  <p:clrMapOvr>
    <a:masterClrMapping/>
  </p:clrMapOvr>
  <p:transition spd="slow">
    <p:push dir="u"/>
    <p:sndAc>
      <p:stSnd>
        <p:snd r:embed="rId2" name="112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34" y="141514"/>
            <a:ext cx="8153400" cy="9906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Православные праздники в семье Шмелевых.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15657" y="2235200"/>
            <a:ext cx="4992914" cy="500017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Птичек выращивают для того чтобы отпустить на Благовещение. В главе  автор настолько красочно описывает действия, совершаемые перед и во время праздника, что хочется самому перенестись туда, к семье Шмелева, подержать маленькую серенькую птичку в ладошках, и выпустить ее на волю.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4"/>
          <a:stretch/>
        </p:blipFill>
        <p:spPr>
          <a:xfrm>
            <a:off x="217714" y="1676401"/>
            <a:ext cx="3015711" cy="3839028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8662510"/>
      </p:ext>
    </p:extLst>
  </p:cSld>
  <p:clrMapOvr>
    <a:masterClrMapping/>
  </p:clrMapOvr>
  <p:transition spd="slow">
    <p:push dir="u"/>
    <p:sndAc>
      <p:stSnd>
        <p:snd r:embed="rId2" name="112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34" y="156029"/>
            <a:ext cx="8153400" cy="9906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Православные праздники в семье Шмелевых.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948" y="1444625"/>
            <a:ext cx="9052052" cy="4578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Рождество – это тот праздник, который с особой </a:t>
            </a:r>
            <a:r>
              <a:rPr lang="ru-RU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почетаемостью</a:t>
            </a: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и душевным настроем отмечается православными людьми как один из главных христианских праздников. В этот день родился Иисус Христос. По старому стилю этот праздник отмечается 7 января, а по новому 25 декабря.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5" b="26492"/>
          <a:stretch/>
        </p:blipFill>
        <p:spPr>
          <a:xfrm>
            <a:off x="0" y="3733800"/>
            <a:ext cx="9144000" cy="27940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1390240"/>
      </p:ext>
    </p:extLst>
  </p:cSld>
  <p:clrMapOvr>
    <a:masterClrMapping/>
  </p:clrMapOvr>
  <p:transition spd="slow">
    <p:push dir="u"/>
    <p:sndAc>
      <p:stSnd>
        <p:snd r:embed="rId2" name="112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48" y="139700"/>
            <a:ext cx="8153400" cy="9906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Православные праздники в семье Шмелевых.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8948" y="1854200"/>
            <a:ext cx="6435852" cy="5003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Гадание на Святки – самое верное гадание,  потому что считалось, что гадания на Рождество 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правдивые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Семья Шмелевых придерживалась этого мнения, и автор передает то таинство, которое происходило у них в семье: «…На то и Святки. Вот я вам погадаю. Захватил листочек справедливый. Он уж не обманет, а скажет в самый раз. Сам царь Соломон Премудрый! Со старины так гадают.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Нонче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не грех гадать. И волхвы гадатели ко Христу были допущены. Так и установлено, чтобы один раз в году человеку судьба открывалась.»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3" t="9947" r="30556" b="14743"/>
          <a:stretch/>
        </p:blipFill>
        <p:spPr>
          <a:xfrm>
            <a:off x="6695004" y="1750060"/>
            <a:ext cx="2258496" cy="388874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0938343"/>
      </p:ext>
    </p:extLst>
  </p:cSld>
  <p:clrMapOvr>
    <a:masterClrMapping/>
  </p:clrMapOvr>
  <p:transition spd="slow">
    <p:push dir="u"/>
    <p:sndAc>
      <p:stSnd>
        <p:snd r:embed="rId2" name="112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63900" y="2844005"/>
            <a:ext cx="5791200" cy="4013995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В произведении </a:t>
            </a: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«Лето Господне» 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мы видим описание </a:t>
            </a: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праздников, а с помощью 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них мы видим </a:t>
            </a: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жизнь семьи Шмелевых, 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её </a:t>
            </a: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описание; 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мы видим как </a:t>
            </a: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автор 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развивается, становится старше, </a:t>
            </a: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узнает 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много нового для </a:t>
            </a: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себя. Все православные традиции (в том числе праздники и посты) помогли Ивану научится отличать добро ото зла; помогли установить некоторые черты характера писателя.</a:t>
            </a:r>
            <a:endParaRPr lang="ru-RU" sz="2400" dirty="0">
              <a:solidFill>
                <a:schemeClr val="tx2">
                  <a:lumMod val="90000"/>
                  <a:lumOff val="1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Влияние праздников  на личность Ивана Шмелева</a:t>
            </a:r>
            <a:endParaRPr lang="ru-RU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2" b="64746"/>
          <a:stretch/>
        </p:blipFill>
        <p:spPr>
          <a:xfrm>
            <a:off x="0" y="1"/>
            <a:ext cx="9144000" cy="1269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6"/>
          <a:stretch/>
        </p:blipFill>
        <p:spPr>
          <a:xfrm>
            <a:off x="304800" y="2776537"/>
            <a:ext cx="2675726" cy="331946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5829165"/>
      </p:ext>
    </p:extLst>
  </p:cSld>
  <p:clrMapOvr>
    <a:masterClrMapping/>
  </p:clrMapOvr>
  <p:transition spd="slow">
    <p:push dir="u"/>
    <p:sndAc>
      <p:stSnd>
        <p:snd r:embed="rId2" name="112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26">
      <a:dk1>
        <a:sysClr val="windowText" lastClr="000000"/>
      </a:dk1>
      <a:lt1>
        <a:srgbClr val="DBDBDB"/>
      </a:lt1>
      <a:dk2>
        <a:srgbClr val="323232"/>
      </a:dk2>
      <a:lt2>
        <a:srgbClr val="E3DED1"/>
      </a:lt2>
      <a:accent1>
        <a:srgbClr val="A8BE94"/>
      </a:accent1>
      <a:accent2>
        <a:srgbClr val="EDAB69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6311</TotalTime>
  <Words>474</Words>
  <Application>Microsoft Office PowerPoint</Application>
  <PresentationFormat>Экран (4:3)</PresentationFormat>
  <Paragraphs>29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Презентация PowerPoint</vt:lpstr>
      <vt:lpstr>Презентация PowerPoint</vt:lpstr>
      <vt:lpstr>Введение</vt:lpstr>
      <vt:lpstr>Православные праздники</vt:lpstr>
      <vt:lpstr>Православные праздники в семье Шмелевых.</vt:lpstr>
      <vt:lpstr>Православные праздники в семье Шмелевых.</vt:lpstr>
      <vt:lpstr>Православные праздники в семье Шмелевых.</vt:lpstr>
      <vt:lpstr>Православные праздники в семье Шмелевых.</vt:lpstr>
      <vt:lpstr>Влияние праздников  на личность Ивана Шмелева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луна</dc:title>
  <dc:creator>Sergey Kreydin</dc:creator>
  <cp:lastModifiedBy>Sergey Kreydin</cp:lastModifiedBy>
  <cp:revision>55</cp:revision>
  <dcterms:created xsi:type="dcterms:W3CDTF">2015-03-04T15:56:08Z</dcterms:created>
  <dcterms:modified xsi:type="dcterms:W3CDTF">2015-03-15T19:37:16Z</dcterms:modified>
</cp:coreProperties>
</file>