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3"/>
  </p:notesMasterIdLst>
  <p:sldIdLst>
    <p:sldId id="256" r:id="rId2"/>
    <p:sldId id="270" r:id="rId3"/>
    <p:sldId id="262" r:id="rId4"/>
    <p:sldId id="263" r:id="rId5"/>
    <p:sldId id="264" r:id="rId6"/>
    <p:sldId id="268" r:id="rId7"/>
    <p:sldId id="258" r:id="rId8"/>
    <p:sldId id="261" r:id="rId9"/>
    <p:sldId id="260" r:id="rId10"/>
    <p:sldId id="265" r:id="rId11"/>
    <p:sldId id="272" r:id="rId1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5238" autoAdjust="0"/>
  </p:normalViewPr>
  <p:slideViewPr>
    <p:cSldViewPr>
      <p:cViewPr>
        <p:scale>
          <a:sx n="80" d="100"/>
          <a:sy n="80" d="100"/>
        </p:scale>
        <p:origin x="-540" y="-4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11610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0" name="Shape 10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3" name="Shape 13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marL="0" indent="15240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marL="0" indent="15240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0" name="Shape 2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3" name="Shape 2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1" name="Shape 3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3" name="Shape 4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46" name="Shape 4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3" name="Shape 5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6" name="Shape 5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3" name="Shape 6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6" name="Shape 6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13335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7620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90;&#1082;&#1088;&#1099;&#1090;&#1099;&#1081;%20&#1091;&#1088;&#1086;&#1082;\random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91;&#1095;&#1080;&#1090;&#1077;&#1083;&#1100;\&#1056;&#1072;&#1073;&#1086;&#1095;&#1080;&#1081;%20&#1089;&#1090;&#1086;&#1083;\&#1054;&#1090;&#1082;&#1088;&#1099;&#1090;&#1099;&#1081;%20&#1091;&#1088;&#1086;&#1082;\1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91;&#1095;&#1080;&#1090;&#1077;&#1083;&#1100;\&#1056;&#1072;&#1073;&#1086;&#1095;&#1080;&#1081;%20&#1089;&#1090;&#1086;&#1083;\&#1054;&#1090;&#1082;&#1088;&#1099;&#1090;&#1099;&#1081;%20&#1091;&#1088;&#1086;&#1082;\2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91;&#1095;&#1080;&#1090;&#1077;&#1083;&#1100;\&#1056;&#1072;&#1073;&#1086;&#1095;&#1080;&#1081;%20&#1089;&#1090;&#1086;&#1083;\&#1054;&#1090;&#1082;&#1088;&#1099;&#1090;&#1099;&#1081;%20&#1091;&#1088;&#1086;&#1082;\3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-64325" y="2020500"/>
            <a:ext cx="9144000" cy="110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" sz="2600" dirty="0" smtClean="0">
                <a:solidFill>
                  <a:schemeClr val="tx2">
                    <a:lumMod val="75000"/>
                  </a:schemeClr>
                </a:solidFill>
              </a:rPr>
              <a:t>Родная природа в произведениях</a:t>
            </a:r>
            <a:br>
              <a:rPr lang="ru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" sz="2600" dirty="0" smtClean="0">
                <a:solidFill>
                  <a:schemeClr val="tx2">
                    <a:lumMod val="75000"/>
                  </a:schemeClr>
                </a:solidFill>
              </a:rPr>
              <a:t>писателей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XX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века</a:t>
            </a:r>
            <a:endParaRPr lang="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-64325" y="652625"/>
            <a:ext cx="9144000" cy="69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" dirty="0"/>
              <a:t>Урок </a:t>
            </a:r>
            <a:r>
              <a:rPr lang="ru" dirty="0" smtClean="0"/>
              <a:t>литературы в 5 классе </a:t>
            </a:r>
            <a:r>
              <a:rPr lang="ru" dirty="0"/>
              <a:t>по теме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-150" y="3881650"/>
            <a:ext cx="9144000" cy="101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ru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Учитель высшей категории Аниськина Елена Владимировна</a:t>
            </a:r>
          </a:p>
          <a:p>
            <a:pPr lvl="0" algn="ctr" rtl="0">
              <a:buNone/>
            </a:pPr>
            <a:r>
              <a:rPr lang="ru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Красный Сулин</a:t>
            </a:r>
          </a:p>
          <a:p>
            <a:pPr algn="ctr">
              <a:buNone/>
            </a:pPr>
            <a:r>
              <a:rPr lang="ru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2014 год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214282" y="214296"/>
            <a:ext cx="8318565" cy="2608005"/>
            <a:chOff x="214282" y="214296"/>
            <a:chExt cx="8318565" cy="2608005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14282" y="214296"/>
              <a:ext cx="2603525" cy="2608005"/>
              <a:chOff x="285720" y="2357436"/>
              <a:chExt cx="2603525" cy="2608005"/>
            </a:xfrm>
            <a:effectLst>
              <a:reflection blurRad="6350" stA="52000" endA="300" endPos="35000" dir="5400000" sy="-100000" algn="bl" rotWithShape="0"/>
            </a:effectLst>
          </p:grpSpPr>
          <p:pic>
            <p:nvPicPr>
              <p:cNvPr id="14" name="Picture 2" descr="C:\Program Files\Microsoft Office\MEDIA\CAGCAT10\j0185604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2357436"/>
                <a:ext cx="2603525" cy="2608005"/>
              </a:xfrm>
              <a:prstGeom prst="rect">
                <a:avLst/>
              </a:prstGeom>
              <a:noFill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28596" y="3500444"/>
                <a:ext cx="23574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bg1"/>
                    </a:solidFill>
                  </a:rPr>
                  <a:t>Рассказ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3071802" y="214296"/>
              <a:ext cx="2603525" cy="2608005"/>
              <a:chOff x="3357554" y="2214560"/>
              <a:chExt cx="2603525" cy="2608005"/>
            </a:xfrm>
            <a:effectLst>
              <a:reflection blurRad="6350" stA="52000" endA="300" endPos="35000" dir="5400000" sy="-100000" algn="bl" rotWithShape="0"/>
            </a:effectLst>
          </p:grpSpPr>
          <p:pic>
            <p:nvPicPr>
              <p:cNvPr id="13" name="Picture 2" descr="C:\Program Files\Microsoft Office\MEDIA\CAGCAT10\j0185604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57554" y="2214560"/>
                <a:ext cx="2603525" cy="2608005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500430" y="3214692"/>
                <a:ext cx="22860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bg1"/>
                    </a:solidFill>
                  </a:rPr>
                  <a:t>Лирическое </a:t>
                </a:r>
              </a:p>
              <a:p>
                <a:pPr algn="ctr"/>
                <a:r>
                  <a:rPr lang="ru-RU" dirty="0" smtClean="0">
                    <a:solidFill>
                      <a:schemeClr val="bg1"/>
                    </a:solidFill>
                  </a:rPr>
                  <a:t>стихотворение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5929322" y="214296"/>
              <a:ext cx="2603525" cy="2608005"/>
              <a:chOff x="5786446" y="2357436"/>
              <a:chExt cx="2603525" cy="2608005"/>
            </a:xfrm>
            <a:effectLst>
              <a:reflection blurRad="6350" stA="52000" endA="300" endPos="35000" dir="5400000" sy="-100000" algn="bl" rotWithShape="0"/>
            </a:effectLst>
          </p:grpSpPr>
          <p:pic>
            <p:nvPicPr>
              <p:cNvPr id="1026" name="Picture 2" descr="C:\Program Files\Microsoft Office\MEDIA\CAGCAT10\j0185604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786446" y="2357436"/>
                <a:ext cx="2603525" cy="2608005"/>
              </a:xfrm>
              <a:prstGeom prst="rect">
                <a:avLst/>
              </a:prstGeom>
              <a:noFill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929322" y="3357568"/>
                <a:ext cx="22860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bg1"/>
                    </a:solidFill>
                  </a:rPr>
                  <a:t>Стихотворение </a:t>
                </a:r>
              </a:p>
              <a:p>
                <a:pPr algn="ctr"/>
                <a:r>
                  <a:rPr lang="ru-RU" dirty="0" smtClean="0">
                    <a:solidFill>
                      <a:schemeClr val="bg1"/>
                    </a:solidFill>
                  </a:rPr>
                  <a:t>в прозе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>
            <a:off x="214282" y="3000378"/>
            <a:ext cx="2701534" cy="1813980"/>
            <a:chOff x="214282" y="3000378"/>
            <a:chExt cx="2701534" cy="1813980"/>
          </a:xfrm>
        </p:grpSpPr>
        <p:sp>
          <p:nvSpPr>
            <p:cNvPr id="25" name="Cloud"/>
            <p:cNvSpPr>
              <a:spLocks noChangeAspect="1" noEditPoints="1" noChangeArrowheads="1"/>
            </p:cNvSpPr>
            <p:nvPr/>
          </p:nvSpPr>
          <p:spPr bwMode="auto">
            <a:xfrm>
              <a:off x="214282" y="3000378"/>
              <a:ext cx="1477398" cy="100013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Поясной поклон</a:t>
              </a:r>
              <a:endParaRPr lang="ru-RU" dirty="0"/>
            </a:p>
          </p:txBody>
        </p:sp>
        <p:sp>
          <p:nvSpPr>
            <p:cNvPr id="26" name="Cloud"/>
            <p:cNvSpPr>
              <a:spLocks noChangeAspect="1" noEditPoints="1" noChangeArrowheads="1"/>
            </p:cNvSpPr>
            <p:nvPr/>
          </p:nvSpPr>
          <p:spPr bwMode="auto">
            <a:xfrm>
              <a:off x="857224" y="4000510"/>
              <a:ext cx="1626544" cy="81384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Солнце</a:t>
              </a:r>
            </a:p>
            <a:p>
              <a:r>
                <a:rPr lang="ru-RU" dirty="0" smtClean="0"/>
                <a:t>тонет</a:t>
              </a:r>
              <a:endParaRPr lang="ru-RU" dirty="0"/>
            </a:p>
          </p:txBody>
        </p:sp>
        <p:sp>
          <p:nvSpPr>
            <p:cNvPr id="28" name="Cloud"/>
            <p:cNvSpPr>
              <a:spLocks noChangeAspect="1" noEditPoints="1" noChangeArrowheads="1"/>
            </p:cNvSpPr>
            <p:nvPr/>
          </p:nvSpPr>
          <p:spPr bwMode="auto">
            <a:xfrm>
              <a:off x="1571604" y="3000378"/>
              <a:ext cx="1344212" cy="92869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Как коллеге</a:t>
              </a:r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915816" y="2928940"/>
            <a:ext cx="2656316" cy="1813980"/>
            <a:chOff x="2915816" y="2928940"/>
            <a:chExt cx="2656316" cy="1813980"/>
          </a:xfrm>
        </p:grpSpPr>
        <p:sp>
          <p:nvSpPr>
            <p:cNvPr id="27" name="Cloud"/>
            <p:cNvSpPr>
              <a:spLocks noChangeAspect="1" noEditPoints="1" noChangeArrowheads="1"/>
            </p:cNvSpPr>
            <p:nvPr/>
          </p:nvSpPr>
          <p:spPr bwMode="auto">
            <a:xfrm>
              <a:off x="3786182" y="3929072"/>
              <a:ext cx="1714512" cy="81384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Дождь </a:t>
              </a:r>
            </a:p>
            <a:p>
              <a:r>
                <a:rPr lang="ru-RU" dirty="0" smtClean="0"/>
                <a:t>прошипел</a:t>
              </a:r>
              <a:endParaRPr lang="ru-RU" dirty="0"/>
            </a:p>
          </p:txBody>
        </p:sp>
        <p:sp>
          <p:nvSpPr>
            <p:cNvPr id="29" name="Cloud"/>
            <p:cNvSpPr>
              <a:spLocks noChangeAspect="1" noEditPoints="1" noChangeArrowheads="1"/>
            </p:cNvSpPr>
            <p:nvPr/>
          </p:nvSpPr>
          <p:spPr bwMode="auto">
            <a:xfrm>
              <a:off x="2915816" y="3000378"/>
              <a:ext cx="1457748" cy="108354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7030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Молния сиганула</a:t>
              </a:r>
              <a:endParaRPr lang="ru-RU" dirty="0"/>
            </a:p>
          </p:txBody>
        </p:sp>
        <p:sp>
          <p:nvSpPr>
            <p:cNvPr id="30" name="Cloud"/>
            <p:cNvSpPr>
              <a:spLocks noChangeAspect="1" noEditPoints="1" noChangeArrowheads="1"/>
            </p:cNvSpPr>
            <p:nvPr/>
          </p:nvSpPr>
          <p:spPr bwMode="auto">
            <a:xfrm>
              <a:off x="4211960" y="2928940"/>
              <a:ext cx="1360172" cy="107157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err="1" smtClean="0"/>
                <a:t>Повер</a:t>
              </a:r>
              <a:r>
                <a:rPr lang="ru-RU" dirty="0" smtClean="0"/>
                <a:t>-</a:t>
              </a:r>
            </a:p>
            <a:p>
              <a:r>
                <a:rPr lang="ru-RU" dirty="0" err="1" smtClean="0"/>
                <a:t>женная</a:t>
              </a:r>
              <a:r>
                <a:rPr lang="ru-RU" dirty="0" smtClean="0"/>
                <a:t> зима</a:t>
              </a:r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857884" y="3000378"/>
            <a:ext cx="2962588" cy="1813980"/>
            <a:chOff x="5857884" y="3000378"/>
            <a:chExt cx="2962588" cy="1813980"/>
          </a:xfrm>
        </p:grpSpPr>
        <p:sp>
          <p:nvSpPr>
            <p:cNvPr id="31" name="Cloud"/>
            <p:cNvSpPr>
              <a:spLocks noChangeAspect="1" noEditPoints="1" noChangeArrowheads="1"/>
            </p:cNvSpPr>
            <p:nvPr/>
          </p:nvSpPr>
          <p:spPr bwMode="auto">
            <a:xfrm>
              <a:off x="6500826" y="4000510"/>
              <a:ext cx="1857388" cy="81384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err="1" smtClean="0"/>
                <a:t>Всезрящий</a:t>
              </a:r>
              <a:endParaRPr lang="ru-RU" dirty="0" smtClean="0"/>
            </a:p>
            <a:p>
              <a:r>
                <a:rPr lang="ru-RU" dirty="0" smtClean="0"/>
                <a:t>сон</a:t>
              </a:r>
              <a:endParaRPr lang="ru-RU" dirty="0"/>
            </a:p>
          </p:txBody>
        </p:sp>
        <p:sp>
          <p:nvSpPr>
            <p:cNvPr id="32" name="Cloud"/>
            <p:cNvSpPr>
              <a:spLocks noChangeAspect="1" noEditPoints="1" noChangeArrowheads="1"/>
            </p:cNvSpPr>
            <p:nvPr/>
          </p:nvSpPr>
          <p:spPr bwMode="auto">
            <a:xfrm>
              <a:off x="7358082" y="3000378"/>
              <a:ext cx="1462390" cy="92869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Тьма</a:t>
              </a:r>
            </a:p>
            <a:p>
              <a:r>
                <a:rPr lang="ru-RU" dirty="0" smtClean="0"/>
                <a:t>Вздохну-ла</a:t>
              </a:r>
              <a:endParaRPr lang="ru-RU" dirty="0"/>
            </a:p>
          </p:txBody>
        </p:sp>
        <p:sp>
          <p:nvSpPr>
            <p:cNvPr id="33" name="Cloud"/>
            <p:cNvSpPr>
              <a:spLocks noChangeAspect="1" noEditPoints="1" noChangeArrowheads="1"/>
            </p:cNvSpPr>
            <p:nvPr/>
          </p:nvSpPr>
          <p:spPr bwMode="auto">
            <a:xfrm>
              <a:off x="5857884" y="3000378"/>
              <a:ext cx="1500198" cy="92869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Поддув-но</a:t>
              </a:r>
            </a:p>
            <a:p>
              <a:r>
                <a:rPr lang="ru-RU" dirty="0" smtClean="0"/>
                <a:t>завывать</a:t>
              </a:r>
              <a:endParaRPr lang="ru-RU" dirty="0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Жёлтая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571750"/>
            <a:ext cx="809625" cy="1428750"/>
          </a:xfrm>
          <a:prstGeom prst="rect">
            <a:avLst/>
          </a:prstGeom>
        </p:spPr>
      </p:pic>
      <p:pic>
        <p:nvPicPr>
          <p:cNvPr id="13" name="Рисунок 12" descr="Зелёная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1571618"/>
            <a:ext cx="809625" cy="1428750"/>
          </a:xfrm>
          <a:prstGeom prst="rect">
            <a:avLst/>
          </a:prstGeom>
        </p:spPr>
      </p:pic>
      <p:pic>
        <p:nvPicPr>
          <p:cNvPr id="14" name="Рисунок 13" descr="Коричневая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1500180"/>
            <a:ext cx="809625" cy="1428750"/>
          </a:xfrm>
          <a:prstGeom prst="rect">
            <a:avLst/>
          </a:prstGeom>
        </p:spPr>
      </p:pic>
      <p:pic>
        <p:nvPicPr>
          <p:cNvPr id="15" name="Рисунок 14" descr="Красная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1643056"/>
            <a:ext cx="809625" cy="1428750"/>
          </a:xfrm>
          <a:prstGeom prst="rect">
            <a:avLst/>
          </a:prstGeom>
        </p:spPr>
      </p:pic>
      <p:pic>
        <p:nvPicPr>
          <p:cNvPr id="16" name="Рисунок 15" descr="Оранжевая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40" y="2571750"/>
            <a:ext cx="809625" cy="1428750"/>
          </a:xfrm>
          <a:prstGeom prst="rect">
            <a:avLst/>
          </a:prstGeom>
        </p:spPr>
      </p:pic>
      <p:pic>
        <p:nvPicPr>
          <p:cNvPr id="17" name="Рисунок 16" descr="Розовая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5140" y="1928808"/>
            <a:ext cx="809625" cy="1428750"/>
          </a:xfrm>
          <a:prstGeom prst="rect">
            <a:avLst/>
          </a:prstGeom>
        </p:spPr>
      </p:pic>
      <p:pic>
        <p:nvPicPr>
          <p:cNvPr id="18" name="Рисунок 17" descr="Серая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04" y="2928940"/>
            <a:ext cx="809625" cy="1428750"/>
          </a:xfrm>
          <a:prstGeom prst="rect">
            <a:avLst/>
          </a:prstGeom>
        </p:spPr>
      </p:pic>
      <p:pic>
        <p:nvPicPr>
          <p:cNvPr id="19" name="Рисунок 18" descr="Синяя.bm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6314" y="1500180"/>
            <a:ext cx="809625" cy="1428750"/>
          </a:xfrm>
          <a:prstGeom prst="rect">
            <a:avLst/>
          </a:prstGeom>
        </p:spPr>
      </p:pic>
      <p:pic>
        <p:nvPicPr>
          <p:cNvPr id="20" name="Рисунок 19" descr="Фиолетовая.bmp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9322" y="1857370"/>
            <a:ext cx="809625" cy="1428750"/>
          </a:xfrm>
          <a:prstGeom prst="rect">
            <a:avLst/>
          </a:prstGeom>
        </p:spPr>
      </p:pic>
      <p:pic>
        <p:nvPicPr>
          <p:cNvPr id="21" name="Рисунок 20" descr="Чёрная.bmp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00958" y="1214428"/>
            <a:ext cx="809625" cy="14287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2910" y="271462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364332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357422" y="271462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214678" y="3714758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071934" y="2643188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7752" y="257175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14942" y="400051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000760" y="292894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6578" y="300037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500958" y="2285998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326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uskline.ru/images/2012/245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" y="285750"/>
            <a:ext cx="2952328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Виктор Боков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79" y="285750"/>
            <a:ext cx="3029322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stoletie.ru/upload/iblock/d21/04-03-2009_19_rasputi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01" y="285750"/>
            <a:ext cx="2988195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03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ru">
                <a:solidFill>
                  <a:srgbClr val="000000"/>
                </a:solidFill>
              </a:rPr>
              <a:t>Рассказ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" dirty="0">
                <a:solidFill>
                  <a:srgbClr val="000000"/>
                </a:solidFill>
              </a:rPr>
              <a:t>Основной жанр малой повествовательной прозы; более краткая форма, чем повесть или роман.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ru">
                <a:solidFill>
                  <a:srgbClr val="000000"/>
                </a:solidFill>
              </a:rPr>
              <a:t>Лирическое стихотворение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" dirty="0">
                <a:solidFill>
                  <a:srgbClr val="000000"/>
                </a:solidFill>
              </a:rPr>
              <a:t>Жанр художественной литературы, эмоционально и поэтически выражающий чувства автора; художественная речь, образованная делением на ритмически соизмеримые отрезки.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ru">
                <a:solidFill>
                  <a:srgbClr val="000000"/>
                </a:solidFill>
              </a:rPr>
              <a:t>Стихотворение в прозе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" dirty="0">
                <a:solidFill>
                  <a:srgbClr val="000000"/>
                </a:solidFill>
              </a:rPr>
              <a:t>Литературная форма, в которой прозаический принцип развёртывания речи сочетается с относительной краткостью и лирическим пафосом, свойственным поэзии.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9388" y="4500576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Пейзаж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00430" y="2214560"/>
            <a:ext cx="157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Берёзовая роща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4572014"/>
            <a:ext cx="2180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Деревня на берегу реки</a:t>
            </a:r>
            <a:endParaRPr lang="ru-RU" dirty="0"/>
          </a:p>
        </p:txBody>
      </p:sp>
      <p:pic>
        <p:nvPicPr>
          <p:cNvPr id="4" name="Shape 9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71736" y="857238"/>
            <a:ext cx="342902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hape 10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571736" y="857238"/>
            <a:ext cx="3429024" cy="2500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Shape 10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571736" y="857238"/>
            <a:ext cx="342902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rand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4838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13029E-6 L 0.00382 -0.1969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98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35011E-6 L -0.25226 0.272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13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13029E-6 L 0.24392 0.2652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132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6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7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0" y="4822700"/>
            <a:ext cx="9144000" cy="32039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" dirty="0"/>
              <a:t>Исаак Левитан — Берёзовая роща</a:t>
            </a:r>
          </a:p>
        </p:txBody>
      </p:sp>
      <p:pic>
        <p:nvPicPr>
          <p:cNvPr id="4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4838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21375" y="4822700"/>
            <a:ext cx="9122699" cy="321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" dirty="0"/>
              <a:t>Константин Крыжицкий — Пейзаж</a:t>
            </a:r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4838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21375" y="4822700"/>
            <a:ext cx="9144000" cy="32069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" dirty="0"/>
              <a:t>Константин Крыжицкий — Деревня на берегу реки</a:t>
            </a:r>
          </a:p>
        </p:txBody>
      </p:sp>
      <p:pic>
        <p:nvPicPr>
          <p:cNvPr id="4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4838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4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141</Words>
  <Application>Microsoft Office PowerPoint</Application>
  <PresentationFormat>Экран (16:9)</PresentationFormat>
  <Paragraphs>47</Paragraphs>
  <Slides>11</Slides>
  <Notes>9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spotlight</vt:lpstr>
      <vt:lpstr>Родная природа в произведениях писателей XX века</vt:lpstr>
      <vt:lpstr>Презентация PowerPoint</vt:lpstr>
      <vt:lpstr>Рассказ</vt:lpstr>
      <vt:lpstr>Лирическое стихотворение</vt:lpstr>
      <vt:lpstr>Стихотворение в прозе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Родная природа  в произведениях писателей XX века</dc:title>
  <cp:lastModifiedBy>User</cp:lastModifiedBy>
  <cp:revision>39</cp:revision>
  <dcterms:modified xsi:type="dcterms:W3CDTF">2016-05-03T03:40:48Z</dcterms:modified>
</cp:coreProperties>
</file>