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59" r:id="rId4"/>
    <p:sldId id="260" r:id="rId5"/>
    <p:sldId id="261" r:id="rId6"/>
    <p:sldId id="263" r:id="rId7"/>
    <p:sldId id="264" r:id="rId8"/>
    <p:sldId id="265" r:id="rId9"/>
    <p:sldId id="266" r:id="rId10"/>
    <p:sldId id="267" r:id="rId11"/>
    <p:sldId id="269" r:id="rId12"/>
    <p:sldId id="271" r:id="rId13"/>
    <p:sldId id="272" r:id="rId14"/>
    <p:sldId id="274" r:id="rId15"/>
    <p:sldId id="275" r:id="rId16"/>
    <p:sldId id="276"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60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03.05.2016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03.05.2016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03.05.2016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sz="half" idx="10"/>
          </p:nvPr>
        </p:nvSpPr>
        <p:spPr>
          <a:ln/>
        </p:spPr>
        <p:txBody>
          <a:bodyPr/>
          <a:lstStyle>
            <a:lvl1pPr>
              <a:defRPr/>
            </a:lvl1pPr>
          </a:lstStyle>
          <a:p>
            <a:pPr>
              <a:defRPr/>
            </a:pPr>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5E3C6202-CC0E-4179-BEDA-9C0DF765DB2A}" type="slidenum">
              <a:rPr lang="ru-RU"/>
              <a:pPr>
                <a:defRPr/>
              </a:pPr>
              <a:t>‹#›</a:t>
            </a:fld>
            <a:endParaRPr lang="ru-RU"/>
          </a:p>
        </p:txBody>
      </p:sp>
    </p:spTree>
    <p:extLst>
      <p:ext uri="{BB962C8B-B14F-4D97-AF65-F5344CB8AC3E}">
        <p14:creationId xmlns:p14="http://schemas.microsoft.com/office/powerpoint/2010/main" val="2187635713"/>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03.05.2016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03.05.2016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03.05.2016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03.05.2016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03.05.2016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03.05.2016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audio" Target="file:///H:\&#1052;&#1091;&#1079;&#1099;&#1082;&#1072;\&#1103;\01%20&#1044;&#1086;&#1088;&#1086;&#1078;&#1082;&#1072;%201.wma" TargetMode="Externa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a:bodyPr>
          <a:lstStyle/>
          <a:p>
            <a:r>
              <a:rPr lang="ru-RU" sz="2800" dirty="0" smtClean="0"/>
              <a:t>Маленький ли человек </a:t>
            </a:r>
            <a:br>
              <a:rPr lang="ru-RU" sz="2800" dirty="0" smtClean="0"/>
            </a:br>
            <a:r>
              <a:rPr lang="ru-RU" sz="2800" dirty="0" smtClean="0"/>
              <a:t>Акакий Акакиевич?</a:t>
            </a:r>
            <a:endParaRPr lang="ru-RU" sz="2800" dirty="0"/>
          </a:p>
        </p:txBody>
      </p:sp>
      <p:sp>
        <p:nvSpPr>
          <p:cNvPr id="5" name="Подзаголовок 4"/>
          <p:cNvSpPr>
            <a:spLocks noGrp="1"/>
          </p:cNvSpPr>
          <p:nvPr>
            <p:ph type="subTitle" idx="1"/>
          </p:nvPr>
        </p:nvSpPr>
        <p:spPr/>
        <p:txBody>
          <a:bodyPr>
            <a:normAutofit fontScale="55000" lnSpcReduction="20000"/>
          </a:bodyPr>
          <a:lstStyle/>
          <a:p>
            <a:r>
              <a:rPr lang="ru-RU" dirty="0" smtClean="0"/>
              <a:t>Урок литературы в 8 классе </a:t>
            </a:r>
          </a:p>
          <a:p>
            <a:r>
              <a:rPr lang="ru-RU" dirty="0" smtClean="0"/>
              <a:t>п</a:t>
            </a:r>
            <a:r>
              <a:rPr lang="ru-RU" dirty="0" smtClean="0"/>
              <a:t>о </a:t>
            </a:r>
            <a:r>
              <a:rPr lang="ru-RU" dirty="0" smtClean="0"/>
              <a:t>повести Н. В. Гоголя</a:t>
            </a:r>
          </a:p>
          <a:p>
            <a:r>
              <a:rPr lang="ru-RU" dirty="0" smtClean="0"/>
              <a:t>«Шинель</a:t>
            </a:r>
            <a:r>
              <a:rPr lang="ru-RU" dirty="0" smtClean="0"/>
              <a:t>»</a:t>
            </a:r>
          </a:p>
          <a:p>
            <a:pPr algn="r"/>
            <a:r>
              <a:rPr lang="ru-RU" dirty="0" smtClean="0"/>
              <a:t>Составитель:</a:t>
            </a:r>
          </a:p>
          <a:p>
            <a:pPr algn="r"/>
            <a:r>
              <a:rPr lang="ru-RU" dirty="0" smtClean="0"/>
              <a:t> учитель русского языка и литературы </a:t>
            </a:r>
          </a:p>
          <a:p>
            <a:pPr algn="r"/>
            <a:r>
              <a:rPr lang="ru-RU" dirty="0" smtClean="0"/>
              <a:t>МБОУ лицей №7</a:t>
            </a:r>
          </a:p>
          <a:p>
            <a:pPr algn="r"/>
            <a:r>
              <a:rPr lang="ru-RU" dirty="0" err="1" smtClean="0"/>
              <a:t>Аниськина</a:t>
            </a:r>
            <a:r>
              <a:rPr lang="ru-RU" dirty="0" smtClean="0"/>
              <a:t> Е.В.</a:t>
            </a:r>
            <a:endParaRPr lang="ru-RU" dirty="0"/>
          </a:p>
        </p:txBody>
      </p:sp>
    </p:spTree>
    <p:extLst>
      <p:ext uri="{BB962C8B-B14F-4D97-AF65-F5344CB8AC3E}">
        <p14:creationId xmlns:p14="http://schemas.microsoft.com/office/powerpoint/2010/main" val="13949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346050"/>
          </a:xfrm>
        </p:spPr>
        <p:txBody>
          <a:bodyPr>
            <a:noAutofit/>
          </a:bodyPr>
          <a:lstStyle/>
          <a:p>
            <a:r>
              <a:rPr lang="ru-RU" sz="2000" dirty="0" smtClean="0">
                <a:solidFill>
                  <a:srgbClr val="FFC000"/>
                </a:solidFill>
              </a:rPr>
              <a:t>ОГРАБЛЕНИЕ : СЛУЧАЙНОСТЬ ИЛИ ЗАКОНОМЕРНОСТЬ?</a:t>
            </a:r>
            <a:endParaRPr lang="ru-RU" sz="2000" dirty="0">
              <a:solidFill>
                <a:srgbClr val="FFC000"/>
              </a:solidFill>
            </a:endParaRPr>
          </a:p>
        </p:txBody>
      </p:sp>
      <p:sp>
        <p:nvSpPr>
          <p:cNvPr id="6" name="Объект 5"/>
          <p:cNvSpPr>
            <a:spLocks noGrp="1"/>
          </p:cNvSpPr>
          <p:nvPr>
            <p:ph sz="half" idx="2"/>
          </p:nvPr>
        </p:nvSpPr>
        <p:spPr>
          <a:xfrm>
            <a:off x="4648200" y="836712"/>
            <a:ext cx="4038600" cy="5289451"/>
          </a:xfrm>
        </p:spPr>
        <p:txBody>
          <a:bodyPr>
            <a:normAutofit fontScale="47500" lnSpcReduction="20000"/>
          </a:bodyPr>
          <a:lstStyle/>
          <a:p>
            <a:r>
              <a:rPr lang="ru-RU" sz="3300" dirty="0"/>
              <a:t>Реальность, конечно, пытается загнать героя в свои рамки. Недаром величайшее горе в жизни Акакий Акакиевич испытывает, когда за них выходит (иначе говоря, абсолютно забывает о намеченном ему "</a:t>
            </a:r>
            <a:r>
              <a:rPr lang="ru-RU" sz="3300" dirty="0" err="1"/>
              <a:t>трухтуаре</a:t>
            </a:r>
            <a:r>
              <a:rPr lang="ru-RU" sz="3300" dirty="0"/>
              <a:t>"): в новой шинели посещает вечеринку из тех, на которых отроду не бывал. С другой стороны, ограбление обрушивается на него как раз тогда, когда он решает вернуться в обычное свое состояние: поздним вечером покидает пирушку вместо того, чтобы остаться. Так что прорыв за свои и мировые пределы (неважно, что для героя это не отчаянный "выплеск" в творчестве, а легкое опьянение) гибелен, быть может, именно потому, что человек не вовремя спохватывается и оглядывается назад. </a:t>
            </a:r>
          </a:p>
          <a:p>
            <a:endParaRPr lang="ru-RU" dirty="0"/>
          </a:p>
        </p:txBody>
      </p:sp>
      <p:pic>
        <p:nvPicPr>
          <p:cNvPr id="7" name="Picture 6" descr="Изображение 02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5537" y="836712"/>
            <a:ext cx="4176464" cy="5904656"/>
          </a:xfrm>
        </p:spPr>
      </p:pic>
    </p:spTree>
    <p:extLst>
      <p:ext uri="{BB962C8B-B14F-4D97-AF65-F5344CB8AC3E}">
        <p14:creationId xmlns:p14="http://schemas.microsoft.com/office/powerpoint/2010/main" val="99682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Как художники сумели передать суть встречи Акакия Акакиевича со «значительным лицом»?</a:t>
            </a:r>
            <a:endParaRPr lang="ru-RU" sz="2400" dirty="0"/>
          </a:p>
        </p:txBody>
      </p:sp>
      <p:pic>
        <p:nvPicPr>
          <p:cNvPr id="5" name="Picture 1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5449"/>
          <a:stretch>
            <a:fillRect/>
          </a:stretch>
        </p:blipFill>
        <p:spPr>
          <a:xfrm>
            <a:off x="457200" y="1556792"/>
            <a:ext cx="4038600" cy="4680520"/>
          </a:xfrm>
          <a:noFill/>
          <a:extLst>
            <a:ext uri="{909E8E84-426E-40DD-AFC4-6F175D3DCCD1}">
              <a14:hiddenFill xmlns:a14="http://schemas.microsoft.com/office/drawing/2010/main">
                <a:solidFill>
                  <a:srgbClr val="FFFFFF"/>
                </a:solidFill>
              </a14:hiddenFill>
            </a:ext>
          </a:extLst>
        </p:spPr>
      </p:pic>
      <p:pic>
        <p:nvPicPr>
          <p:cNvPr id="6" name="Объект 5"/>
          <p:cNvPicPr>
            <a:picLocks noGrp="1"/>
          </p:cNvPicPr>
          <p:nvPr>
            <p:ph sz="half" idx="2"/>
          </p:nvPr>
        </p:nvPicPr>
        <p:blipFill>
          <a:blip r:embed="rId3"/>
          <a:srcRect t="27812" b="27812"/>
          <a:stretch>
            <a:fillRect/>
          </a:stretch>
        </p:blipFill>
        <p:spPr>
          <a:xfrm>
            <a:off x="4762500" y="1556792"/>
            <a:ext cx="3810000" cy="4680520"/>
          </a:xfrm>
          <a:prstGeom prst="rect">
            <a:avLst/>
          </a:prstGeom>
        </p:spPr>
      </p:pic>
    </p:spTree>
    <p:extLst>
      <p:ext uri="{BB962C8B-B14F-4D97-AF65-F5344CB8AC3E}">
        <p14:creationId xmlns:p14="http://schemas.microsoft.com/office/powerpoint/2010/main" val="3469499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2800" dirty="0" smtClean="0"/>
              <a:t>Найдите сходство в судьбах двух чиновников</a:t>
            </a:r>
            <a:endParaRPr lang="ru-RU" sz="2800" dirty="0"/>
          </a:p>
        </p:txBody>
      </p:sp>
      <p:sp>
        <p:nvSpPr>
          <p:cNvPr id="6" name="Объект 5"/>
          <p:cNvSpPr>
            <a:spLocks noGrp="1"/>
          </p:cNvSpPr>
          <p:nvPr>
            <p:ph idx="1"/>
          </p:nvPr>
        </p:nvSpPr>
        <p:spPr/>
        <p:txBody>
          <a:bodyPr>
            <a:normAutofit lnSpcReduction="10000"/>
          </a:bodyPr>
          <a:lstStyle/>
          <a:p>
            <a:r>
              <a:rPr lang="ru-RU" dirty="0"/>
              <a:t>На следующий день Акакий Акакиевич явился в департамент в старой шинели. Многим стало жаль его, и чиновники советовали обратиться за помощью к «значительному лицу», потому что это лицо было недавно ещё бедным. «Значительное лицо» накричал на Акакия Акакиевича, да так, что тот «вышел на улицу, ничего не помня». В Петербурге в то время было ветрено, морозно, а шинель была старая, и, вернувшись домой, Акакий Акакиевич слёг в постель. Поправиться он уже не смог и через несколько дней умер.</a:t>
            </a:r>
          </a:p>
          <a:p>
            <a:endParaRPr lang="ru-RU" dirty="0"/>
          </a:p>
        </p:txBody>
      </p:sp>
    </p:spTree>
    <p:extLst>
      <p:ext uri="{BB962C8B-B14F-4D97-AF65-F5344CB8AC3E}">
        <p14:creationId xmlns:p14="http://schemas.microsoft.com/office/powerpoint/2010/main" val="14473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3154362"/>
          </a:xfrm>
        </p:spPr>
        <p:txBody>
          <a:bodyPr>
            <a:normAutofit/>
          </a:bodyPr>
          <a:lstStyle/>
          <a:p>
            <a:r>
              <a:rPr lang="ru-RU" dirty="0" smtClean="0">
                <a:solidFill>
                  <a:srgbClr val="C00000"/>
                </a:solidFill>
              </a:rPr>
              <a:t>Смог ли «маленький человек»</a:t>
            </a:r>
            <a:br>
              <a:rPr lang="ru-RU" dirty="0" smtClean="0">
                <a:solidFill>
                  <a:srgbClr val="C00000"/>
                </a:solidFill>
              </a:rPr>
            </a:br>
            <a:r>
              <a:rPr lang="ru-RU" dirty="0" smtClean="0">
                <a:solidFill>
                  <a:srgbClr val="C00000"/>
                </a:solidFill>
              </a:rPr>
              <a:t>достойно ответить тем, кто его обидел?</a:t>
            </a:r>
            <a:endParaRPr lang="ru-RU" dirty="0">
              <a:solidFill>
                <a:srgbClr val="C00000"/>
              </a:solidFill>
            </a:endParaRPr>
          </a:p>
        </p:txBody>
      </p:sp>
    </p:spTree>
    <p:extLst>
      <p:ext uri="{BB962C8B-B14F-4D97-AF65-F5344CB8AC3E}">
        <p14:creationId xmlns:p14="http://schemas.microsoft.com/office/powerpoint/2010/main" val="704066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922114"/>
          </a:xfrm>
        </p:spPr>
        <p:txBody>
          <a:bodyPr>
            <a:noAutofit/>
          </a:bodyPr>
          <a:lstStyle/>
          <a:p>
            <a:r>
              <a:rPr lang="ru-RU" sz="3200" dirty="0" smtClean="0"/>
              <a:t>«Вырос» ли в ваших глазах «маленький человек»?</a:t>
            </a:r>
            <a:endParaRPr lang="ru-RU" sz="3200" dirty="0"/>
          </a:p>
        </p:txBody>
      </p:sp>
      <p:sp>
        <p:nvSpPr>
          <p:cNvPr id="7" name="Объект 6"/>
          <p:cNvSpPr>
            <a:spLocks noGrp="1"/>
          </p:cNvSpPr>
          <p:nvPr>
            <p:ph sz="half" idx="2"/>
          </p:nvPr>
        </p:nvSpPr>
        <p:spPr/>
        <p:txBody>
          <a:bodyPr>
            <a:normAutofit fontScale="77500" lnSpcReduction="20000"/>
          </a:bodyPr>
          <a:lstStyle/>
          <a:p>
            <a:r>
              <a:rPr lang="ru-RU" dirty="0"/>
              <a:t>С тех пор у Калинкина моста стал появляться призрак «в виде чиновника», стаскивавший с прохожих шинели, шубы, пальто. Кто-то узнал в мертвеце Акакия Акакиевича. Не было никакой возможности угомонить мертвеца. Однажды через эти места проезжало «значительное лицо». Мертвец сорвал и с его плеч шинель, и с криком «твоей-то шинели мне и нужно было!», исчез и более уже не появлялся.</a:t>
            </a:r>
          </a:p>
          <a:p>
            <a:endParaRPr lang="ru-RU" dirty="0"/>
          </a:p>
        </p:txBody>
      </p:sp>
      <p:pic>
        <p:nvPicPr>
          <p:cNvPr id="8" name="Picture 6" descr="Изображение 02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484784"/>
            <a:ext cx="4546848" cy="5112568"/>
          </a:xfrm>
        </p:spPr>
      </p:pic>
    </p:spTree>
    <p:extLst>
      <p:ext uri="{BB962C8B-B14F-4D97-AF65-F5344CB8AC3E}">
        <p14:creationId xmlns:p14="http://schemas.microsoft.com/office/powerpoint/2010/main" val="755989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55576" y="612845"/>
            <a:ext cx="7776864" cy="6001643"/>
          </a:xfrm>
          <a:prstGeom prst="rect">
            <a:avLst/>
          </a:prstGeom>
        </p:spPr>
        <p:txBody>
          <a:bodyPr wrap="square">
            <a:spAutoFit/>
          </a:bodyPr>
          <a:lstStyle/>
          <a:p>
            <a:r>
              <a:rPr lang="ru-RU" sz="2400" dirty="0"/>
              <a:t>Автор дал своему герою силу посмертную, метафизическую, - но был ли А.А. таким уж беспомощным при жизни? Будучи в своем департаменте объектом насмешек, он оказывался, однако, способен ответить на них "проникновенными словами", которые производили переворот в душах иных сослуживцев. Например, услышав жалобное "Оставьте меня, зачем вы меня обижаете?", "один молодой человек (...) вдруг остановился, словно пронзенный, и с тех пор как будто все переменилось перед ним и показалось в другом виде. (...) И закрывал себя рукою бедный молодой человек, и много раз содрогался он на веку своем, видя, как много в человеке бесчеловечья, как много скрыто свирепой грубости в утонченной, образованной светскости, и, боже! даже в том человеке, которого свет признает благородным и честным..." </a:t>
            </a:r>
          </a:p>
        </p:txBody>
      </p:sp>
    </p:spTree>
    <p:extLst>
      <p:ext uri="{BB962C8B-B14F-4D97-AF65-F5344CB8AC3E}">
        <p14:creationId xmlns:p14="http://schemas.microsoft.com/office/powerpoint/2010/main" val="4013381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424936" cy="5324535"/>
          </a:xfrm>
          <a:prstGeom prst="rect">
            <a:avLst/>
          </a:prstGeom>
        </p:spPr>
        <p:txBody>
          <a:bodyPr wrap="square">
            <a:spAutoFit/>
          </a:bodyPr>
          <a:lstStyle/>
          <a:p>
            <a:r>
              <a:rPr lang="ru-RU" sz="2000" dirty="0">
                <a:solidFill>
                  <a:srgbClr val="FFC000"/>
                </a:solidFill>
              </a:rPr>
              <a:t>Так и на протяжении всей повести понятие "человек" противопоставляется "бесчеловечью", которое, оказывается, не абстрактная категория, а присутствует в самом человеке (каком угодно, не только в "царском бюрократе"), причем, как некий вирус, обращает все положительные его качества, включая благородство и честность, в фикцию. В этих возвышенных понятиях нет проку, если они сочетаются со "свирепой грубостью"... </a:t>
            </a:r>
          </a:p>
          <a:p>
            <a:r>
              <a:rPr lang="ru-RU" sz="2000" dirty="0"/>
              <a:t> </a:t>
            </a:r>
          </a:p>
          <a:p>
            <a:r>
              <a:rPr lang="ru-RU" sz="2000" dirty="0">
                <a:solidFill>
                  <a:srgbClr val="C00000"/>
                </a:solidFill>
              </a:rPr>
              <a:t>Такое противопоставление (человека - бесчеловечью, личности - толпе, таланта - бездарности) является сутью, определяет строй и пафос большинства величайших произведений мировой литературы. В некоторых из них, например в "Шинели", оно доходит до высот гениальной аллегории. Любимые авторами герои бывают сильными или слабыми, поднимаются над пошлым окружением или оказываются растоптанными им, но в любом случае их метания - превосходный творческий материал для художника. Из этого материала и вырастают шедевры, подобные бессмертной гоголевской повести.</a:t>
            </a:r>
          </a:p>
        </p:txBody>
      </p:sp>
    </p:spTree>
    <p:extLst>
      <p:ext uri="{BB962C8B-B14F-4D97-AF65-F5344CB8AC3E}">
        <p14:creationId xmlns:p14="http://schemas.microsoft.com/office/powerpoint/2010/main" val="3183134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ru-RU" sz="3200" dirty="0" smtClean="0"/>
              <a:t>Несколько слов об авторе…</a:t>
            </a:r>
            <a:endParaRPr lang="ru-RU" sz="3200" dirty="0"/>
          </a:p>
        </p:txBody>
      </p:sp>
      <p:pic>
        <p:nvPicPr>
          <p:cNvPr id="5" name="Picture 4" descr="Pg0110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23528" y="1467132"/>
            <a:ext cx="4545060" cy="505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Текст 3"/>
          <p:cNvSpPr>
            <a:spLocks noGrp="1"/>
          </p:cNvSpPr>
          <p:nvPr>
            <p:ph sz="half" idx="2"/>
          </p:nvPr>
        </p:nvSpPr>
        <p:spPr/>
        <p:txBody>
          <a:bodyPr>
            <a:normAutofit fontScale="77500" lnSpcReduction="20000"/>
          </a:bodyPr>
          <a:lstStyle/>
          <a:p>
            <a:pPr>
              <a:lnSpc>
                <a:spcPct val="90000"/>
              </a:lnSpc>
              <a:defRPr/>
            </a:pPr>
            <a:r>
              <a:rPr lang="ru-RU" sz="1600" dirty="0">
                <a:solidFill>
                  <a:srgbClr val="D4F8D9"/>
                </a:solidFill>
                <a:latin typeface="ArbatDi" pitchFamily="66" charset="0"/>
              </a:rPr>
              <a:t> </a:t>
            </a:r>
            <a:r>
              <a:rPr lang="ru-RU" dirty="0">
                <a:solidFill>
                  <a:srgbClr val="D4F8D9"/>
                </a:solidFill>
                <a:latin typeface="ArbatDi" pitchFamily="66" charset="0"/>
              </a:rPr>
              <a:t>«Снова хожу каждый день в должность… Жалованья получаю сущую безделицу. Весь мой доход состоит в том, что иногда или напишу, или переведу какую-нибудь статейку для г. журналистов… Одного только нужно здесь опасаться бедняку – заболеть…, издержки на лекарства и лекарей для него совершенно невозможны, и ему остается одно средство – умереть».</a:t>
            </a:r>
          </a:p>
          <a:p>
            <a:pPr>
              <a:lnSpc>
                <a:spcPct val="90000"/>
              </a:lnSpc>
              <a:defRPr/>
            </a:pPr>
            <a:r>
              <a:rPr lang="ru-RU" dirty="0">
                <a:solidFill>
                  <a:srgbClr val="D4F8D9"/>
                </a:solidFill>
                <a:latin typeface="ArbatDi" pitchFamily="66" charset="0"/>
              </a:rPr>
              <a:t>                                             </a:t>
            </a:r>
            <a:r>
              <a:rPr lang="ru-RU" i="1" dirty="0" err="1">
                <a:solidFill>
                  <a:srgbClr val="D4F8D9"/>
                </a:solidFill>
                <a:latin typeface="ArbatDi" pitchFamily="66" charset="0"/>
              </a:rPr>
              <a:t>Н.В.Гоголь</a:t>
            </a:r>
            <a:r>
              <a:rPr lang="ru-RU" i="1" dirty="0">
                <a:solidFill>
                  <a:srgbClr val="D4F8D9"/>
                </a:solidFill>
                <a:latin typeface="ArbatDi" pitchFamily="66" charset="0"/>
              </a:rPr>
              <a:t> – матери, 2 февраля 1830г.</a:t>
            </a:r>
            <a:endParaRPr lang="ru-RU" dirty="0"/>
          </a:p>
        </p:txBody>
      </p:sp>
    </p:spTree>
    <p:extLst>
      <p:ext uri="{BB962C8B-B14F-4D97-AF65-F5344CB8AC3E}">
        <p14:creationId xmlns:p14="http://schemas.microsoft.com/office/powerpoint/2010/main" val="381071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FF0000"/>
                </a:solidFill>
              </a:rPr>
              <a:t>Кого вы представили себе, взглянув на эти</a:t>
            </a:r>
            <a:br>
              <a:rPr lang="ru-RU" sz="2800" dirty="0" smtClean="0">
                <a:solidFill>
                  <a:srgbClr val="FF0000"/>
                </a:solidFill>
              </a:rPr>
            </a:br>
            <a:r>
              <a:rPr lang="ru-RU" sz="2800" dirty="0" smtClean="0">
                <a:solidFill>
                  <a:srgbClr val="FF0000"/>
                </a:solidFill>
              </a:rPr>
              <a:t>репродукции: Гоголя или </a:t>
            </a:r>
            <a:r>
              <a:rPr lang="ru-RU" sz="2800" dirty="0" err="1" smtClean="0">
                <a:solidFill>
                  <a:srgbClr val="FF0000"/>
                </a:solidFill>
              </a:rPr>
              <a:t>Башмачникова</a:t>
            </a:r>
            <a:r>
              <a:rPr lang="ru-RU" sz="2800" dirty="0" smtClean="0">
                <a:solidFill>
                  <a:srgbClr val="FF0000"/>
                </a:solidFill>
              </a:rPr>
              <a:t>?</a:t>
            </a:r>
            <a:endParaRPr lang="ru-RU" sz="2800" dirty="0">
              <a:solidFill>
                <a:srgbClr val="FF0000"/>
              </a:solidFill>
            </a:endParaRPr>
          </a:p>
        </p:txBody>
      </p:sp>
      <p:pic>
        <p:nvPicPr>
          <p:cNvPr id="5"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1988840"/>
            <a:ext cx="4038600"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988840"/>
            <a:ext cx="4038600"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59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828800" y="116632"/>
            <a:ext cx="5486400" cy="648072"/>
          </a:xfrm>
        </p:spPr>
        <p:txBody>
          <a:bodyPr>
            <a:normAutofit fontScale="90000"/>
          </a:bodyPr>
          <a:lstStyle/>
          <a:p>
            <a:r>
              <a:rPr lang="ru-RU" dirty="0" smtClean="0"/>
              <a:t>Акакий Акакиевич в департаменте</a:t>
            </a:r>
            <a:br>
              <a:rPr lang="ru-RU" dirty="0" smtClean="0"/>
            </a:br>
            <a:r>
              <a:rPr lang="ru-RU" dirty="0" smtClean="0"/>
              <a:t>художники </a:t>
            </a:r>
            <a:r>
              <a:rPr lang="ru-RU" dirty="0" err="1" smtClean="0"/>
              <a:t>Кукрыниксы</a:t>
            </a:r>
            <a:r>
              <a:rPr lang="ru-RU" dirty="0" smtClean="0"/>
              <a:t> 1952г.</a:t>
            </a:r>
            <a:endParaRPr lang="ru-RU" dirty="0"/>
          </a:p>
        </p:txBody>
      </p:sp>
      <p:sp>
        <p:nvSpPr>
          <p:cNvPr id="7" name="Текст 6"/>
          <p:cNvSpPr>
            <a:spLocks noGrp="1"/>
          </p:cNvSpPr>
          <p:nvPr>
            <p:ph type="body" sz="half" idx="2"/>
          </p:nvPr>
        </p:nvSpPr>
        <p:spPr>
          <a:xfrm>
            <a:off x="1828800" y="980728"/>
            <a:ext cx="5486400" cy="716411"/>
          </a:xfrm>
        </p:spPr>
        <p:txBody>
          <a:bodyPr>
            <a:normAutofit/>
          </a:bodyPr>
          <a:lstStyle/>
          <a:p>
            <a:r>
              <a:rPr lang="ru-RU" sz="1800" dirty="0" smtClean="0">
                <a:solidFill>
                  <a:srgbClr val="92D050"/>
                </a:solidFill>
              </a:rPr>
              <a:t>Выпишите из повести строки, в которых говорится о службе чиновника в «одном департаменте»</a:t>
            </a:r>
            <a:endParaRPr lang="ru-RU" sz="1800" dirty="0">
              <a:solidFill>
                <a:srgbClr val="92D050"/>
              </a:solidFill>
            </a:endParaRPr>
          </a:p>
        </p:txBody>
      </p:sp>
      <p:pic>
        <p:nvPicPr>
          <p:cNvPr id="8" name="Рисунок 7"/>
          <p:cNvPicPr>
            <a:picLocks noGrp="1"/>
          </p:cNvPicPr>
          <p:nvPr>
            <p:ph type="pic" idx="1"/>
          </p:nvPr>
        </p:nvPicPr>
        <p:blipFill>
          <a:blip r:embed="rId2"/>
          <a:srcRect t="27846" b="27846"/>
          <a:stretch>
            <a:fillRect/>
          </a:stretch>
        </p:blipFill>
        <p:spPr>
          <a:xfrm>
            <a:off x="1403648" y="1831974"/>
            <a:ext cx="6768752" cy="4765377"/>
          </a:xfrm>
          <a:prstGeom prst="rect">
            <a:avLst/>
          </a:prstGeom>
        </p:spPr>
      </p:pic>
    </p:spTree>
    <p:extLst>
      <p:ext uri="{BB962C8B-B14F-4D97-AF65-F5344CB8AC3E}">
        <p14:creationId xmlns:p14="http://schemas.microsoft.com/office/powerpoint/2010/main" val="116492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3568" y="188640"/>
            <a:ext cx="7416824" cy="4247317"/>
          </a:xfrm>
          <a:prstGeom prst="rect">
            <a:avLst/>
          </a:prstGeom>
        </p:spPr>
        <p:txBody>
          <a:bodyPr wrap="square">
            <a:spAutoFit/>
          </a:bodyPr>
          <a:lstStyle/>
          <a:p>
            <a:r>
              <a:rPr lang="ru-RU" dirty="0"/>
              <a:t>Повесть начинается с лукавого авторского хода: Гоголь не называет департамент, в котором служит главный герой, обосновывая это тем, что "ничего нет сердитее всякого рода департаментов, полков, канцелярий и, словом, всякого рода должностных сословий. Теперь уже всякий частный человек считает в лице своем оскорбленным все общество" и т. д. (Этот прием у Николая Васильевича встречается не единожды. В десятой главе "Мертвых душ" он решает не выдавать читателю имен новоприбывших (на бал) персонажей, ибо "какое ни придумай имя, уж непременно найдется в каком- </a:t>
            </a:r>
            <a:r>
              <a:rPr lang="ru-RU" dirty="0" err="1"/>
              <a:t>нибудь</a:t>
            </a:r>
            <a:r>
              <a:rPr lang="ru-RU" dirty="0"/>
              <a:t> углу нашего государства, благо велико, кто-нибудь, носящий его...") Ироническое это "беспокойство" скрывает подлинное желание писателя: дать образ не конкретный, а обобщенный, превратить личность или явление в некий символ. В "Шинели" "один департамент" обернулся департаментом в </a:t>
            </a:r>
            <a:r>
              <a:rPr lang="ru-RU" dirty="0" err="1"/>
              <a:t>абсолюте</a:t>
            </a:r>
            <a:r>
              <a:rPr lang="ru-RU" dirty="0"/>
              <a:t>: это квинтэссенция всех мест, где за ничтожными, бессмысленными по сути занятиями прозябают люди. </a:t>
            </a:r>
          </a:p>
        </p:txBody>
      </p:sp>
    </p:spTree>
    <p:extLst>
      <p:ext uri="{BB962C8B-B14F-4D97-AF65-F5344CB8AC3E}">
        <p14:creationId xmlns:p14="http://schemas.microsoft.com/office/powerpoint/2010/main" val="52497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sz="quarter"/>
          </p:nvPr>
        </p:nvSpPr>
        <p:spPr/>
        <p:txBody>
          <a:bodyPr>
            <a:normAutofit fontScale="90000"/>
          </a:bodyPr>
          <a:lstStyle/>
          <a:p>
            <a:pPr eaLnBrk="1" hangingPunct="1">
              <a:defRPr/>
            </a:pPr>
            <a:r>
              <a:rPr lang="ru-RU" sz="2400" dirty="0" smtClean="0">
                <a:solidFill>
                  <a:srgbClr val="FFFF00"/>
                </a:solidFill>
              </a:rPr>
              <a:t>Каким увидели героя художники- иллюстраторы? Какие качества его личности выбрали? Чем он отличается от других чиновников?</a:t>
            </a:r>
          </a:p>
        </p:txBody>
      </p:sp>
      <p:pic>
        <p:nvPicPr>
          <p:cNvPr id="77835" name="01 Дорожка 1.wma">
            <a:hlinkClick r:id="" action="ppaction://media"/>
          </p:cNvPr>
          <p:cNvPicPr>
            <a:picLocks noGrp="1" noRot="1" noChangeAspect="1" noChangeArrowheads="1"/>
          </p:cNvPicPr>
          <p:nvPr>
            <p:ph sz="quarter" idx="1"/>
            <a:audioFile r:link="rId1"/>
          </p:nvPr>
        </p:nvPicPr>
        <p:blipFill>
          <a:blip r:embed="rId3">
            <a:extLst>
              <a:ext uri="{28A0092B-C50C-407E-A947-70E740481C1C}">
                <a14:useLocalDpi xmlns:a14="http://schemas.microsoft.com/office/drawing/2010/main" val="0"/>
              </a:ext>
            </a:extLst>
          </a:blip>
          <a:srcRect/>
          <a:stretch>
            <a:fillRect/>
          </a:stretch>
        </p:blipFill>
        <p:spPr>
          <a:xfrm>
            <a:off x="2324100" y="2533650"/>
            <a:ext cx="304800" cy="304800"/>
          </a:xfrm>
        </p:spPr>
      </p:pic>
      <p:pic>
        <p:nvPicPr>
          <p:cNvPr id="14340" name="Picture 13"/>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203848" y="4032250"/>
            <a:ext cx="3024187" cy="2825750"/>
          </a:xfrm>
          <a:noFill/>
          <a:extLst>
            <a:ext uri="{909E8E84-426E-40DD-AFC4-6F175D3DCCD1}">
              <a14:hiddenFill xmlns:a14="http://schemas.microsoft.com/office/drawing/2010/main">
                <a:solidFill>
                  <a:srgbClr val="FFFFFF"/>
                </a:solidFill>
              </a14:hiddenFill>
            </a:ext>
          </a:extLst>
        </p:spPr>
      </p:pic>
      <p:pic>
        <p:nvPicPr>
          <p:cNvPr id="14342" name="Picture 17"/>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228184" y="1268760"/>
            <a:ext cx="2808288" cy="3816350"/>
          </a:xfrm>
          <a:noFill/>
          <a:extLst>
            <a:ext uri="{909E8E84-426E-40DD-AFC4-6F175D3DCCD1}">
              <a14:hiddenFill xmlns:a14="http://schemas.microsoft.com/office/drawing/2010/main">
                <a:solidFill>
                  <a:srgbClr val="FFFFFF"/>
                </a:solidFill>
              </a14:hiddenFill>
            </a:ext>
          </a:extLst>
        </p:spPr>
      </p:pic>
      <p:pic>
        <p:nvPicPr>
          <p:cNvPr id="8" name="Picture 6" descr="Изображение 023"/>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bwMode="auto">
          <a:xfrm>
            <a:off x="17136" y="1484784"/>
            <a:ext cx="3168352"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363216"/>
      </p:ext>
    </p:extLst>
  </p:cSld>
  <p:clrMapOvr>
    <a:masterClrMapping/>
  </p:clrMapOvr>
  <p:transition spd="med" advClick="0" advTm="19548">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1000"/>
                                  </p:stCondLst>
                                  <p:childTnLst>
                                    <p:set>
                                      <p:cBhvr>
                                        <p:cTn id="6" dur="1" fill="hold">
                                          <p:stCondLst>
                                            <p:cond delay="0"/>
                                          </p:stCondLst>
                                        </p:cTn>
                                        <p:tgtEl>
                                          <p:spTgt spid="77826"/>
                                        </p:tgtEl>
                                        <p:attrNameLst>
                                          <p:attrName>style.visibility</p:attrName>
                                        </p:attrNameLst>
                                      </p:cBhvr>
                                      <p:to>
                                        <p:strVal val="visible"/>
                                      </p:to>
                                    </p:set>
                                    <p:anim calcmode="lin" valueType="num">
                                      <p:cBhvr>
                                        <p:cTn id="7" dur="2000" fill="hold"/>
                                        <p:tgtEl>
                                          <p:spTgt spid="77826"/>
                                        </p:tgtEl>
                                        <p:attrNameLst>
                                          <p:attrName>ppt_w</p:attrName>
                                        </p:attrNameLst>
                                      </p:cBhvr>
                                      <p:tavLst>
                                        <p:tav tm="0">
                                          <p:val>
                                            <p:fltVal val="0"/>
                                          </p:val>
                                        </p:tav>
                                        <p:tav tm="100000">
                                          <p:val>
                                            <p:strVal val="#ppt_w"/>
                                          </p:val>
                                        </p:tav>
                                      </p:tavLst>
                                    </p:anim>
                                    <p:anim calcmode="lin" valueType="num">
                                      <p:cBhvr>
                                        <p:cTn id="8" dur="2000" fill="hold"/>
                                        <p:tgtEl>
                                          <p:spTgt spid="77826"/>
                                        </p:tgtEl>
                                        <p:attrNameLst>
                                          <p:attrName>ppt_h</p:attrName>
                                        </p:attrNameLst>
                                      </p:cBhvr>
                                      <p:tavLst>
                                        <p:tav tm="0">
                                          <p:val>
                                            <p:fltVal val="0"/>
                                          </p:val>
                                        </p:tav>
                                        <p:tav tm="100000">
                                          <p:val>
                                            <p:strVal val="#ppt_h"/>
                                          </p:val>
                                        </p:tav>
                                      </p:tavLst>
                                    </p:anim>
                                    <p:anim calcmode="lin" valueType="num">
                                      <p:cBhvr>
                                        <p:cTn id="9" dur="2000" fill="hold"/>
                                        <p:tgtEl>
                                          <p:spTgt spid="77826"/>
                                        </p:tgtEl>
                                        <p:attrNameLst>
                                          <p:attrName>style.rotation</p:attrName>
                                        </p:attrNameLst>
                                      </p:cBhvr>
                                      <p:tavLst>
                                        <p:tav tm="0">
                                          <p:val>
                                            <p:fltVal val="360"/>
                                          </p:val>
                                        </p:tav>
                                        <p:tav tm="100000">
                                          <p:val>
                                            <p:fltVal val="0"/>
                                          </p:val>
                                        </p:tav>
                                      </p:tavLst>
                                    </p:anim>
                                    <p:animEffect transition="in" filter="fade">
                                      <p:cBhvr>
                                        <p:cTn id="10" dur="2000"/>
                                        <p:tgtEl>
                                          <p:spTgt spid="77826"/>
                                        </p:tgtEl>
                                      </p:cBhvr>
                                    </p:animEffect>
                                  </p:childTnLst>
                                </p:cTn>
                              </p:par>
                            </p:childTnLst>
                          </p:cTn>
                        </p:par>
                        <p:par>
                          <p:cTn id="11" fill="hold" nodeType="afterGroup">
                            <p:stCondLst>
                              <p:cond delay="3000"/>
                            </p:stCondLst>
                            <p:childTnLst>
                              <p:par>
                                <p:cTn id="12" presetID="1" presetClass="mediacall" presetSubtype="0" fill="hold" nodeType="afterEffect">
                                  <p:stCondLst>
                                    <p:cond delay="0"/>
                                  </p:stCondLst>
                                  <p:childTnLst>
                                    <p:cmd type="call" cmd="playFrom(0.0)">
                                      <p:cBhvr>
                                        <p:cTn id="13" dur="1" fill="hold"/>
                                        <p:tgtEl>
                                          <p:spTgt spid="778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0" showWhenStopped="0">
                <p:cTn id="14" fill="hold" display="0">
                  <p:stCondLst>
                    <p:cond delay="indefinite"/>
                  </p:stCondLst>
                  <p:endCondLst>
                    <p:cond evt="onPrev" delay="0">
                      <p:tgtEl>
                        <p:sldTgt/>
                      </p:tgtEl>
                    </p:cond>
                    <p:cond evt="onStopAudio" delay="0">
                      <p:tgtEl>
                        <p:sldTgt/>
                      </p:tgtEl>
                    </p:cond>
                  </p:endCondLst>
                </p:cTn>
                <p:tgtEl>
                  <p:spTgt spid="77835"/>
                </p:tgtEl>
              </p:cMediaNode>
            </p:audio>
          </p:childTnLst>
        </p:cTn>
      </p:par>
    </p:tnLst>
    <p:bldLst>
      <p:bldP spid="778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ru-RU" sz="2400" dirty="0" smtClean="0"/>
              <a:t>Акакий Акакиевич и другие герои</a:t>
            </a:r>
            <a:endParaRPr lang="ru-RU" sz="2400" dirty="0"/>
          </a:p>
        </p:txBody>
      </p:sp>
      <p:sp>
        <p:nvSpPr>
          <p:cNvPr id="8" name="Объект 7"/>
          <p:cNvSpPr>
            <a:spLocks noGrp="1"/>
          </p:cNvSpPr>
          <p:nvPr>
            <p:ph idx="1"/>
          </p:nvPr>
        </p:nvSpPr>
        <p:spPr/>
        <p:txBody>
          <a:bodyPr>
            <a:normAutofit fontScale="62500" lnSpcReduction="20000"/>
          </a:bodyPr>
          <a:lstStyle/>
          <a:p>
            <a:r>
              <a:rPr lang="ru-RU" dirty="0"/>
              <a:t>Имена героев налицо, и важнейшее из них - то, которое носит центральный персонаж. Его инициалы - это первая буква алфавита, дважды повторенная: знак жизненного призвания Акакия Акакиевича - кропотливая каллиграфия. Имя ему, по отцу, дала матушка, отвергнув вычурные древние варианты из церковного календаря. Точно так же ее сын будет избегать любых усложнений своего монотонного, но любимого дела. Самому Гоголю с юности претила подобная работа: "изжить там век, где не представляется совершенно ничего, где все лета, проведенные в ничтожных занятиях, будет тяжким упреком звучать душе. - Это </a:t>
            </a:r>
            <a:r>
              <a:rPr lang="ru-RU" dirty="0" err="1"/>
              <a:t>убивственно</a:t>
            </a:r>
            <a:r>
              <a:rPr lang="ru-RU" dirty="0"/>
              <a:t>! Что за счастье дослужить в 50 лет до какого-нибудь статского советника, пользоваться жалованьем, едва стающим себя содержать прилично, и не иметь силы принести на копейку </a:t>
            </a:r>
            <a:r>
              <a:rPr lang="ru-RU"/>
              <a:t>добра </a:t>
            </a:r>
            <a:r>
              <a:rPr lang="ru-RU" smtClean="0"/>
              <a:t>человечеству</a:t>
            </a:r>
            <a:r>
              <a:rPr lang="ru-RU" dirty="0"/>
              <a:t>, - писал он матери летом 1829 года. Амбиции и гений сделали из малороссийского юноши великого писателя, в отличие от Акакия Акакиевича. Некоторое время прослужив-таки в чиновниках, Николай Васильевич прекрасно знал прототипы </a:t>
            </a:r>
            <a:r>
              <a:rPr lang="ru-RU" dirty="0" smtClean="0"/>
              <a:t> </a:t>
            </a:r>
            <a:r>
              <a:rPr lang="ru-RU" dirty="0" err="1"/>
              <a:t>Башмачкина</a:t>
            </a:r>
            <a:r>
              <a:rPr lang="ru-RU" dirty="0"/>
              <a:t> </a:t>
            </a:r>
            <a:r>
              <a:rPr lang="ru-RU" dirty="0" smtClean="0"/>
              <a:t> и его сослуживцев. </a:t>
            </a:r>
            <a:r>
              <a:rPr lang="ru-RU" dirty="0"/>
              <a:t>Они весьма разные по темпераменту, но стремления их одинаково ничтожны. Они не думают о "добре человечеству". Предел их мечтаний, соответственно, - денежный куш и обновление гардероба (персонаж "Записок сумасшедшего" доходит до того, что мастерит себе королевскую мантию). </a:t>
            </a:r>
          </a:p>
          <a:p>
            <a:endParaRPr lang="ru-RU" dirty="0"/>
          </a:p>
        </p:txBody>
      </p:sp>
    </p:spTree>
    <p:extLst>
      <p:ext uri="{BB962C8B-B14F-4D97-AF65-F5344CB8AC3E}">
        <p14:creationId xmlns:p14="http://schemas.microsoft.com/office/powerpoint/2010/main" val="261227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sz="2800" dirty="0" smtClean="0">
                <a:solidFill>
                  <a:srgbClr val="FF0000"/>
                </a:solidFill>
              </a:rPr>
              <a:t>Выпишите из повести строки, соответствующие этой иллюстрации</a:t>
            </a:r>
            <a:endParaRPr lang="ru-RU" sz="2800" dirty="0">
              <a:solidFill>
                <a:srgbClr val="FF0000"/>
              </a:solidFill>
            </a:endParaRPr>
          </a:p>
        </p:txBody>
      </p:sp>
      <p:pic>
        <p:nvPicPr>
          <p:cNvPr id="4" name="Объект 3"/>
          <p:cNvPicPr>
            <a:picLocks noGrp="1"/>
          </p:cNvPicPr>
          <p:nvPr>
            <p:ph idx="1"/>
          </p:nvPr>
        </p:nvPicPr>
        <p:blipFill>
          <a:blip r:embed="rId2"/>
          <a:stretch>
            <a:fillRect/>
          </a:stretch>
        </p:blipFill>
        <p:spPr>
          <a:xfrm>
            <a:off x="1043608" y="1340768"/>
            <a:ext cx="7200799" cy="5400600"/>
          </a:xfrm>
          <a:prstGeom prst="rect">
            <a:avLst/>
          </a:prstGeom>
        </p:spPr>
      </p:pic>
    </p:spTree>
    <p:extLst>
      <p:ext uri="{BB962C8B-B14F-4D97-AF65-F5344CB8AC3E}">
        <p14:creationId xmlns:p14="http://schemas.microsoft.com/office/powerpoint/2010/main" val="1575595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rgbClr val="FF0000"/>
                </a:solidFill>
              </a:rPr>
              <a:t>Определите одно из средств выразительности в сцене с новой шинелью</a:t>
            </a:r>
            <a:endParaRPr lang="ru-RU" sz="2400" dirty="0">
              <a:solidFill>
                <a:srgbClr val="FF0000"/>
              </a:solidFill>
            </a:endParaRPr>
          </a:p>
        </p:txBody>
      </p:sp>
      <p:sp>
        <p:nvSpPr>
          <p:cNvPr id="3" name="Объект 2"/>
          <p:cNvSpPr>
            <a:spLocks noGrp="1"/>
          </p:cNvSpPr>
          <p:nvPr>
            <p:ph idx="1"/>
          </p:nvPr>
        </p:nvSpPr>
        <p:spPr/>
        <p:txBody>
          <a:bodyPr/>
          <a:lstStyle/>
          <a:p>
            <a:r>
              <a:rPr lang="ru-RU" dirty="0"/>
              <a:t>В сцене, где портной приносит сшитое заказчику, мы опять замечаем одну из ирреальных примет мировой абсурдности: шинель Петрович вынимает из... носового платка. Жест, долженствующий подчеркнуть филигранность работы, демонстрирует лишь подлинную, то есть весьма эфемерную, ее значимость. "Платок был только что от прачки, он уже потом свернул его и положил в карман для употребления". </a:t>
            </a:r>
          </a:p>
        </p:txBody>
      </p:sp>
    </p:spTree>
    <p:extLst>
      <p:ext uri="{BB962C8B-B14F-4D97-AF65-F5344CB8AC3E}">
        <p14:creationId xmlns:p14="http://schemas.microsoft.com/office/powerpoint/2010/main" val="1702330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158</TotalTime>
  <Words>1193</Words>
  <Application>Microsoft Office PowerPoint</Application>
  <PresentationFormat>Экран (4:3)</PresentationFormat>
  <Paragraphs>33</Paragraphs>
  <Slides>16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Апекс</vt:lpstr>
      <vt:lpstr>Маленький ли человек  Акакий Акакиевич?</vt:lpstr>
      <vt:lpstr>Несколько слов об авторе…</vt:lpstr>
      <vt:lpstr>Кого вы представили себе, взглянув на эти репродукции: Гоголя или Башмачникова?</vt:lpstr>
      <vt:lpstr>Акакий Акакиевич в департаменте художники Кукрыниксы 1952г.</vt:lpstr>
      <vt:lpstr>Презентация PowerPoint</vt:lpstr>
      <vt:lpstr>Каким увидели героя художники- иллюстраторы? Какие качества его личности выбрали? Чем он отличается от других чиновников?</vt:lpstr>
      <vt:lpstr>Акакий Акакиевич и другие герои</vt:lpstr>
      <vt:lpstr>Выпишите из повести строки, соответствующие этой иллюстрации</vt:lpstr>
      <vt:lpstr>Определите одно из средств выразительности в сцене с новой шинелью</vt:lpstr>
      <vt:lpstr>ОГРАБЛЕНИЕ : СЛУЧАЙНОСТЬ ИЛИ ЗАКОНОМЕРНОСТЬ?</vt:lpstr>
      <vt:lpstr>Как художники сумели передать суть встречи Акакия Акакиевича со «значительным лицом»?</vt:lpstr>
      <vt:lpstr>Найдите сходство в судьбах двух чиновников</vt:lpstr>
      <vt:lpstr>Смог ли «маленький человек» достойно ответить тем, кто его обидел?</vt:lpstr>
      <vt:lpstr>«Вырос» ли в ваших глазах «маленький человек»?</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Маленький ли человек  Акакий Акакиевич?</dc:title>
  <cp:lastModifiedBy>User</cp:lastModifiedBy>
  <cp:revision>30</cp:revision>
  <dcterms:modified xsi:type="dcterms:W3CDTF">2016-05-03T03:18:28Z</dcterms:modified>
</cp:coreProperties>
</file>