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83E355-33F6-4828-B799-5D602B7F92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7283761-13E8-40EA-A932-1623D38DB5A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701B71-B3EB-4220-8233-BB902BDF9A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8458200" cy="1470025"/>
          </a:xfrm>
        </p:spPr>
        <p:txBody>
          <a:bodyPr>
            <a:no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Дигибридное скрещивание. Закон  независимого наследования признаков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429132"/>
            <a:ext cx="4857784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Скоробогатова О.А.</a:t>
            </a:r>
          </a:p>
          <a:p>
            <a:r>
              <a:rPr lang="ru-RU" dirty="0" smtClean="0"/>
              <a:t>Учитель биологии-химии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14981">
            <a:off x="900070" y="4269952"/>
            <a:ext cx="2186033" cy="181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368425"/>
          </a:xfrm>
        </p:spPr>
        <p:txBody>
          <a:bodyPr/>
          <a:lstStyle/>
          <a:p>
            <a:pPr eaLnBrk="1" hangingPunct="1"/>
            <a:r>
              <a:rPr lang="ru-RU" sz="4800" smtClean="0"/>
              <a:t>Результат скрещивания: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35975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		</a:t>
            </a:r>
            <a:r>
              <a:rPr lang="en-US" sz="2400" dirty="0" smtClean="0"/>
              <a:t>   </a:t>
            </a:r>
            <a:r>
              <a:rPr lang="ru-RU" sz="2400" dirty="0" smtClean="0"/>
              <a:t>         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AABB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(ж.г)</a:t>
            </a:r>
            <a:r>
              <a:rPr lang="en-US" sz="2400" dirty="0" smtClean="0"/>
              <a:t>           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aabb</a:t>
            </a:r>
            <a:r>
              <a:rPr lang="ru-RU" sz="40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з</a:t>
            </a:r>
            <a:r>
              <a:rPr lang="ru-RU" sz="2400" dirty="0" smtClean="0"/>
              <a:t>. м)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/>
              <a:t>Гаметы</a:t>
            </a:r>
            <a:r>
              <a:rPr lang="en-US" sz="1800" dirty="0" smtClean="0"/>
              <a:t> </a:t>
            </a:r>
            <a:r>
              <a:rPr lang="ru-RU" sz="1800" dirty="0" smtClean="0"/>
              <a:t>(</a:t>
            </a:r>
            <a:r>
              <a:rPr lang="en-US" sz="1800" dirty="0" smtClean="0"/>
              <a:t>G</a:t>
            </a:r>
            <a:r>
              <a:rPr lang="ru-RU" sz="1800" dirty="0" smtClean="0"/>
              <a:t>)  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/>
              <a:t>                </a:t>
            </a:r>
            <a:r>
              <a:rPr lang="en-US" sz="1800" dirty="0" smtClean="0"/>
              <a:t>     </a:t>
            </a:r>
            <a:r>
              <a:rPr lang="ru-RU" sz="1800" dirty="0" smtClean="0"/>
              <a:t>                </a:t>
            </a:r>
            <a:r>
              <a:rPr lang="en-US" sz="1800" dirty="0" smtClean="0"/>
              <a:t> </a:t>
            </a:r>
            <a:r>
              <a:rPr lang="en-US" sz="4400" dirty="0" smtClean="0"/>
              <a:t>AB</a:t>
            </a:r>
            <a:r>
              <a:rPr lang="ru-RU" sz="4400" dirty="0" smtClean="0"/>
              <a:t> </a:t>
            </a:r>
            <a:r>
              <a:rPr lang="en-US" sz="2800" dirty="0" smtClean="0"/>
              <a:t>                      </a:t>
            </a:r>
            <a:r>
              <a:rPr lang="ru-RU" sz="2800" dirty="0" smtClean="0"/>
              <a:t>     </a:t>
            </a:r>
            <a:r>
              <a:rPr lang="en-US" sz="4400" dirty="0" err="1" smtClean="0"/>
              <a:t>ab</a:t>
            </a:r>
            <a:r>
              <a:rPr lang="ru-RU" sz="4400" dirty="0" smtClean="0"/>
              <a:t>  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/>
              <a:t>Гибриды:    </a:t>
            </a:r>
            <a:r>
              <a:rPr lang="en-US" sz="1800" dirty="0" smtClean="0"/>
              <a:t>F</a:t>
            </a:r>
            <a:r>
              <a:rPr lang="ru-RU" sz="1800" dirty="0" smtClean="0"/>
              <a:t> 1                      </a:t>
            </a:r>
            <a:r>
              <a:rPr lang="en-US" sz="4800" dirty="0" err="1" smtClean="0">
                <a:solidFill>
                  <a:srgbClr val="FF0000"/>
                </a:solidFill>
              </a:rPr>
              <a:t>AaBb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/>
              <a:t>(жёлт. глад.)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000" dirty="0" smtClean="0"/>
              <a:t>Семена </a:t>
            </a:r>
            <a:r>
              <a:rPr lang="ru-RU" sz="4000" dirty="0" smtClean="0"/>
              <a:t>гибридов первого поколения оказались все желтые гладкие.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6011863" y="2205038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>
            <a:off x="6516688" y="22050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2843213" y="21336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3203575" y="2133600"/>
            <a:ext cx="2159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6011863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img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9125"/>
            <a:ext cx="7793037" cy="1057275"/>
          </a:xfrm>
        </p:spPr>
        <p:txBody>
          <a:bodyPr/>
          <a:lstStyle/>
          <a:p>
            <a:r>
              <a:rPr lang="ru-RU" sz="3200" b="1">
                <a:solidFill>
                  <a:schemeClr val="hlink"/>
                </a:solidFill>
              </a:rPr>
              <a:t>Результаты опытов Менделя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0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08080C"/>
                </a:solidFill>
              </a:rPr>
              <a:t>В первом поколении 100% горошин </a:t>
            </a:r>
            <a:r>
              <a:rPr lang="ru-RU" u="sng" dirty="0">
                <a:solidFill>
                  <a:srgbClr val="08080C"/>
                </a:solidFill>
              </a:rPr>
              <a:t>по </a:t>
            </a:r>
            <a:r>
              <a:rPr lang="ru-RU" b="1" u="sng" dirty="0">
                <a:solidFill>
                  <a:srgbClr val="08080C"/>
                </a:solidFill>
              </a:rPr>
              <a:t>фенотипу</a:t>
            </a:r>
            <a:r>
              <a:rPr lang="ru-RU" dirty="0">
                <a:solidFill>
                  <a:srgbClr val="08080C"/>
                </a:solidFill>
              </a:rPr>
              <a:t> – </a:t>
            </a:r>
            <a:r>
              <a:rPr lang="ru-RU" b="1" dirty="0">
                <a:solidFill>
                  <a:srgbClr val="08080C"/>
                </a:solidFill>
              </a:rPr>
              <a:t>желтые</a:t>
            </a:r>
            <a:r>
              <a:rPr lang="ru-RU" dirty="0">
                <a:solidFill>
                  <a:srgbClr val="08080C"/>
                </a:solidFill>
              </a:rPr>
              <a:t>, </a:t>
            </a:r>
            <a:r>
              <a:rPr lang="ru-RU" u="sng" dirty="0">
                <a:solidFill>
                  <a:srgbClr val="08080C"/>
                </a:solidFill>
              </a:rPr>
              <a:t>по </a:t>
            </a:r>
            <a:r>
              <a:rPr lang="ru-RU" b="1" u="sng" dirty="0">
                <a:solidFill>
                  <a:srgbClr val="08080C"/>
                </a:solidFill>
              </a:rPr>
              <a:t>генотипу</a:t>
            </a:r>
            <a:r>
              <a:rPr lang="ru-RU" u="sng" dirty="0">
                <a:solidFill>
                  <a:srgbClr val="08080C"/>
                </a:solidFill>
              </a:rPr>
              <a:t>-</a:t>
            </a:r>
            <a:r>
              <a:rPr lang="ru-RU" dirty="0">
                <a:solidFill>
                  <a:srgbClr val="08080C"/>
                </a:solidFill>
              </a:rPr>
              <a:t> </a:t>
            </a:r>
            <a:r>
              <a:rPr lang="ru-RU" b="1" dirty="0">
                <a:solidFill>
                  <a:srgbClr val="08080C"/>
                </a:solidFill>
              </a:rPr>
              <a:t>дигетерозиготные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08080C"/>
                </a:solidFill>
              </a:rPr>
              <a:t>Во втором поколении: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08080C"/>
                </a:solidFill>
              </a:rPr>
              <a:t>    </a:t>
            </a:r>
            <a:r>
              <a:rPr lang="ru-RU" b="1" u="sng" dirty="0">
                <a:solidFill>
                  <a:srgbClr val="08080C"/>
                </a:solidFill>
              </a:rPr>
              <a:t>по фенотипу</a:t>
            </a:r>
            <a:r>
              <a:rPr lang="ru-RU" b="1" dirty="0">
                <a:solidFill>
                  <a:srgbClr val="08080C"/>
                </a:solidFill>
              </a:rPr>
              <a:t>: 9 ж.г: 3ж.м:3 з.г:1з.м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08080C"/>
                </a:solidFill>
              </a:rPr>
              <a:t>    </a:t>
            </a:r>
            <a:r>
              <a:rPr lang="ru-RU" b="1" u="sng" dirty="0">
                <a:solidFill>
                  <a:srgbClr val="08080C"/>
                </a:solidFill>
              </a:rPr>
              <a:t>по генотипу</a:t>
            </a:r>
            <a:r>
              <a:rPr lang="ru-RU" dirty="0">
                <a:solidFill>
                  <a:srgbClr val="08080C"/>
                </a:solidFill>
              </a:rPr>
              <a:t>: </a:t>
            </a:r>
            <a:r>
              <a:rPr lang="ru-RU" b="1" dirty="0">
                <a:solidFill>
                  <a:srgbClr val="08080C"/>
                </a:solidFill>
              </a:rPr>
              <a:t>9 генотипов</a:t>
            </a:r>
            <a:r>
              <a:rPr lang="ru-RU" dirty="0">
                <a:solidFill>
                  <a:srgbClr val="08080C"/>
                </a:solidFill>
              </a:rPr>
              <a:t>: 1 ААВВ- гомозиготные ; 2ААВв- гетерозиготные; 2 </a:t>
            </a:r>
            <a:r>
              <a:rPr lang="ru-RU" dirty="0" err="1">
                <a:solidFill>
                  <a:srgbClr val="08080C"/>
                </a:solidFill>
              </a:rPr>
              <a:t>АаВВ</a:t>
            </a:r>
            <a:r>
              <a:rPr lang="ru-RU" dirty="0">
                <a:solidFill>
                  <a:srgbClr val="08080C"/>
                </a:solidFill>
              </a:rPr>
              <a:t> - гетерозиготные; 4 </a:t>
            </a:r>
            <a:r>
              <a:rPr lang="ru-RU" dirty="0" err="1">
                <a:solidFill>
                  <a:srgbClr val="08080C"/>
                </a:solidFill>
              </a:rPr>
              <a:t>АаВв-дигетерозиготные</a:t>
            </a:r>
            <a:r>
              <a:rPr lang="ru-RU" dirty="0">
                <a:solidFill>
                  <a:srgbClr val="08080C"/>
                </a:solidFill>
              </a:rPr>
              <a:t>; 1ААвв-гомозиготные; 2 </a:t>
            </a:r>
            <a:r>
              <a:rPr lang="ru-RU" dirty="0" err="1">
                <a:solidFill>
                  <a:srgbClr val="08080C"/>
                </a:solidFill>
              </a:rPr>
              <a:t>Аавв-гетерозиготные</a:t>
            </a:r>
            <a:r>
              <a:rPr lang="ru-RU" dirty="0">
                <a:solidFill>
                  <a:srgbClr val="08080C"/>
                </a:solidFill>
              </a:rPr>
              <a:t> ; 1 </a:t>
            </a:r>
            <a:r>
              <a:rPr lang="ru-RU" dirty="0" err="1">
                <a:solidFill>
                  <a:srgbClr val="08080C"/>
                </a:solidFill>
              </a:rPr>
              <a:t>ааВВ</a:t>
            </a:r>
            <a:r>
              <a:rPr lang="ru-RU" dirty="0">
                <a:solidFill>
                  <a:srgbClr val="08080C"/>
                </a:solidFill>
              </a:rPr>
              <a:t> - гетерозиготные; 2 </a:t>
            </a:r>
            <a:r>
              <a:rPr lang="ru-RU" dirty="0" err="1">
                <a:solidFill>
                  <a:srgbClr val="08080C"/>
                </a:solidFill>
              </a:rPr>
              <a:t>ааВв</a:t>
            </a:r>
            <a:r>
              <a:rPr lang="ru-RU" dirty="0">
                <a:solidFill>
                  <a:srgbClr val="08080C"/>
                </a:solidFill>
              </a:rPr>
              <a:t>- гетерозиготные; 1 </a:t>
            </a:r>
            <a:r>
              <a:rPr lang="ru-RU" dirty="0" err="1">
                <a:solidFill>
                  <a:srgbClr val="08080C"/>
                </a:solidFill>
              </a:rPr>
              <a:t>аавв</a:t>
            </a:r>
            <a:r>
              <a:rPr lang="ru-RU" dirty="0">
                <a:solidFill>
                  <a:srgbClr val="08080C"/>
                </a:solidFill>
              </a:rPr>
              <a:t>- гомозиготные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857364"/>
            <a:ext cx="5786478" cy="3441713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 </a:t>
            </a:r>
            <a:r>
              <a:rPr lang="ru-RU" sz="3100" dirty="0">
                <a:solidFill>
                  <a:schemeClr val="tx1"/>
                </a:solidFill>
              </a:rPr>
              <a:t>У кошек черный цвет доминирует над белым, а короткая шерсть над  длинной. Какую долю составляют черные </a:t>
            </a:r>
            <a:r>
              <a:rPr lang="ru-RU" sz="3100" dirty="0" err="1">
                <a:solidFill>
                  <a:schemeClr val="tx1"/>
                </a:solidFill>
              </a:rPr>
              <a:t>коротшерстные</a:t>
            </a:r>
            <a:r>
              <a:rPr lang="ru-RU" sz="3100" dirty="0">
                <a:solidFill>
                  <a:schemeClr val="tx1"/>
                </a:solidFill>
              </a:rPr>
              <a:t> котики, в потомстве особей  дигетерозиготных по обоим признакам?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            </a:t>
            </a:r>
            <a:br>
              <a:rPr lang="ru-RU" sz="1800" dirty="0"/>
            </a:br>
            <a:r>
              <a:rPr lang="ru-RU" sz="1800" dirty="0"/>
              <a:t>                  </a:t>
            </a:r>
          </a:p>
        </p:txBody>
      </p:sp>
      <p:pic>
        <p:nvPicPr>
          <p:cNvPr id="178185" name="Picture 9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2376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6" name="Picture 10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214422"/>
            <a:ext cx="2643206" cy="22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00034" y="785794"/>
            <a:ext cx="4857784" cy="9286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5670565" cy="18573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А-черные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err="1">
                <a:solidFill>
                  <a:schemeClr val="tx1"/>
                </a:solidFill>
              </a:rPr>
              <a:t>а-белые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err="1">
                <a:solidFill>
                  <a:schemeClr val="tx1"/>
                </a:solidFill>
              </a:rPr>
              <a:t>В-коротшерстные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err="1">
                <a:solidFill>
                  <a:schemeClr val="tx1"/>
                </a:solidFill>
              </a:rPr>
              <a:t>в-длинношерстные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err="1">
                <a:solidFill>
                  <a:schemeClr val="tx1"/>
                </a:solidFill>
              </a:rPr>
              <a:t>ж-АаВв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err="1">
                <a:solidFill>
                  <a:schemeClr val="tx1"/>
                </a:solidFill>
              </a:rPr>
              <a:t>м-АаВв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F1</a:t>
            </a:r>
            <a:r>
              <a:rPr lang="ru-RU" sz="1800" dirty="0">
                <a:solidFill>
                  <a:schemeClr val="tx1"/>
                </a:solidFill>
              </a:rPr>
              <a:t>-?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500306"/>
            <a:ext cx="5143536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Решение: Р </a:t>
            </a:r>
            <a:r>
              <a:rPr lang="ru-RU" sz="3600" dirty="0">
                <a:solidFill>
                  <a:srgbClr val="08080C"/>
                </a:solidFill>
                <a:latin typeface="Times New Roman" pitchFamily="18" charset="0"/>
              </a:rPr>
              <a:t>♀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АаВв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3600" dirty="0">
                <a:solidFill>
                  <a:srgbClr val="08080C"/>
                </a:solidFill>
                <a:latin typeface="Times New Roman" pitchFamily="18" charset="0"/>
              </a:rPr>
              <a:t>♂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АаВв</a:t>
            </a: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</a:t>
            </a:r>
            <a:r>
              <a:rPr lang="en-US" sz="2000" dirty="0">
                <a:latin typeface="Times New Roman" pitchFamily="18" charset="0"/>
              </a:rPr>
              <a:t>G</a:t>
            </a:r>
            <a:r>
              <a:rPr lang="ru-RU" sz="2000" dirty="0">
                <a:latin typeface="Times New Roman" pitchFamily="18" charset="0"/>
              </a:rPr>
              <a:t> АВ </a:t>
            </a:r>
            <a:r>
              <a:rPr lang="ru-RU" sz="2000" dirty="0" err="1">
                <a:latin typeface="Times New Roman" pitchFamily="18" charset="0"/>
              </a:rPr>
              <a:t>Ав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аВ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ав</a:t>
            </a: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F</a:t>
            </a:r>
            <a:r>
              <a:rPr lang="ru-RU" sz="2000" dirty="0">
                <a:latin typeface="Times New Roman" pitchFamily="18" charset="0"/>
              </a:rPr>
              <a:t>1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Ответ: по фенотипу:  </a:t>
            </a:r>
            <a:r>
              <a:rPr lang="ru-RU" sz="2000" dirty="0" smtClean="0">
                <a:latin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</a:rPr>
              <a:t>9 черные,        короткошерстные(56%)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3 черные, длинношерстные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3 белые, короткошерстные  </a:t>
            </a: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1 белый</a:t>
            </a:r>
            <a:r>
              <a:rPr lang="ru-RU" sz="2000" dirty="0" smtClean="0">
                <a:latin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</a:rPr>
              <a:t>длинношерстный</a:t>
            </a: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/>
              <a:t>         </a:t>
            </a:r>
          </a:p>
        </p:txBody>
      </p:sp>
      <p:graphicFrame>
        <p:nvGraphicFramePr>
          <p:cNvPr id="179250" name="Group 50"/>
          <p:cNvGraphicFramePr>
            <a:graphicFrameLocks noGrp="1"/>
          </p:cNvGraphicFramePr>
          <p:nvPr>
            <p:ph sz="half" idx="2"/>
          </p:nvPr>
        </p:nvGraphicFramePr>
        <p:xfrm>
          <a:off x="4857752" y="2071678"/>
          <a:ext cx="3929090" cy="4214842"/>
        </p:xfrm>
        <a:graphic>
          <a:graphicData uri="http://schemas.openxmlformats.org/drawingml/2006/table">
            <a:tbl>
              <a:tblPr/>
              <a:tblGrid>
                <a:gridCol w="707236"/>
                <a:gridCol w="864400"/>
                <a:gridCol w="785818"/>
                <a:gridCol w="785818"/>
                <a:gridCol w="785818"/>
              </a:tblGrid>
              <a:tr h="57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Аавв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33413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990000"/>
                </a:solidFill>
              </a:rPr>
              <a:t>Выберите из списка:</a:t>
            </a:r>
            <a:r>
              <a:rPr lang="ru-RU" sz="4000"/>
              <a:t>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32000"/>
            <a:ext cx="8435975" cy="20447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3200"/>
              <a:t>Гомозиготные организмы: …, …, …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3200"/>
              <a:t>Гетерозиготные особи: …, …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3200"/>
              <a:t>Фенотипы: …,      …,     …,    …,  …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3200"/>
              <a:t>Генотипы: …,      …,     …,    …,  …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076700"/>
            <a:ext cx="8218487" cy="249555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ru-RU">
                <a:solidFill>
                  <a:srgbClr val="990033"/>
                </a:solidFill>
              </a:rPr>
              <a:t>СПИСОК:</a:t>
            </a:r>
          </a:p>
          <a:p>
            <a:pPr marL="457200" indent="-457200">
              <a:buFontTx/>
              <a:buNone/>
            </a:pPr>
            <a:r>
              <a:rPr lang="ru-RU">
                <a:solidFill>
                  <a:srgbClr val="990033"/>
                </a:solidFill>
              </a:rPr>
              <a:t>1.Аа                            </a:t>
            </a:r>
            <a:r>
              <a:rPr lang="ru-RU" b="1">
                <a:solidFill>
                  <a:srgbClr val="990033"/>
                </a:solidFill>
              </a:rPr>
              <a:t>2.</a:t>
            </a:r>
            <a:r>
              <a:rPr lang="ru-RU">
                <a:solidFill>
                  <a:srgbClr val="990033"/>
                </a:solidFill>
              </a:rPr>
              <a:t>  аа                   </a:t>
            </a:r>
            <a:r>
              <a:rPr lang="ru-RU" b="1">
                <a:solidFill>
                  <a:srgbClr val="990033"/>
                </a:solidFill>
              </a:rPr>
              <a:t>3.</a:t>
            </a:r>
            <a:r>
              <a:rPr lang="ru-RU">
                <a:solidFill>
                  <a:srgbClr val="990033"/>
                </a:solidFill>
              </a:rPr>
              <a:t>АА      </a:t>
            </a:r>
          </a:p>
          <a:p>
            <a:pPr marL="457200" indent="-457200">
              <a:buFontTx/>
              <a:buNone/>
            </a:pPr>
            <a:r>
              <a:rPr lang="ru-RU" b="1">
                <a:solidFill>
                  <a:srgbClr val="990033"/>
                </a:solidFill>
              </a:rPr>
              <a:t>4.</a:t>
            </a:r>
            <a:r>
              <a:rPr lang="ru-RU">
                <a:solidFill>
                  <a:srgbClr val="990033"/>
                </a:solidFill>
              </a:rPr>
              <a:t> Белые цветы           </a:t>
            </a:r>
            <a:r>
              <a:rPr lang="ru-RU" b="1">
                <a:solidFill>
                  <a:srgbClr val="990033"/>
                </a:solidFill>
              </a:rPr>
              <a:t>5. </a:t>
            </a:r>
            <a:r>
              <a:rPr lang="en-US">
                <a:solidFill>
                  <a:srgbClr val="990033"/>
                </a:solidFill>
              </a:rPr>
              <a:t>bb</a:t>
            </a:r>
            <a:r>
              <a:rPr lang="ru-RU">
                <a:solidFill>
                  <a:srgbClr val="990033"/>
                </a:solidFill>
              </a:rPr>
              <a:t>                    </a:t>
            </a:r>
            <a:r>
              <a:rPr lang="en-US" b="1">
                <a:solidFill>
                  <a:srgbClr val="990033"/>
                </a:solidFill>
              </a:rPr>
              <a:t>6</a:t>
            </a:r>
            <a:r>
              <a:rPr lang="ru-RU" b="1">
                <a:solidFill>
                  <a:srgbClr val="990033"/>
                </a:solidFill>
              </a:rPr>
              <a:t>.</a:t>
            </a:r>
            <a:r>
              <a:rPr lang="ru-RU">
                <a:solidFill>
                  <a:srgbClr val="990033"/>
                </a:solidFill>
              </a:rPr>
              <a:t> </a:t>
            </a:r>
            <a:r>
              <a:rPr lang="en-US">
                <a:solidFill>
                  <a:srgbClr val="990033"/>
                </a:solidFill>
              </a:rPr>
              <a:t>Bb </a:t>
            </a:r>
            <a:endParaRPr lang="ru-RU">
              <a:solidFill>
                <a:srgbClr val="990033"/>
              </a:solidFill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ru-RU" b="1">
                <a:solidFill>
                  <a:srgbClr val="990033"/>
                </a:solidFill>
              </a:rPr>
              <a:t>7.</a:t>
            </a:r>
            <a:r>
              <a:rPr lang="ru-RU">
                <a:solidFill>
                  <a:srgbClr val="990033"/>
                </a:solidFill>
              </a:rPr>
              <a:t> Красные цветы        </a:t>
            </a:r>
            <a:r>
              <a:rPr lang="ru-RU" b="1">
                <a:solidFill>
                  <a:srgbClr val="990033"/>
                </a:solidFill>
              </a:rPr>
              <a:t>8.</a:t>
            </a:r>
            <a:r>
              <a:rPr lang="ru-RU">
                <a:solidFill>
                  <a:srgbClr val="990033"/>
                </a:solidFill>
              </a:rPr>
              <a:t> Морщинистые семена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b="1">
                <a:solidFill>
                  <a:srgbClr val="990033"/>
                </a:solidFill>
              </a:rPr>
              <a:t>9.</a:t>
            </a:r>
            <a:r>
              <a:rPr lang="ru-RU">
                <a:solidFill>
                  <a:srgbClr val="990033"/>
                </a:solidFill>
              </a:rPr>
              <a:t> Длинный стебель    </a:t>
            </a:r>
            <a:r>
              <a:rPr lang="ru-RU" b="1">
                <a:solidFill>
                  <a:srgbClr val="990033"/>
                </a:solidFill>
              </a:rPr>
              <a:t>10.</a:t>
            </a:r>
            <a:r>
              <a:rPr lang="ru-RU">
                <a:solidFill>
                  <a:srgbClr val="990033"/>
                </a:solidFill>
              </a:rPr>
              <a:t> Зеленые семена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7872442" cy="1066800"/>
          </a:xfrm>
        </p:spPr>
        <p:txBody>
          <a:bodyPr/>
          <a:lstStyle/>
          <a:p>
            <a:r>
              <a:rPr lang="ru-RU" sz="3200" b="1" dirty="0"/>
              <a:t>Вопросы для самопроверки. </a:t>
            </a:r>
            <a:br>
              <a:rPr lang="ru-RU" sz="3200" b="1" dirty="0"/>
            </a:br>
            <a:r>
              <a:rPr lang="ru-RU" sz="3200" b="1" dirty="0"/>
              <a:t>Д</a:t>
            </a:r>
            <a:r>
              <a:rPr lang="ru-RU" sz="3200" i="1" dirty="0"/>
              <a:t>айте ответ одним предложением.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3021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1</a:t>
            </a:r>
            <a:r>
              <a:rPr lang="ru-RU" sz="900" i="1"/>
              <a:t>.    </a:t>
            </a:r>
            <a:r>
              <a:rPr lang="ru-RU" sz="2000"/>
              <a:t>Что изучает генетика? Год рождения генетики.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2.   Как называется совокупность наследственных признаков, полученных от родителей?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3.   Как называется совокупность внешних и внутренних признаков организма?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4.   Основной метод, применяемый для изучения закономерностей наследования признаков.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5.   Каковы генотипы чистых линий гороха с желтыми и зелеными семенами?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6.  Каким будет потомство от скрещивания сортов гороха с желтыми (АА) и зелеными (аа) семенами?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7.   Как называются особи, в потомстве у которых обнаруживается расщепление признаков?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8. Какой признак Мендель называет доминантным, рецессивным?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9. Почему основателем генетики считают Г.Менделя?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10. Назовите заслуги Г.Менделя</a:t>
            </a:r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736"/>
            <a:ext cx="728667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sz="3200" dirty="0" smtClean="0"/>
              <a:t>П 3.6, 3.7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Учить тетради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Подготовится к терминологическому диктанту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Задачи на доске</a:t>
            </a:r>
            <a:endParaRPr lang="ru-RU" sz="3200" dirty="0"/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072494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Цель нашего урока: </a:t>
            </a:r>
            <a:r>
              <a:rPr lang="ru-RU" sz="28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Изучить теоретические основы третьего закона Г.Менделя, научиться применять полученные знания для решения генетических задач </a:t>
            </a:r>
          </a:p>
        </p:txBody>
      </p:sp>
      <p:pic>
        <p:nvPicPr>
          <p:cNvPr id="4" name="Picture 4" descr="img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857520" cy="3600450"/>
          </a:xfrm>
          <a:prstGeom prst="rect">
            <a:avLst/>
          </a:prstGeom>
          <a:noFill/>
        </p:spPr>
      </p:pic>
      <p:pic>
        <p:nvPicPr>
          <p:cNvPr id="5" name="Picture 5" descr="img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714619"/>
            <a:ext cx="3300423" cy="34291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1"/>
            <a:ext cx="857256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Аллель-</a:t>
            </a:r>
            <a:r>
              <a:rPr lang="ru-RU" sz="2800" u="sng" dirty="0" smtClean="0"/>
              <a:t> </a:t>
            </a:r>
            <a:r>
              <a:rPr lang="ru-RU" sz="2800" dirty="0" smtClean="0"/>
              <a:t>       формы   одного   и   того же гена, определяющие различное проявление одного признака. (АА; </a:t>
            </a:r>
            <a:r>
              <a:rPr lang="ru-RU" sz="2800" dirty="0" err="1" smtClean="0"/>
              <a:t>аа</a:t>
            </a:r>
            <a:r>
              <a:rPr lang="ru-RU" sz="2800" dirty="0"/>
              <a:t>;</a:t>
            </a:r>
            <a:r>
              <a:rPr lang="ru-RU" sz="2800" dirty="0" smtClean="0"/>
              <a:t>)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Гомозиготный организм-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800" dirty="0" smtClean="0"/>
              <a:t>организм, генотип которого содержит одинаковые аллели одного гена.(АА; </a:t>
            </a:r>
            <a:r>
              <a:rPr lang="ru-RU" sz="2800" dirty="0" err="1" smtClean="0"/>
              <a:t>аа</a:t>
            </a:r>
            <a:r>
              <a:rPr lang="ru-RU" sz="2800" dirty="0" smtClean="0"/>
              <a:t>)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Гетерозиготный организм</a:t>
            </a:r>
            <a:r>
              <a:rPr lang="ru-RU" sz="2800" u="sng" dirty="0" smtClean="0"/>
              <a:t>-</a:t>
            </a:r>
            <a:r>
              <a:rPr lang="ru-RU" sz="2800" dirty="0" smtClean="0"/>
              <a:t>    организм, генотип которого содержит разные аллели одного гена.(</a:t>
            </a:r>
            <a:r>
              <a:rPr lang="ru-RU" sz="2800" dirty="0" err="1" smtClean="0"/>
              <a:t>Аа</a:t>
            </a:r>
            <a:r>
              <a:rPr lang="ru-RU" sz="2800" dirty="0" smtClean="0"/>
              <a:t>)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Фенотип</a:t>
            </a:r>
            <a:r>
              <a:rPr lang="ru-RU" sz="2800" dirty="0" smtClean="0"/>
              <a:t>- совокупность всех внешних и внутренних признаков организма.(цвет, форма)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500042"/>
            <a:ext cx="465807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Вспомним определения: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153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200" b="1" u="sng" dirty="0" smtClean="0"/>
              <a:t>Доминантный ген- </a:t>
            </a:r>
            <a:r>
              <a:rPr lang="ru-RU" sz="2800" b="1" dirty="0" smtClean="0"/>
              <a:t>ген, полностью подавляющий проявление другого гена. </a:t>
            </a:r>
            <a:r>
              <a:rPr lang="ru-RU" sz="2800" b="1" dirty="0" smtClean="0">
                <a:solidFill>
                  <a:srgbClr val="FF0000"/>
                </a:solidFill>
              </a:rPr>
              <a:t>(большими буквами А,В,С,)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200" b="1" u="sng" dirty="0" smtClean="0"/>
              <a:t>Рецессивный ген-</a:t>
            </a:r>
            <a:r>
              <a:rPr lang="ru-RU" sz="2800" b="1" dirty="0" smtClean="0"/>
              <a:t> ген, подавляемый действием другого гена</a:t>
            </a:r>
            <a:r>
              <a:rPr lang="ru-RU" sz="2800" b="1" dirty="0" smtClean="0">
                <a:solidFill>
                  <a:srgbClr val="FF0000"/>
                </a:solidFill>
              </a:rPr>
              <a:t>.(малыми буквами а,</a:t>
            </a:r>
            <a:r>
              <a:rPr lang="en-US" sz="2800" b="1" dirty="0" err="1" smtClean="0">
                <a:solidFill>
                  <a:srgbClr val="FF0000"/>
                </a:solidFill>
              </a:rPr>
              <a:t>b,c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None/>
            </a:pPr>
            <a:r>
              <a:rPr lang="ru-RU" sz="3200" b="1" u="sng" dirty="0" smtClean="0"/>
              <a:t>Генотип-</a:t>
            </a:r>
            <a:r>
              <a:rPr lang="ru-RU" sz="2800" b="1" dirty="0" smtClean="0"/>
              <a:t> совокупность всех генов организма.</a:t>
            </a:r>
          </a:p>
          <a:p>
            <a:pPr>
              <a:buFontTx/>
              <a:buNone/>
            </a:pPr>
            <a:r>
              <a:rPr lang="ru-RU" sz="3200" b="1" u="sng" dirty="0" smtClean="0"/>
              <a:t>Моногибридное скрещивание-</a:t>
            </a:r>
            <a:r>
              <a:rPr lang="ru-RU" sz="2800" b="1" dirty="0" smtClean="0"/>
              <a:t> скрещивание по одной паре признаков.</a:t>
            </a:r>
          </a:p>
          <a:p>
            <a:pPr>
              <a:buFontTx/>
              <a:buNone/>
            </a:pPr>
            <a:r>
              <a:rPr lang="ru-RU" sz="4400" b="1" i="1" u="sng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Дигибридное скрещивание-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скрещивание по двум парам признаков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8" name="Picture 6" descr="результаты опытов Менделя, моногибридное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828213" cy="704056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го"/>
          <p:cNvPicPr>
            <a:picLocks noChangeAspect="1" noChangeArrowheads="1"/>
          </p:cNvPicPr>
          <p:nvPr/>
        </p:nvPicPr>
        <p:blipFill>
          <a:blip r:embed="rId2"/>
          <a:srcRect l="15352" t="11806" r="60443" b="75591"/>
          <a:stretch>
            <a:fillRect/>
          </a:stretch>
        </p:blipFill>
        <p:spPr bwMode="auto">
          <a:xfrm>
            <a:off x="2051050" y="857231"/>
            <a:ext cx="4824413" cy="1647843"/>
          </a:xfrm>
          <a:prstGeom prst="rect">
            <a:avLst/>
          </a:prstGeom>
          <a:noFill/>
        </p:spPr>
      </p:pic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071678"/>
            <a:ext cx="1962134" cy="106998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/>
              <a:t>Растения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smtClean="0"/>
              <a:t>гороха с зелеными</a:t>
            </a:r>
            <a:endParaRPr lang="en-US" sz="1600" b="1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/>
              <a:t> морщинистыми семенами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i="1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29389" y="2960688"/>
            <a:ext cx="2168512" cy="1897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/>
              <a:t>Растения гороха с желтыми</a:t>
            </a:r>
            <a:endParaRPr lang="en-US" sz="1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/>
              <a:t> гладкими  семенами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755650" y="1412875"/>
            <a:ext cx="576263" cy="5032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</a:rPr>
              <a:t>P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1476375" y="1700213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708400" y="2565400"/>
            <a:ext cx="1008063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chemeClr val="hlink"/>
                </a:solidFill>
              </a:rPr>
              <a:t>цвет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H="1">
            <a:off x="2627313" y="2636838"/>
            <a:ext cx="1081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4716463" y="2636838"/>
            <a:ext cx="27352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2627313" y="26368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7451725" y="26368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3851275" y="3357563"/>
            <a:ext cx="10080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9900FF"/>
                </a:solidFill>
              </a:rPr>
              <a:t>ФОРМА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1116013" y="3429000"/>
            <a:ext cx="27352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1116013" y="32131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4859338" y="3429000"/>
            <a:ext cx="12969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V="1">
            <a:off x="6156325" y="3284538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1" name="Oval 17"/>
          <p:cNvSpPr>
            <a:spLocks noChangeArrowheads="1"/>
          </p:cNvSpPr>
          <p:nvPr/>
        </p:nvSpPr>
        <p:spPr bwMode="auto">
          <a:xfrm>
            <a:off x="827088" y="4292600"/>
            <a:ext cx="576262" cy="5032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sz="1200" b="1" dirty="0">
                <a:solidFill>
                  <a:srgbClr val="FF0000"/>
                </a:solidFill>
              </a:rPr>
              <a:t>1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1619250" y="4508500"/>
            <a:ext cx="936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7843" name="Picture 19" descr="го"/>
          <p:cNvPicPr>
            <a:picLocks noChangeAspect="1" noChangeArrowheads="1"/>
          </p:cNvPicPr>
          <p:nvPr/>
        </p:nvPicPr>
        <p:blipFill>
          <a:blip r:embed="rId3"/>
          <a:srcRect l="27501" t="13464" r="61696" b="75024"/>
          <a:stretch>
            <a:fillRect/>
          </a:stretch>
        </p:blipFill>
        <p:spPr bwMode="auto">
          <a:xfrm>
            <a:off x="3059113" y="3644900"/>
            <a:ext cx="2374900" cy="16891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28596" y="564357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закон Менделя : Единообразие гибридов первого поколения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 Менделя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Закон независимого наследования</a:t>
            </a:r>
          </a:p>
          <a:p>
            <a:r>
              <a:rPr lang="ru-RU" dirty="0"/>
              <a:t>При </a:t>
            </a:r>
            <a:r>
              <a:rPr lang="ru-RU" dirty="0" err="1"/>
              <a:t>дигибридном</a:t>
            </a:r>
            <a:r>
              <a:rPr lang="ru-RU" dirty="0"/>
              <a:t> скрещивании у гибридов каждая пара признаков наследуется независимо от других пар признаков и дает с ними разные сочетания. </a:t>
            </a:r>
          </a:p>
          <a:p>
            <a:r>
              <a:rPr lang="ru-RU" dirty="0"/>
              <a:t>При этом наблюдается расщепление по фенотипу: 9:3:3:1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11163"/>
            <a:ext cx="8213725" cy="1006475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rgbClr val="000099"/>
                </a:solidFill>
              </a:rPr>
              <a:t>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928802"/>
            <a:ext cx="8229600" cy="4325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dirty="0" smtClean="0"/>
              <a:t>        </a:t>
            </a:r>
            <a:r>
              <a:rPr lang="ru-RU" sz="3600" dirty="0" smtClean="0"/>
              <a:t>Для скрещивания были взяты: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dirty="0" smtClean="0"/>
              <a:t>Растение с жёлтыми гладкими семенами.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dirty="0" smtClean="0"/>
              <a:t> Растение с зелёными морщинистыми семенами.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95288" y="857232"/>
            <a:ext cx="8534400" cy="484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22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Скрещивание по двум парам признаков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Генотипы родителей: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Генотип первого родителя: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AABB</a:t>
            </a:r>
            <a:r>
              <a:rPr lang="ru-RU" dirty="0" smtClean="0"/>
              <a:t> - оба признака доминантные.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Генотип второго родителя: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aabb</a:t>
            </a:r>
            <a:r>
              <a:rPr lang="ru-RU" dirty="0" smtClean="0"/>
              <a:t> - оба признака рецессивные.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659</Words>
  <Application>Microsoft Office PowerPoint</Application>
  <PresentationFormat>Экран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Дигибридное скрещивание. Закон  независимого наследования признаков</vt:lpstr>
      <vt:lpstr>Слайд 2</vt:lpstr>
      <vt:lpstr>Слайд 3</vt:lpstr>
      <vt:lpstr>Слайд 4</vt:lpstr>
      <vt:lpstr>Слайд 5</vt:lpstr>
      <vt:lpstr>Слайд 6</vt:lpstr>
      <vt:lpstr>III закон Менделя</vt:lpstr>
      <vt:lpstr>     </vt:lpstr>
      <vt:lpstr>Генотипы родителей:</vt:lpstr>
      <vt:lpstr>Результат скрещивания:</vt:lpstr>
      <vt:lpstr>Слайд 11</vt:lpstr>
      <vt:lpstr>Результаты опытов Менделя</vt:lpstr>
      <vt:lpstr> У кошек черный цвет доминирует над белым, а короткая шерсть над  длинной. Какую долю составляют черные коротшерстные котики, в потомстве особей  дигетерозиготных по обоим признакам?                                   </vt:lpstr>
      <vt:lpstr>А-черные а-белые В-коротшерстные в-длинношерстные ж-АаВв м-АаВв F1-?</vt:lpstr>
      <vt:lpstr>Выберите из списка: </vt:lpstr>
      <vt:lpstr>Вопросы для самопроверки.  Дайте ответ одним предложением.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Дигибридное скрещивание. Закон  независимого наследования признаков</dc:title>
  <dc:creator>Admin</dc:creator>
  <cp:lastModifiedBy>Admin</cp:lastModifiedBy>
  <cp:revision>8</cp:revision>
  <dcterms:created xsi:type="dcterms:W3CDTF">2012-02-05T12:52:31Z</dcterms:created>
  <dcterms:modified xsi:type="dcterms:W3CDTF">2012-02-05T14:06:55Z</dcterms:modified>
</cp:coreProperties>
</file>