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79" r:id="rId4"/>
    <p:sldId id="260" r:id="rId5"/>
    <p:sldId id="259" r:id="rId6"/>
    <p:sldId id="276" r:id="rId7"/>
    <p:sldId id="257" r:id="rId8"/>
    <p:sldId id="261" r:id="rId9"/>
    <p:sldId id="280" r:id="rId10"/>
    <p:sldId id="262" r:id="rId11"/>
    <p:sldId id="271" r:id="rId12"/>
    <p:sldId id="270" r:id="rId13"/>
    <p:sldId id="283" r:id="rId14"/>
    <p:sldId id="264" r:id="rId15"/>
    <p:sldId id="284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B90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DD7-37AC-4AB9-AB8B-93E5B203795C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D8249-D3FF-42E6-840A-662106636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0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637A15-E6C4-4F8B-9ACD-BA883E3C585B}" type="slidenum">
              <a:rPr lang="kk-KZ" smtClean="0"/>
              <a:pPr eaLnBrk="1" hangingPunct="1"/>
              <a:t>2</a:t>
            </a:fld>
            <a:endParaRPr lang="kk-K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k-K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388259-A726-43A9-83DA-376FF7312973}" type="slidenum">
              <a:rPr lang="kk-KZ" smtClean="0"/>
              <a:pPr eaLnBrk="1" hangingPunct="1"/>
              <a:t>6</a:t>
            </a:fld>
            <a:endParaRPr lang="kk-K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k-K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A602-69ED-4EE5-A74B-B10EC31A34DC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5AB-E2F3-458E-9F72-D04616328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6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A602-69ED-4EE5-A74B-B10EC31A34DC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5AB-E2F3-458E-9F72-D04616328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A602-69ED-4EE5-A74B-B10EC31A34DC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5AB-E2F3-458E-9F72-D04616328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4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A602-69ED-4EE5-A74B-B10EC31A34DC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5AB-E2F3-458E-9F72-D04616328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2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A602-69ED-4EE5-A74B-B10EC31A34DC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5AB-E2F3-458E-9F72-D04616328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9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A602-69ED-4EE5-A74B-B10EC31A34DC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5AB-E2F3-458E-9F72-D04616328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6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A602-69ED-4EE5-A74B-B10EC31A34DC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5AB-E2F3-458E-9F72-D04616328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13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A602-69ED-4EE5-A74B-B10EC31A34DC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5AB-E2F3-458E-9F72-D04616328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4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A602-69ED-4EE5-A74B-B10EC31A34DC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5AB-E2F3-458E-9F72-D04616328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69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A602-69ED-4EE5-A74B-B10EC31A34DC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5AB-E2F3-458E-9F72-D04616328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2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A602-69ED-4EE5-A74B-B10EC31A34DC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5AB-E2F3-458E-9F72-D04616328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6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FA602-69ED-4EE5-A74B-B10EC31A34DC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E5AB-E2F3-458E-9F72-D04616328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4591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8.gif"/><Relationship Id="rId5" Type="http://schemas.openxmlformats.org/officeDocument/2006/relationships/image" Target="../media/image13.gif"/><Relationship Id="rId10" Type="http://schemas.openxmlformats.org/officeDocument/2006/relationships/image" Target="../media/image17.gif"/><Relationship Id="rId4" Type="http://schemas.openxmlformats.org/officeDocument/2006/relationships/image" Target="../media/image12.gif"/><Relationship Id="rId9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quot;&amp;Rcy;&amp;iecy;&amp;chcy;&amp;iecy;&amp;vcy;&amp;acy;&amp;yacy; &amp;pcy;&amp;ocy;&amp;lcy;&amp;yacy;&amp;ncy;&amp;kcy;&amp;acy;&quot;: &amp;Icy;&amp;gcy;&amp;rcy;&amp;ycy; &amp;icy; &amp;ucy;&amp;pcy;&amp;rcy;&amp;acy;&amp;zhcy;&amp;ncy;&amp;iecy;&amp;ncy;&amp;icy;&amp;yacy; &amp;ncy;&amp;acy; &amp;zcy;&amp;acy;&amp;kcy;&amp;rcy;&amp;iecy;&amp;pcy;&amp;lcy;&amp;iecy;&amp;ncy;&amp;icy;&amp;iecy; &amp;ncy;&amp;acy;&amp;vcy;&amp;ycy;&amp;kcy;&amp;ocy;&amp;vcy; &amp;scy;&amp;lcy;&amp;ocy;&amp;vcy;&amp;ocy;&amp;ocy;&amp;bcy;&amp;rcy;&amp;acy;&amp;zcy;&amp;ocy;&amp;vcy;&amp;acy;&amp;ncy;&amp;icy;&amp;yacy;, &amp;scy;&amp;lcy;&amp;ocy;&amp;vcy;&amp;ocy;&amp;icy;&amp;zcy;&amp;mcy;&amp;iecy;&amp;ncy;&amp;iecy;&amp;n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kk-KZ" sz="2000" b="1" i="1"/>
              <a:t>«КІМ ЖҮЙРІК?» ойыны. Көңілді шумақтар</a:t>
            </a:r>
            <a:endParaRPr lang="ru-RU" sz="2000" b="1" i="1"/>
          </a:p>
        </p:txBody>
      </p:sp>
      <p:sp>
        <p:nvSpPr>
          <p:cNvPr id="5837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908050"/>
            <a:ext cx="4716463" cy="5759450"/>
          </a:xfr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kk-KZ" b="1" i="1"/>
              <a:t>     1 - БІР</a:t>
            </a:r>
            <a:endParaRPr lang="kk-KZ" i="1"/>
          </a:p>
          <a:p>
            <a:pPr>
              <a:buFontTx/>
              <a:buNone/>
            </a:pPr>
            <a:r>
              <a:rPr lang="kk-KZ" sz="3200" i="1"/>
              <a:t>Же</a:t>
            </a:r>
            <a:r>
              <a:rPr lang="kk-KZ" sz="3200" b="1" i="1"/>
              <a:t>1</a:t>
            </a:r>
            <a:r>
              <a:rPr lang="kk-KZ" sz="3200" i="1"/>
              <a:t> екен </a:t>
            </a:r>
            <a:r>
              <a:rPr lang="kk-KZ" sz="3200" b="1" i="1"/>
              <a:t>1</a:t>
            </a:r>
            <a:r>
              <a:rPr lang="kk-KZ" sz="3200" i="1"/>
              <a:t>қазан:</a:t>
            </a:r>
          </a:p>
          <a:p>
            <a:pPr>
              <a:buFontTx/>
              <a:buNone/>
            </a:pPr>
            <a:r>
              <a:rPr lang="kk-KZ" sz="3200" i="1"/>
              <a:t>Кей</a:t>
            </a:r>
            <a:r>
              <a:rPr lang="kk-KZ" sz="3200" b="1" i="1"/>
              <a:t>1 </a:t>
            </a:r>
            <a:r>
              <a:rPr lang="kk-KZ" sz="3200" i="1"/>
              <a:t>жемді </a:t>
            </a:r>
            <a:r>
              <a:rPr lang="kk-KZ" sz="3200" b="1" i="1"/>
              <a:t>1</a:t>
            </a:r>
            <a:r>
              <a:rPr lang="kk-KZ" sz="3200" i="1"/>
              <a:t>қазан</a:t>
            </a:r>
            <a:endParaRPr lang="kk-KZ" sz="3200" b="1" i="1"/>
          </a:p>
          <a:p>
            <a:pPr>
              <a:buFontTx/>
              <a:buNone/>
            </a:pPr>
            <a:r>
              <a:rPr lang="kk-KZ" sz="3200" b="1" i="1"/>
              <a:t>1</a:t>
            </a:r>
            <a:r>
              <a:rPr lang="kk-KZ" sz="3200" i="1"/>
              <a:t>-ақ сәтте қойды жеп,</a:t>
            </a:r>
          </a:p>
          <a:p>
            <a:pPr>
              <a:buFontTx/>
              <a:buNone/>
            </a:pPr>
            <a:r>
              <a:rPr lang="kk-KZ" sz="3200" i="1"/>
              <a:t>Кү</a:t>
            </a:r>
            <a:r>
              <a:rPr lang="kk-KZ" sz="3200" b="1" i="1"/>
              <a:t>1</a:t>
            </a:r>
            <a:r>
              <a:rPr lang="kk-KZ" sz="3200" i="1"/>
              <a:t> етті:</a:t>
            </a:r>
          </a:p>
          <a:p>
            <a:pPr>
              <a:buFontTx/>
              <a:buNone/>
            </a:pPr>
            <a:r>
              <a:rPr lang="kk-KZ" sz="3200" i="1"/>
              <a:t>«Тойдым»,-деп.</a:t>
            </a:r>
          </a:p>
          <a:p>
            <a:pPr>
              <a:buFontTx/>
              <a:buNone/>
            </a:pPr>
            <a:r>
              <a:rPr lang="kk-KZ" sz="3200" i="1"/>
              <a:t>Естіп </a:t>
            </a:r>
            <a:r>
              <a:rPr lang="kk-KZ" sz="3200" b="1" i="1"/>
              <a:t>1</a:t>
            </a:r>
            <a:r>
              <a:rPr lang="kk-KZ" sz="3200" i="1"/>
              <a:t> кез дү</a:t>
            </a:r>
            <a:r>
              <a:rPr lang="kk-KZ" sz="3200" b="1" i="1"/>
              <a:t>1</a:t>
            </a:r>
            <a:r>
              <a:rPr lang="kk-KZ" sz="3200" i="1"/>
              <a:t>ді,</a:t>
            </a:r>
          </a:p>
          <a:p>
            <a:pPr>
              <a:buFontTx/>
              <a:buNone/>
            </a:pPr>
            <a:r>
              <a:rPr lang="kk-KZ" sz="3200" i="1"/>
              <a:t>Жағадағы тү</a:t>
            </a:r>
            <a:r>
              <a:rPr lang="kk-KZ" sz="3200" b="1" i="1"/>
              <a:t>1</a:t>
            </a:r>
            <a:r>
              <a:rPr lang="kk-KZ" sz="3200" i="1"/>
              <a:t>ді</a:t>
            </a:r>
          </a:p>
          <a:p>
            <a:pPr>
              <a:buFontTx/>
              <a:buNone/>
            </a:pPr>
            <a:r>
              <a:rPr lang="kk-KZ" sz="3200" i="1"/>
              <a:t>Паналауға жүгірді.</a:t>
            </a:r>
            <a:endParaRPr lang="ru-RU" sz="3200" i="1"/>
          </a:p>
        </p:txBody>
      </p:sp>
      <p:sp>
        <p:nvSpPr>
          <p:cNvPr id="5837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932363" y="836613"/>
            <a:ext cx="3960812" cy="5761037"/>
          </a:xfr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kk-KZ" b="1" i="1"/>
              <a:t>         2-ЕКІ</a:t>
            </a:r>
            <a:endParaRPr lang="kk-KZ" i="1"/>
          </a:p>
          <a:p>
            <a:pPr>
              <a:buFontTx/>
              <a:buNone/>
            </a:pPr>
            <a:r>
              <a:rPr lang="kk-KZ" i="1"/>
              <a:t>Баласына ж</a:t>
            </a:r>
            <a:r>
              <a:rPr lang="kk-KZ" b="1" i="1"/>
              <a:t>2</a:t>
            </a:r>
            <a:r>
              <a:rPr lang="kk-KZ" i="1"/>
              <a:t>ріп,</a:t>
            </a:r>
          </a:p>
          <a:p>
            <a:pPr>
              <a:buFontTx/>
              <a:buNone/>
            </a:pPr>
            <a:r>
              <a:rPr lang="kk-KZ" i="1"/>
              <a:t>Ұрсып жатыр К</a:t>
            </a:r>
            <a:r>
              <a:rPr lang="kk-KZ" b="1" i="1"/>
              <a:t>2</a:t>
            </a:r>
            <a:r>
              <a:rPr lang="kk-KZ" i="1"/>
              <a:t>лік:</a:t>
            </a:r>
          </a:p>
          <a:p>
            <a:pPr>
              <a:buFontTx/>
              <a:buNone/>
            </a:pPr>
            <a:r>
              <a:rPr lang="kk-KZ" i="1"/>
              <a:t>-</a:t>
            </a:r>
            <a:r>
              <a:rPr lang="kk-KZ" b="1" i="1"/>
              <a:t>2</a:t>
            </a:r>
            <a:r>
              <a:rPr lang="kk-KZ" i="1"/>
              <a:t>леніп с</a:t>
            </a:r>
            <a:r>
              <a:rPr lang="kk-KZ" b="1" i="1"/>
              <a:t>2</a:t>
            </a:r>
            <a:r>
              <a:rPr lang="kk-KZ" i="1"/>
              <a:t>ріп,</a:t>
            </a:r>
          </a:p>
          <a:p>
            <a:pPr>
              <a:buFontTx/>
              <a:buNone/>
            </a:pPr>
            <a:r>
              <a:rPr lang="kk-KZ" i="1"/>
              <a:t>Алып қапсың «</a:t>
            </a:r>
            <a:r>
              <a:rPr lang="kk-KZ" b="1" i="1"/>
              <a:t>2</a:t>
            </a:r>
            <a:r>
              <a:rPr lang="kk-KZ" i="1"/>
              <a:t>лік».</a:t>
            </a:r>
            <a:endParaRPr lang="kk-KZ" b="1" i="1"/>
          </a:p>
          <a:p>
            <a:pPr>
              <a:buFontTx/>
              <a:buNone/>
            </a:pPr>
            <a:r>
              <a:rPr lang="kk-KZ" b="1" i="1"/>
              <a:t>2</a:t>
            </a:r>
            <a:r>
              <a:rPr lang="kk-KZ" i="1"/>
              <a:t>ншілей «</a:t>
            </a:r>
            <a:r>
              <a:rPr lang="kk-KZ" b="1" i="1"/>
              <a:t>2</a:t>
            </a:r>
            <a:r>
              <a:rPr lang="kk-KZ" i="1"/>
              <a:t>ңді»</a:t>
            </a:r>
          </a:p>
          <a:p>
            <a:pPr>
              <a:buFontTx/>
              <a:buNone/>
            </a:pPr>
            <a:r>
              <a:rPr lang="kk-KZ" i="1"/>
              <a:t>Көрсетпе!-деп ж</a:t>
            </a:r>
            <a:r>
              <a:rPr lang="kk-KZ" b="1" i="1"/>
              <a:t>2</a:t>
            </a:r>
            <a:r>
              <a:rPr lang="kk-KZ" i="1"/>
              <a:t>ді.</a:t>
            </a:r>
          </a:p>
          <a:p>
            <a:pPr>
              <a:buFontTx/>
              <a:buNone/>
            </a:pPr>
            <a:r>
              <a:rPr lang="kk-KZ" i="1"/>
              <a:t>К</a:t>
            </a:r>
            <a:r>
              <a:rPr lang="kk-KZ" b="1" i="1"/>
              <a:t>2</a:t>
            </a:r>
            <a:r>
              <a:rPr lang="kk-KZ" i="1"/>
              <a:t>рейіп баласы,</a:t>
            </a:r>
            <a:endParaRPr lang="kk-KZ" b="1" i="1"/>
          </a:p>
          <a:p>
            <a:pPr>
              <a:buFontTx/>
              <a:buNone/>
            </a:pPr>
            <a:r>
              <a:rPr lang="kk-KZ" b="1" i="1"/>
              <a:t>2</a:t>
            </a:r>
            <a:r>
              <a:rPr lang="kk-KZ" i="1"/>
              <a:t>ленбей таласып,</a:t>
            </a:r>
          </a:p>
          <a:p>
            <a:pPr>
              <a:buFontTx/>
              <a:buNone/>
            </a:pPr>
            <a:r>
              <a:rPr lang="kk-KZ" i="1"/>
              <a:t>«Жоймасам ба </a:t>
            </a:r>
            <a:r>
              <a:rPr lang="kk-KZ" b="1" i="1"/>
              <a:t>2</a:t>
            </a:r>
            <a:r>
              <a:rPr lang="kk-KZ" i="1"/>
              <a:t>мді!»</a:t>
            </a:r>
          </a:p>
          <a:p>
            <a:pPr>
              <a:buFontTx/>
              <a:buNone/>
            </a:pPr>
            <a:r>
              <a:rPr lang="kk-KZ" i="1"/>
              <a:t>Деп б</a:t>
            </a:r>
            <a:r>
              <a:rPr lang="kk-KZ" b="1" i="1"/>
              <a:t>2</a:t>
            </a:r>
            <a:r>
              <a:rPr lang="kk-KZ" i="1"/>
              <a:t>нген с</a:t>
            </a:r>
            <a:r>
              <a:rPr lang="kk-KZ" b="1" i="1"/>
              <a:t>2</a:t>
            </a:r>
            <a:r>
              <a:rPr lang="kk-KZ" i="1"/>
              <a:t>лді.</a:t>
            </a:r>
            <a:endParaRPr lang="ru-RU" i="1"/>
          </a:p>
        </p:txBody>
      </p:sp>
    </p:spTree>
    <p:extLst>
      <p:ext uri="{BB962C8B-B14F-4D97-AF65-F5344CB8AC3E}">
        <p14:creationId xmlns:p14="http://schemas.microsoft.com/office/powerpoint/2010/main" val="31606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3" grpId="0" animBg="1"/>
      <p:bldP spid="583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000625"/>
            <a:ext cx="202247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Круглая лента лицом вверх 2"/>
          <p:cNvSpPr/>
          <p:nvPr/>
        </p:nvSpPr>
        <p:spPr>
          <a:xfrm>
            <a:off x="500063" y="428625"/>
            <a:ext cx="8143875" cy="2071688"/>
          </a:xfrm>
          <a:prstGeom prst="ellipseRibbon2">
            <a:avLst>
              <a:gd name="adj1" fmla="val 24288"/>
              <a:gd name="adj2" fmla="val 50000"/>
              <a:gd name="adj3" fmla="val 12500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“Ойшылдар” тобы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214313" y="3000375"/>
            <a:ext cx="81057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49263" algn="ctr" eaLnBrk="0" hangingPunct="0"/>
            <a:r>
              <a:rPr lang="kk-KZ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 торда үш қоян отыр еді.</a:t>
            </a:r>
          </a:p>
          <a:p>
            <a:pPr indent="449263" algn="ctr" eaLnBrk="0" hangingPunct="0"/>
            <a:r>
              <a:rPr lang="kk-KZ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Үш оқушы бір </a:t>
            </a:r>
            <a:r>
              <a:rPr lang="kk-KZ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бірден таратып алды.</a:t>
            </a:r>
          </a:p>
          <a:p>
            <a:pPr indent="449263" algn="ctr" eaLnBrk="0" hangingPunct="0"/>
            <a:r>
              <a:rPr lang="kk-KZ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Сонда торда әлі де бір қоян қалып қояды. </a:t>
            </a:r>
          </a:p>
          <a:p>
            <a:pPr indent="449263" algn="ctr" eaLnBrk="0" hangingPunct="0"/>
            <a:r>
              <a:rPr lang="kk-KZ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 қалай? </a:t>
            </a:r>
            <a:endParaRPr lang="kk-KZ" sz="320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M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40" name="Rectangle 12"/>
          <p:cNvSpPr>
            <a:spLocks noChangeArrowheads="1"/>
          </p:cNvSpPr>
          <p:nvPr/>
        </p:nvSpPr>
        <p:spPr bwMode="auto">
          <a:xfrm>
            <a:off x="250825" y="1908860"/>
            <a:ext cx="887253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kk-KZ" sz="2800" b="1" i="1" dirty="0">
                <a:latin typeface="Times New Roman" pitchFamily="18" charset="0"/>
              </a:rPr>
              <a:t>Үш топтан үш оқушы шығады.Оқушылар тақтадағы бірінші оқушыға дауысты дыбыс лақтырады, ол оқушы сол дыбыстан буын құрайды, екінші оқушы сол буыннан сөз құрайды.  Үшінші оқушы  сөйлем құрайды</a:t>
            </a:r>
            <a:r>
              <a:rPr lang="kk-KZ" sz="2800" b="1" i="1" dirty="0" smtClean="0">
                <a:latin typeface="Times New Roman" pitchFamily="18" charset="0"/>
              </a:rPr>
              <a:t>. Төртінші топ сөйлемді сөз таптарына талдайды. </a:t>
            </a:r>
            <a:endParaRPr lang="ru-RU" sz="2800" b="1" i="1" dirty="0">
              <a:latin typeface="Times New Roman" pitchFamily="18" charset="0"/>
            </a:endParaRPr>
          </a:p>
          <a:p>
            <a:pPr eaLnBrk="0" hangingPunct="0"/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227341" name="WordArt 13"/>
          <p:cNvSpPr>
            <a:spLocks noChangeArrowheads="1" noChangeShapeType="1" noTextEdit="1"/>
          </p:cNvSpPr>
          <p:nvPr/>
        </p:nvSpPr>
        <p:spPr bwMode="auto">
          <a:xfrm>
            <a:off x="1258888" y="692150"/>
            <a:ext cx="6276975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"Дыбыс лақтырыспақ" ойыны</a:t>
            </a:r>
          </a:p>
        </p:txBody>
      </p:sp>
      <p:pic>
        <p:nvPicPr>
          <p:cNvPr id="16389" name="Picture 26" descr="db682c42ccb18dfc17bacfe900fe042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084763"/>
            <a:ext cx="165735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0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33375"/>
            <a:ext cx="8382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34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0" grpId="0"/>
      <p:bldP spid="2273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1244737693_ramka-svit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kk-KZ" sz="2800" b="1" i="1" smtClean="0">
                <a:latin typeface="Times New Roman" pitchFamily="18" charset="0"/>
              </a:rPr>
              <a:t>Сабақты бекіту:</a:t>
            </a:r>
            <a:endParaRPr lang="ru-RU" sz="2800" b="1" i="1" smtClean="0">
              <a:latin typeface="Times New Roman" pitchFamily="18" charset="0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68580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kk-KZ" sz="2800" b="1" i="1" dirty="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kk-KZ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Тест жұмысы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4819" name="Picture 4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704"/>
            <a:ext cx="9121775" cy="6858000"/>
          </a:xfrm>
          <a:noFill/>
        </p:spPr>
      </p:pic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2071688" y="1214438"/>
            <a:ext cx="54721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Үйге тапсырма.</a:t>
            </a:r>
          </a:p>
        </p:txBody>
      </p:sp>
      <p:sp>
        <p:nvSpPr>
          <p:cNvPr id="34821" name="Rectangle 3"/>
          <p:cNvSpPr txBox="1">
            <a:spLocks noChangeArrowheads="1"/>
          </p:cNvSpPr>
          <p:nvPr/>
        </p:nvSpPr>
        <p:spPr bwMode="auto">
          <a:xfrm>
            <a:off x="2714625" y="1989138"/>
            <a:ext cx="3643313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kk-KZ" sz="3200" b="1" i="1" dirty="0">
                <a:solidFill>
                  <a:schemeClr val="tx2"/>
                </a:solidFill>
                <a:latin typeface="Times New Roman" pitchFamily="18" charset="0"/>
              </a:rPr>
              <a:t>    </a:t>
            </a:r>
            <a:r>
              <a:rPr lang="kk-KZ" sz="3200" b="1" i="1" dirty="0" smtClean="0">
                <a:solidFill>
                  <a:srgbClr val="9900CC"/>
                </a:solidFill>
                <a:latin typeface="Times New Roman" pitchFamily="18" charset="0"/>
              </a:rPr>
              <a:t>Сөз таптарын </a:t>
            </a:r>
            <a:r>
              <a:rPr lang="kk-KZ" sz="3200" b="1" i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kk-KZ" sz="3200" b="1" i="1" dirty="0">
                <a:solidFill>
                  <a:srgbClr val="9900CC"/>
                </a:solidFill>
                <a:latin typeface="Times New Roman" pitchFamily="18" charset="0"/>
              </a:rPr>
              <a:t>қатыстырып,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kk-KZ" sz="3200" b="1" i="1" dirty="0">
                <a:solidFill>
                  <a:srgbClr val="9900CC"/>
                </a:solidFill>
                <a:latin typeface="Times New Roman" pitchFamily="18" charset="0"/>
              </a:rPr>
              <a:t>өзің туралы жаз.</a:t>
            </a:r>
            <a:endParaRPr lang="ru-RU" sz="32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pic>
        <p:nvPicPr>
          <p:cNvPr id="34822" name="Picture 11" descr="F:\Қызыоордадан әкелген\картинки и шаблоны\Анимашки\Анимашки\star0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7860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1" descr="F:\Қызыоордадан әкелген\картинки и шаблоны\Анимашки\Анимашки\star0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71475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3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2d43992fdf9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2" descr="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214688"/>
            <a:ext cx="392906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Қуыршақ-0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/>
          <a:stretch>
            <a:fillRect/>
          </a:stretch>
        </p:blipFill>
        <p:spPr bwMode="auto">
          <a:xfrm rot="21000000" flipH="1">
            <a:off x="1479550" y="2952750"/>
            <a:ext cx="130968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6"/>
          <p:cNvSpPr>
            <a:spLocks noChangeArrowheads="1" noChangeShapeType="1" noTextEdit="1"/>
          </p:cNvSpPr>
          <p:nvPr/>
        </p:nvSpPr>
        <p:spPr bwMode="auto">
          <a:xfrm>
            <a:off x="2209800" y="1371600"/>
            <a:ext cx="5486400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Оқушыларды бағалау</a:t>
            </a:r>
          </a:p>
        </p:txBody>
      </p:sp>
    </p:spTree>
    <p:extLst>
      <p:ext uri="{BB962C8B-B14F-4D97-AF65-F5344CB8AC3E}">
        <p14:creationId xmlns:p14="http://schemas.microsoft.com/office/powerpoint/2010/main" val="236150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repeatCount="2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540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AutoShape 5" descr="Водяные капли"/>
          <p:cNvSpPr>
            <a:spLocks noChangeArrowheads="1"/>
          </p:cNvSpPr>
          <p:nvPr/>
        </p:nvSpPr>
        <p:spPr bwMode="auto">
          <a:xfrm>
            <a:off x="0" y="228600"/>
            <a:ext cx="8153400" cy="6858000"/>
          </a:xfrm>
          <a:prstGeom prst="star32">
            <a:avLst>
              <a:gd name="adj" fmla="val 11407"/>
            </a:avLst>
          </a:prstGeom>
          <a:gradFill rotWithShape="1">
            <a:gsLst>
              <a:gs pos="0">
                <a:srgbClr val="FFFFFF"/>
              </a:gs>
              <a:gs pos="100000">
                <a:schemeClr val="accent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>
              <a:cs typeface="Arial" pitchFamily="34" charset="0"/>
            </a:endParaRPr>
          </a:p>
        </p:txBody>
      </p:sp>
      <p:pic>
        <p:nvPicPr>
          <p:cNvPr id="12292" name="Picture 20" descr="9084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438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WordArt 7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6553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Назарларыңызға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рахмет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12294" name="Picture 2" descr="http://t1.gstatic.com/images?q=tbn:ANd9GcRbb622EDZ7TisKeldwlphJTcHzDZoj8sk1rH6rmrFxrdc6Ycs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81525"/>
            <a:ext cx="2286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aplodisment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56" y="3933056"/>
            <a:ext cx="23764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4" descr="1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8002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1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97452"/>
            <a:ext cx="18002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4" descr="1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941729"/>
            <a:ext cx="18002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4" descr="1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7" y="163286"/>
            <a:ext cx="18002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4" descr="1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89537"/>
            <a:ext cx="18002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1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63285"/>
            <a:ext cx="18002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4" descr="1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98" y="4725144"/>
            <a:ext cx="18002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4" descr="1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97939"/>
            <a:ext cx="18002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4" descr="1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893"/>
            <a:ext cx="18002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68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5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k-KZ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kk-KZ" smtClean="0"/>
          </a:p>
        </p:txBody>
      </p:sp>
      <p:pic>
        <p:nvPicPr>
          <p:cNvPr id="3078" name="Picture 6" descr="м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4786313"/>
            <a:ext cx="207803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6" descr="15941401_44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437063"/>
            <a:ext cx="25574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2350"/>
            <a:ext cx="3429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102350"/>
            <a:ext cx="3429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836712"/>
            <a:ext cx="6480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6000" b="1" i="1" dirty="0" smtClean="0">
              <a:solidFill>
                <a:srgbClr val="FF0000"/>
              </a:solidFill>
            </a:endParaRPr>
          </a:p>
          <a:p>
            <a:pPr algn="ctr"/>
            <a:r>
              <a:rPr lang="kk-KZ" sz="6000" b="1" i="1" dirty="0" smtClean="0">
                <a:solidFill>
                  <a:srgbClr val="FF0000"/>
                </a:solidFill>
              </a:rPr>
              <a:t>Үй  </a:t>
            </a:r>
            <a:r>
              <a:rPr lang="kk-KZ" sz="6000" b="1" i="1" dirty="0">
                <a:solidFill>
                  <a:srgbClr val="FF0000"/>
                </a:solidFill>
              </a:rPr>
              <a:t>тапсырмасын  тексеру</a:t>
            </a:r>
            <a:r>
              <a:rPr lang="kk-KZ" sz="6000" b="1" i="1" dirty="0">
                <a:solidFill>
                  <a:srgbClr val="002060"/>
                </a:solidFill>
              </a:rPr>
              <a:t>.</a:t>
            </a:r>
            <a:r>
              <a:rPr lang="ru-RU" sz="6000" b="1" i="1" dirty="0">
                <a:solidFill>
                  <a:srgbClr val="002060"/>
                </a:solidFill>
              </a:rPr>
              <a:t/>
            </a:r>
            <a:br>
              <a:rPr lang="ru-RU" sz="6000" b="1" i="1" dirty="0">
                <a:solidFill>
                  <a:srgbClr val="002060"/>
                </a:solidFill>
              </a:rPr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75417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54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50825" y="260350"/>
            <a:ext cx="8569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k-KZ" sz="4000" b="1" i="1" dirty="0">
                <a:solidFill>
                  <a:srgbClr val="0070C0"/>
                </a:solidFill>
                <a:latin typeface="Algerian" pitchFamily="82" charset="0"/>
              </a:rPr>
              <a:t>1. </a:t>
            </a:r>
            <a:r>
              <a:rPr lang="kk-KZ" sz="4000" i="1" dirty="0" smtClean="0">
                <a:solidFill>
                  <a:srgbClr val="0070C0"/>
                </a:solidFill>
              </a:rPr>
              <a:t>Есімдік дегеніміз не?</a:t>
            </a:r>
            <a:r>
              <a:rPr lang="kk-KZ" sz="4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119438" y="968236"/>
            <a:ext cx="50405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kk-KZ" sz="2000" i="1" dirty="0" smtClean="0"/>
              <a:t>(</a:t>
            </a:r>
            <a:r>
              <a:rPr lang="kk-KZ" sz="2000" b="1" i="1" dirty="0" smtClean="0"/>
              <a:t>Зат есім, сын есім, сан есімдердің орнына жұмсалатын сөздерді есімдік дейміз.</a:t>
            </a:r>
            <a:r>
              <a:rPr lang="kk-KZ" sz="2000" i="1" dirty="0" smtClean="0"/>
              <a:t>)</a:t>
            </a:r>
            <a:endParaRPr lang="ru-RU" sz="2000" i="1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703829" y="2644775"/>
            <a:ext cx="7993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k-KZ" sz="4000" b="1" i="1" dirty="0">
                <a:solidFill>
                  <a:srgbClr val="0070C0"/>
                </a:solidFill>
                <a:latin typeface="Algerian" pitchFamily="82" charset="0"/>
              </a:rPr>
              <a:t>2. </a:t>
            </a:r>
            <a:r>
              <a:rPr lang="kk-KZ" sz="4000" b="1" i="1" dirty="0" smtClean="0">
                <a:solidFill>
                  <a:srgbClr val="0070C0"/>
                </a:solidFill>
              </a:rPr>
              <a:t>Жіктеу есімдіктері?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857625" y="3642178"/>
            <a:ext cx="48380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sz="2000" b="1" i="1" dirty="0" smtClean="0"/>
              <a:t>(Мен</a:t>
            </a:r>
            <a:r>
              <a:rPr lang="kk-KZ" sz="2000" b="1" i="1" dirty="0"/>
              <a:t>, сен, сіз, ол, біз, сендер, сіздер, олар сөздері жіктеу есімдіктері деп аталады</a:t>
            </a:r>
            <a:r>
              <a:rPr lang="kk-KZ" sz="2000" b="1" dirty="0"/>
              <a:t>)</a:t>
            </a:r>
            <a:endParaRPr lang="ru-RU" sz="2000" b="1" dirty="0"/>
          </a:p>
        </p:txBody>
      </p:sp>
      <p:pic>
        <p:nvPicPr>
          <p:cNvPr id="33810" name="Picture 11" descr="F:\Қызыоордадан әкелген\картинки и шаблоны\Анимашки\Анимашки\star0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715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11" descr="F:\Қызыоордадан әкелген\картинки и шаблоны\Анимашки\Анимашки\star0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78643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11" descr="F:\Қызыоордадан әкелген\картинки и шаблоны\Анимашки\Анимашки\star0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85429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11" descr="F:\Қызыоордадан әкелген\картинки и шаблоны\Анимашки\Анимашки\star0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92881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11" descr="F:\Қызыоордадан әкелген\картинки и шаблоны\Анимашки\Анимашки\star0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33438" y="5568836"/>
            <a:ext cx="736151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4000" b="1" i="1" dirty="0" smtClean="0">
                <a:solidFill>
                  <a:srgbClr val="0070C0"/>
                </a:solidFill>
              </a:rPr>
              <a:t>3. Жіктеу есімдіктерінің септелуі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2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43638"/>
            <a:ext cx="184708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defTabSz="914257"/>
            <a:endParaRPr lang="ru-RU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5124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00" y="3197679"/>
            <a:ext cx="3267360" cy="290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1259632" y="1772816"/>
            <a:ext cx="7221992" cy="10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664" tIns="42332" rIns="84664" bIns="42332">
            <a:spAutoFit/>
          </a:bodyPr>
          <a:lstStyle/>
          <a:p>
            <a:pPr algn="ctr"/>
            <a:r>
              <a:rPr lang="kk-KZ" sz="6000" b="1" dirty="0">
                <a:solidFill>
                  <a:srgbClr val="002060"/>
                </a:solidFill>
                <a:cs typeface="Times New Roman" pitchFamily="18" charset="0"/>
              </a:rPr>
              <a:t>-Жарайсыңдар!</a:t>
            </a:r>
            <a:endParaRPr lang="ru-RU" sz="6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Picture 16" descr="F:\Қызыоордадан әкелген\картинки и шаблоны\Анимашки\Анимашки\84d0d29e6c40cbb5683c3d1cce78357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69" y="412958"/>
            <a:ext cx="20161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841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3e76aa10e9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1071563" y="1857375"/>
            <a:ext cx="4968875" cy="1751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Сөз</a:t>
            </a:r>
            <a:r>
              <a:rPr lang="ru-RU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таптарынан</a:t>
            </a:r>
            <a:r>
              <a:rPr lang="ru-RU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өткенді</a:t>
            </a: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қайталау</a:t>
            </a:r>
            <a:endParaRPr lang="ru-RU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1116013" y="836613"/>
            <a:ext cx="46799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Науырыз</a:t>
            </a:r>
            <a:r>
              <a:rPr lang="ru-RU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</a:t>
            </a:r>
            <a:r>
              <a:rPr lang="ru-RU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ың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он </a:t>
            </a:r>
            <a:r>
              <a:rPr lang="ru-RU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бірі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13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k-KZ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kk-KZ" smtClean="0"/>
          </a:p>
        </p:txBody>
      </p:sp>
      <p:pic>
        <p:nvPicPr>
          <p:cNvPr id="20484" name="Picture 4" descr="Рисунок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714500" y="1773238"/>
            <a:ext cx="6357938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Сабақтың мақсаты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r>
              <a:rPr lang="kk-KZ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kk-KZ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Сөз таптарынан алған білімдерін </a:t>
            </a:r>
            <a:r>
              <a:rPr lang="kk-KZ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бекіту</a:t>
            </a:r>
            <a:r>
              <a:rPr lang="kk-KZ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есте  сақтау, </a:t>
            </a:r>
            <a:r>
              <a:rPr lang="kk-KZ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қабілетін </a:t>
            </a:r>
            <a:r>
              <a:rPr lang="kk-KZ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қалыптастыру; </a:t>
            </a:r>
          </a:p>
          <a:p>
            <a:r>
              <a:rPr lang="kk-KZ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Сабаққа қызығушылығын ойын арқылы ояту, сөздік қорын дамыту;</a:t>
            </a:r>
          </a:p>
          <a:p>
            <a:r>
              <a:rPr lang="kk-KZ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Еңбек сүйгіштікке</a:t>
            </a:r>
            <a:r>
              <a:rPr lang="kk-KZ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әдептілікке, достыққа тәрбиелеу.              </a:t>
            </a:r>
            <a:endParaRPr lang="ru-RU" sz="2400" b="1" i="1" dirty="0">
              <a:solidFill>
                <a:srgbClr val="002060"/>
              </a:solidFill>
            </a:endParaRPr>
          </a:p>
          <a:p>
            <a:pPr algn="l"/>
            <a:r>
              <a:rPr lang="kk-KZ" b="1" dirty="0">
                <a:solidFill>
                  <a:srgbClr val="FF0000"/>
                </a:solidFill>
              </a:rPr>
              <a:t/>
            </a:r>
            <a:br>
              <a:rPr lang="kk-KZ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486" name="Picture 17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3825"/>
            <a:ext cx="2879725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4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188" y="3284538"/>
            <a:ext cx="10810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4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17" y="3763963"/>
            <a:ext cx="1233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6" descr="327676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57188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4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1233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4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92150"/>
            <a:ext cx="1233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2071688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88913"/>
            <a:ext cx="2071688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3429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24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550" y="5013325"/>
            <a:ext cx="10810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21" descr="babochka06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5586">
            <a:off x="6671237" y="860701"/>
            <a:ext cx="11525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6" descr="butterfly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2283">
            <a:off x="442913" y="1674813"/>
            <a:ext cx="13668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8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1630"/>
            <a:ext cx="9144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6536" y="3060374"/>
            <a:ext cx="7555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algn="ctr">
              <a:defRPr/>
            </a:pPr>
            <a:r>
              <a:rPr lang="kk-KZ" alt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Сөздердің білдіретін мағынасына,</a:t>
            </a:r>
          </a:p>
          <a:p>
            <a:pPr marL="609600" indent="-609600" algn="ctr">
              <a:defRPr/>
            </a:pPr>
            <a:r>
              <a:rPr lang="kk-KZ" alt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түрлену тұлғасына, қойылатын</a:t>
            </a:r>
          </a:p>
          <a:p>
            <a:pPr marL="609600" indent="-609600" algn="ctr">
              <a:defRPr/>
            </a:pPr>
            <a:r>
              <a:rPr lang="kk-KZ" alt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сұрағына, сөйлемде атқаратын</a:t>
            </a:r>
          </a:p>
          <a:p>
            <a:pPr marL="609600" indent="-609600" algn="ctr">
              <a:defRPr/>
            </a:pPr>
            <a:r>
              <a:rPr lang="kk-KZ" alt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қызметіне қарай топталуын </a:t>
            </a:r>
            <a:r>
              <a:rPr lang="kk-KZ" alt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сөз таптары</a:t>
            </a:r>
            <a:r>
              <a:rPr lang="kk-KZ" alt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дейміз</a:t>
            </a:r>
            <a:r>
              <a:rPr lang="kk-KZ" alt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64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2" name="Picture 14" descr="SAILBO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54" y="2010456"/>
            <a:ext cx="4343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10"/>
          <p:cNvSpPr>
            <a:spLocks noChangeArrowheads="1" noChangeShapeType="1" noTextEdit="1"/>
          </p:cNvSpPr>
          <p:nvPr/>
        </p:nvSpPr>
        <p:spPr bwMode="auto">
          <a:xfrm>
            <a:off x="3132138" y="476250"/>
            <a:ext cx="3025775" cy="2879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351964"/>
              </a:avLst>
            </a:prstTxWarp>
          </a:bodyPr>
          <a:lstStyle/>
          <a:p>
            <a:pPr algn="ctr"/>
            <a:r>
              <a:rPr lang="kk-KZ" b="1" dirty="0">
                <a:solidFill>
                  <a:srgbClr val="FFFF00"/>
                </a:solidFill>
              </a:rPr>
              <a:t>Сөз таптары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4461" name="WordArt 13"/>
          <p:cNvSpPr>
            <a:spLocks noChangeArrowheads="1" noChangeShapeType="1" noTextEdit="1"/>
          </p:cNvSpPr>
          <p:nvPr/>
        </p:nvSpPr>
        <p:spPr bwMode="auto">
          <a:xfrm>
            <a:off x="2067057" y="3370546"/>
            <a:ext cx="4453484" cy="2881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61"/>
              </a:avLst>
            </a:prstTxWarp>
          </a:bodyPr>
          <a:lstStyle/>
          <a:p>
            <a:pPr marL="342900" indent="-342900" algn="ctr">
              <a:buAutoNum type="arabicPeriod"/>
            </a:pPr>
            <a:r>
              <a:rPr lang="ru-RU" sz="3200" b="1" i="1" kern="10" dirty="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kk-KZ" sz="3200" b="1" dirty="0">
                <a:solidFill>
                  <a:srgbClr val="FF0000"/>
                </a:solidFill>
              </a:rPr>
              <a:t>Зат есім</a:t>
            </a:r>
          </a:p>
          <a:p>
            <a:pPr marL="342900" indent="-342900" algn="ctr">
              <a:buAutoNum type="arabicPeriod"/>
            </a:pPr>
            <a:r>
              <a:rPr lang="kk-KZ" sz="3200" b="1" dirty="0">
                <a:solidFill>
                  <a:srgbClr val="FF0000"/>
                </a:solidFill>
              </a:rPr>
              <a:t>Сын есім</a:t>
            </a:r>
          </a:p>
          <a:p>
            <a:pPr marL="342900" indent="-342900" algn="ctr">
              <a:buAutoNum type="arabicPeriod"/>
            </a:pPr>
            <a:r>
              <a:rPr lang="kk-KZ" sz="3200" b="1" dirty="0">
                <a:solidFill>
                  <a:srgbClr val="FF0000"/>
                </a:solidFill>
              </a:rPr>
              <a:t>Етістік </a:t>
            </a:r>
          </a:p>
          <a:p>
            <a:pPr marL="342900" indent="-342900" algn="ctr">
              <a:buAutoNum type="arabicPeriod"/>
            </a:pPr>
            <a:r>
              <a:rPr lang="kk-KZ" sz="3200" b="1" dirty="0">
                <a:solidFill>
                  <a:srgbClr val="FF0000"/>
                </a:solidFill>
              </a:rPr>
              <a:t>Сан есім 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i="1" kern="10" dirty="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endParaRPr lang="ru-RU" sz="3200" b="1" i="1" kern="10" dirty="0">
              <a:ln w="9525">
                <a:solidFill>
                  <a:srgbClr val="FFFF99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  <p:pic>
        <p:nvPicPr>
          <p:cNvPr id="512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09" y="620688"/>
            <a:ext cx="12573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 descr="BD06970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68413"/>
            <a:ext cx="2087562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08275"/>
            <a:ext cx="1685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9" name="Picture 11" descr="калам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765175"/>
            <a:ext cx="2809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425" y="470920"/>
            <a:ext cx="12573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9" descr="71624275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37084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3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 descr="2b871c84f3a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533400" y="471121"/>
            <a:ext cx="617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kk-KZ" sz="4800" dirty="0">
              <a:solidFill>
                <a:srgbClr val="7030A0"/>
              </a:solidFill>
              <a:latin typeface="KZ Boyarsky"/>
            </a:endParaRPr>
          </a:p>
        </p:txBody>
      </p:sp>
      <p:pic>
        <p:nvPicPr>
          <p:cNvPr id="6" name="Содержимое 3" descr="пока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9672" y="304800"/>
            <a:ext cx="17319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2924944"/>
            <a:ext cx="796448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E3E3FF"/>
              </a:buClr>
              <a:buFontTx/>
              <a:buChar char="•"/>
              <a:defRPr/>
            </a:pPr>
            <a:r>
              <a:rPr lang="kk-KZ" sz="88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88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317</Words>
  <Application>Microsoft Office PowerPoint</Application>
  <PresentationFormat>Экран (4:3)</PresentationFormat>
  <Paragraphs>65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«КІМ ЖҮЙРІК?» ойыны. Көңілді шумақтар</vt:lpstr>
      <vt:lpstr>Презентация PowerPoint</vt:lpstr>
      <vt:lpstr>Презентация PowerPoint</vt:lpstr>
      <vt:lpstr>Сабақты бекіту: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2015-03-09T04:08:27Z</dcterms:created>
  <dcterms:modified xsi:type="dcterms:W3CDTF">2015-03-10T18:27:33Z</dcterms:modified>
</cp:coreProperties>
</file>