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1"/>
  </p:notesMasterIdLst>
  <p:handoutMasterIdLst>
    <p:handoutMasterId r:id="rId52"/>
  </p:handoutMasterIdLst>
  <p:sldIdLst>
    <p:sldId id="325" r:id="rId2"/>
    <p:sldId id="283" r:id="rId3"/>
    <p:sldId id="258" r:id="rId4"/>
    <p:sldId id="262" r:id="rId5"/>
    <p:sldId id="259" r:id="rId6"/>
    <p:sldId id="257" r:id="rId7"/>
    <p:sldId id="263" r:id="rId8"/>
    <p:sldId id="264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9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81A9A-4550-4EFD-9174-BCB3C5374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BC107-2B02-4481-8A5C-CAEB188A1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6FB8-BDFE-4D69-81E5-5098ACF756A9}" type="datetime1">
              <a:rPr lang="ru-RU" smtClean="0"/>
              <a:pPr/>
              <a:t>30.12.2015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9EA6-2066-488E-A5E0-903B44A1CB05}" type="datetime1">
              <a:rPr lang="ru-RU" smtClean="0"/>
              <a:pPr/>
              <a:t>30.12.2015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1F52-83C5-40A0-868A-A06A9E3C6BBD}" type="datetime1">
              <a:rPr lang="ru-RU" smtClean="0"/>
              <a:pPr/>
              <a:t>30.12.2015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3F276-0DD4-46E4-AF8C-2FCA181D7121}" type="datetime1">
              <a:rPr lang="ru-RU" smtClean="0"/>
              <a:pPr>
                <a:defRPr/>
              </a:pPr>
              <a:t>30.12.2015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DAD7A-A12E-4899-A3D9-9CECFF25F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BD93-7022-4ACC-BC9B-9F4C5C5F380E}" type="datetime1">
              <a:rPr lang="ru-RU" smtClean="0"/>
              <a:pPr/>
              <a:t>30.12.2015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40EF-D05D-48DF-AB9E-DF901AA1F4DE}" type="datetime1">
              <a:rPr lang="ru-RU" smtClean="0"/>
              <a:pPr/>
              <a:t>30.12.2015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FBA8-4881-4B34-AC13-9C1CDBFDDCBF}" type="datetime1">
              <a:rPr lang="ru-RU" smtClean="0"/>
              <a:pPr/>
              <a:t>30.12.2015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D6A5-C0C0-474E-A534-6417EC3357C8}" type="datetime1">
              <a:rPr lang="ru-RU" smtClean="0"/>
              <a:pPr/>
              <a:t>30.12.2015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90FF-2544-4AFA-8C06-8A21429C9B84}" type="datetime1">
              <a:rPr lang="ru-RU" smtClean="0"/>
              <a:pPr/>
              <a:t>30.12.2015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86E-DC7C-4E46-AA28-27D9B106E302}" type="datetime1">
              <a:rPr lang="ru-RU" smtClean="0"/>
              <a:pPr/>
              <a:t>30.12.2015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8DD4-7745-4D7C-A9B6-B151204A498B}" type="datetime1">
              <a:rPr lang="ru-RU" smtClean="0"/>
              <a:pPr/>
              <a:t>30.12.2015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E0EE-6009-4839-ADBC-A496E7B4740E}" type="datetime1">
              <a:rPr lang="ru-RU" smtClean="0"/>
              <a:pPr/>
              <a:t>30.12.2015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7D9DE0-3293-4984-9675-A04BE6F2983E}" type="datetime1">
              <a:rPr lang="ru-RU" smtClean="0"/>
              <a:pPr/>
              <a:t>30.12.2015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bg2">
                <a:tint val="80000"/>
                <a:satMod val="400000"/>
                <a:alpha val="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572792" cy="306950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9600" dirty="0" smtClean="0">
                <a:solidFill>
                  <a:schemeClr val="tx2">
                    <a:lumMod val="25000"/>
                  </a:schemeClr>
                </a:solidFill>
              </a:rPr>
              <a:t>«Береги зубы смолоду»</a:t>
            </a:r>
            <a:endParaRPr lang="ru-RU" sz="9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4509120"/>
            <a:ext cx="626581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Внеклассное мероприятие 8 «А» класса</a:t>
            </a:r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МАОУ «СПШ №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33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»</a:t>
            </a:r>
            <a:endParaRPr lang="ru-RU" sz="28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>2015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000ccb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0" y="357188"/>
            <a:ext cx="9001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ЗАБОЛЕВАНИЯ ПАРОДОНТА</a:t>
            </a:r>
            <a:endParaRPr lang="ru-RU" sz="4400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0" name="TextBox 13"/>
          <p:cNvSpPr txBox="1">
            <a:spLocks noChangeArrowheads="1"/>
          </p:cNvSpPr>
          <p:nvPr/>
        </p:nvSpPr>
        <p:spPr bwMode="auto">
          <a:xfrm>
            <a:off x="0" y="5643578"/>
            <a:ext cx="9144000" cy="1200329"/>
          </a:xfrm>
          <a:prstGeom prst="rect">
            <a:avLst/>
          </a:prstGeom>
          <a:solidFill>
            <a:srgbClr val="FFC000">
              <a:alpha val="54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/>
              <a:t>являются </a:t>
            </a:r>
            <a:r>
              <a:rPr lang="ru-RU" sz="2400" b="1" dirty="0"/>
              <a:t>самыми распространёнными стоматологическими заболеваниями,  и  как правило, связаны с плохой чисткой зубов.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SmartArt 5" descr="7DE0D98"/>
          <p:cNvPicPr>
            <a:picLocks noGrp="1"/>
          </p:cNvPicPr>
          <p:nvPr>
            <p:ph type="dgm" idx="1"/>
          </p:nvPr>
        </p:nvPicPr>
        <p:blipFill>
          <a:blip r:embed="rId2" cstate="print">
            <a:lum contrast="12000"/>
          </a:blip>
          <a:srcRect l="31238" t="10002" r="31032" b="70081"/>
          <a:stretch>
            <a:fillRect/>
          </a:stretch>
        </p:blipFill>
        <p:spPr bwMode="auto">
          <a:xfrm>
            <a:off x="2285984" y="3500438"/>
            <a:ext cx="4695508" cy="27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00232" y="385762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1714488"/>
            <a:ext cx="8143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комплекс тканей, окружающих зуб: костная ткань, десна с надкостницей, связки зуба и цемент корня.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500298" y="1214422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Пародонт - </a:t>
            </a:r>
            <a:endParaRPr lang="ru-RU" sz="36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ГИНГИВИТ</a:t>
            </a:r>
            <a:r>
              <a:rPr lang="ru-RU" dirty="0" smtClean="0"/>
              <a:t> – воспаление десны.</a:t>
            </a:r>
            <a:endParaRPr lang="ru-RU" dirty="0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/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64770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35" name="Рисунок SmartArt 2"/>
          <p:cNvSpPr>
            <a:spLocks noGrp="1" noTextEdit="1"/>
          </p:cNvSpPr>
          <p:nvPr>
            <p:ph type="dgm" idx="1"/>
          </p:nvPr>
        </p:nvSpPr>
        <p:spPr/>
      </p:sp>
      <p:sp>
        <p:nvSpPr>
          <p:cNvPr id="18436" name="Рисунок SmartArt 2"/>
          <p:cNvSpPr txBox="1">
            <a:spLocks/>
          </p:cNvSpPr>
          <p:nvPr/>
        </p:nvSpPr>
        <p:spPr bwMode="auto">
          <a:xfrm>
            <a:off x="357188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571500" y="5429250"/>
            <a:ext cx="5786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57313" y="4643438"/>
            <a:ext cx="48577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4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357826"/>
            <a:ext cx="828675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accent4">
                    <a:lumMod val="10000"/>
                  </a:schemeClr>
                </a:solidFill>
              </a:rPr>
              <a:t>Проба </a:t>
            </a:r>
            <a:r>
              <a:rPr lang="ru-RU" sz="2800" b="1" i="1" dirty="0">
                <a:solidFill>
                  <a:schemeClr val="accent4">
                    <a:lumMod val="10000"/>
                  </a:schemeClr>
                </a:solidFill>
              </a:rPr>
              <a:t>Шиллера – Писарева: при воспаление десны раствор йода окрашивает ее </a:t>
            </a:r>
            <a:r>
              <a:rPr lang="ru-RU" sz="2800" b="1" i="1" dirty="0" smtClean="0">
                <a:solidFill>
                  <a:schemeClr val="accent4">
                    <a:lumMod val="10000"/>
                  </a:schemeClr>
                </a:solidFill>
              </a:rPr>
              <a:t>в </a:t>
            </a:r>
            <a:r>
              <a:rPr lang="ru-RU" sz="2800" b="1" i="1" dirty="0">
                <a:solidFill>
                  <a:schemeClr val="accent4">
                    <a:lumMod val="10000"/>
                  </a:schemeClr>
                </a:solidFill>
              </a:rPr>
              <a:t>коричневый цвет.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ПАРОДОНТИТ</a:t>
            </a:r>
            <a:r>
              <a:rPr lang="ru-RU" sz="4000" dirty="0" smtClean="0"/>
              <a:t> – </a:t>
            </a:r>
            <a:r>
              <a:rPr lang="ru-RU" sz="4000" b="1" dirty="0" smtClean="0">
                <a:solidFill>
                  <a:schemeClr val="tx1"/>
                </a:solidFill>
              </a:rPr>
              <a:t>воспаление всех тканей пародонта.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285992"/>
            <a:ext cx="381635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39825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ПАРОДОНТОЗ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– </a:t>
            </a:r>
            <a:r>
              <a:rPr lang="ru-RU" sz="3200" b="1" dirty="0" smtClean="0">
                <a:solidFill>
                  <a:schemeClr val="tx1"/>
                </a:solidFill>
              </a:rPr>
              <a:t>дистрофическое заболевание тканей пародонта (оголение корней зубов без воспаления десны)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428868"/>
            <a:ext cx="5643602" cy="402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:\Елена Георгиевна\конференция отбеливание зубов\White Tee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23528" y="4395787"/>
            <a:ext cx="8286750" cy="2246769"/>
          </a:xfrm>
          <a:prstGeom prst="rect">
            <a:avLst/>
          </a:prstGeom>
          <a:solidFill>
            <a:schemeClr val="bg2">
              <a:alpha val="36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Врач сможет выявить начальные признаки заболевания и обучить рациональной гигиене полости рта, а так же подберёт </a:t>
            </a:r>
            <a:r>
              <a:rPr lang="ru-RU" sz="28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зубную щетку и пасту. Стоматолога </a:t>
            </a:r>
            <a:r>
              <a:rPr lang="ru-RU" sz="28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 посещать </a:t>
            </a:r>
            <a:endParaRPr lang="en-US" sz="2800" b="1" i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8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ru-RU" sz="28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раза в год.</a:t>
            </a:r>
            <a:endParaRPr lang="ru-RU" sz="2800" b="1" i="1" dirty="0">
              <a:solidFill>
                <a:schemeClr val="accent4">
                  <a:lumMod val="10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:\Елена Георгиевна\пародонтиты\PC01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14313" y="142875"/>
            <a:ext cx="3143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20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endParaRPr lang="ru-RU" sz="2000" b="1" i="1" dirty="0">
              <a:solidFill>
                <a:schemeClr val="accent4">
                  <a:lumMod val="10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42875" y="5657671"/>
            <a:ext cx="9286875" cy="1200329"/>
          </a:xfrm>
          <a:prstGeom prst="rect">
            <a:avLst/>
          </a:prstGeom>
          <a:solidFill>
            <a:schemeClr val="bg2"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4">
                    <a:lumMod val="10000"/>
                  </a:schemeClr>
                </a:solidFill>
              </a:rPr>
              <a:t>Удаление зубных отложений ультразвуковым аппаратом.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714744" y="698579"/>
            <a:ext cx="521497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избежание заболевания пародонта необходимо пользоваться зубной щеткой средней жёсткости и </a:t>
            </a:r>
            <a:r>
              <a:rPr lang="ru-RU" sz="2000" b="1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лечебно-профилакти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ческой 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пастой. Зубную щётку и пасту нужно менять 1 раз в месяц. Зубы чисть 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раза в день 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3-5 минут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использовать дополнительные средства и предметы гигиены: ёршики, ирригаторы, </a:t>
            </a:r>
            <a:r>
              <a:rPr lang="ru-RU" sz="2000" b="1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ополаски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000" b="1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ватели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гели.</a:t>
            </a:r>
            <a:endParaRPr lang="ru-RU" sz="2000" b="1" dirty="0">
              <a:solidFill>
                <a:schemeClr val="tx1">
                  <a:lumMod val="95000"/>
                </a:schemeClr>
              </a:solidFill>
              <a:latin typeface="Arial" pitchFamily="34" charset="0"/>
            </a:endParaRPr>
          </a:p>
          <a:p>
            <a:pPr algn="just" eaLnBrk="0" hangingPunct="0">
              <a:defRPr/>
            </a:pPr>
            <a:endParaRPr lang="ru-RU" b="1" dirty="0">
              <a:solidFill>
                <a:schemeClr val="tx1">
                  <a:lumMod val="95000"/>
                </a:schemeClr>
              </a:solidFill>
              <a:latin typeface="Arial" pitchFamily="34" charset="0"/>
            </a:endParaRPr>
          </a:p>
        </p:txBody>
      </p:sp>
      <p:pic>
        <p:nvPicPr>
          <p:cNvPr id="22531" name="Picture 4" descr="I:\Елена Георгиевна\конференция отбеливание зубов\teeth-pregnanc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792948"/>
            <a:ext cx="5786446" cy="306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1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3357554" cy="416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736"/>
            <a:ext cx="7851648" cy="18288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Кариес</a:t>
            </a:r>
            <a:endParaRPr lang="ru-RU" sz="6000" dirty="0"/>
          </a:p>
        </p:txBody>
      </p:sp>
      <p:pic>
        <p:nvPicPr>
          <p:cNvPr id="1028" name="Picture 4" descr="K:\состав зуба\стадии\9bac05dc-822b-433f-aad5-430c6ea8b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4861795" cy="385287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715140" y="5715016"/>
            <a:ext cx="2225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Лепёхина Ольга</a:t>
            </a: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Емельянов Ярослав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988840"/>
            <a:ext cx="8100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Состав и строение</a:t>
            </a:r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 зубов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00619" y="6000768"/>
            <a:ext cx="198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mtClean="0"/>
              <a:t>Горбачева Ирина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КАРИЕС</a:t>
            </a:r>
            <a:r>
              <a:rPr lang="ru-RU" sz="4000" b="1" i="1" dirty="0" smtClean="0"/>
              <a:t> </a:t>
            </a:r>
            <a:r>
              <a:rPr lang="ru-RU" sz="4000" dirty="0" smtClean="0"/>
              <a:t>– болезнь зубов, при которой образуется полость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H:\Documents and Settings\смк\Мои документы\ЦОР стоматологии\фото\tr1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00438"/>
            <a:ext cx="4572032" cy="275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71678"/>
            <a:ext cx="418708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7920880" cy="100811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Стадии кариеса: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59832" y="1124744"/>
            <a:ext cx="5558012" cy="1869928"/>
          </a:xfrm>
        </p:spPr>
        <p:txBody>
          <a:bodyPr>
            <a:normAutofit fontScale="85000" lnSpcReduction="20000"/>
          </a:bodyPr>
          <a:lstStyle/>
          <a:p>
            <a:endParaRPr lang="ru-RU" sz="6200" dirty="0" smtClean="0"/>
          </a:p>
          <a:p>
            <a:r>
              <a:rPr lang="ru-RU" sz="4800" dirty="0" smtClean="0"/>
              <a:t>Кариес в пределах эмали, зуб не болит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7200" dirty="0" smtClean="0"/>
          </a:p>
          <a:p>
            <a:endParaRPr lang="ru-RU" sz="7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4400" dirty="0" smtClean="0"/>
          </a:p>
          <a:p>
            <a:endParaRPr lang="ru-RU" sz="7200" dirty="0" smtClean="0"/>
          </a:p>
          <a:p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0" y="1500174"/>
            <a:ext cx="3000364" cy="2000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Поверхностный</a:t>
            </a:r>
            <a:endParaRPr lang="ru-RU" sz="2400" dirty="0"/>
          </a:p>
        </p:txBody>
      </p:sp>
      <p:pic>
        <p:nvPicPr>
          <p:cNvPr id="3074" name="Picture 2" descr="K:\состав зуба\стадии\Icon-ris-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786190"/>
            <a:ext cx="535305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3240" y="571480"/>
            <a:ext cx="5243522" cy="2286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Кариес в пределах дентина, зуб болит от холодного и горячего, но не сильно</a:t>
            </a:r>
            <a:endParaRPr lang="ru-RU" sz="3600" dirty="0"/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357158" y="571480"/>
            <a:ext cx="2643206" cy="1857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Средний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K:\состав зуба\стадии\state09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143248"/>
            <a:ext cx="4492628" cy="3369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8992" y="428604"/>
            <a:ext cx="5386398" cy="2286000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/>
              <a:t>Кариес в близи пульпы (нерва зуба), существует опасность воспаления нерва и сильной зубной боли</a:t>
            </a:r>
          </a:p>
          <a:p>
            <a:endParaRPr lang="ru-RU" sz="36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57158" y="500042"/>
            <a:ext cx="2786082" cy="171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Глубокий</a:t>
            </a:r>
            <a:endParaRPr lang="ru-RU" sz="3200" dirty="0"/>
          </a:p>
        </p:txBody>
      </p:sp>
      <p:pic>
        <p:nvPicPr>
          <p:cNvPr id="5" name="Picture 2" descr="K:\состав зуба\стадии\cari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286124"/>
            <a:ext cx="3443285" cy="2709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628800"/>
            <a:ext cx="6576286" cy="1285884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/>
              <a:t>Общие                     Местные</a:t>
            </a:r>
            <a:endParaRPr lang="ru-RU" sz="40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560840" cy="97838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Причины кариеса:</a:t>
            </a:r>
            <a:endParaRPr lang="ru-RU" sz="5400" dirty="0"/>
          </a:p>
        </p:txBody>
      </p:sp>
      <p:pic>
        <p:nvPicPr>
          <p:cNvPr id="10" name="Picture 5" descr="PC01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500306"/>
            <a:ext cx="5295941" cy="3962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714356"/>
            <a:ext cx="75009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/>
              <a:t>ОБЩИЕ ПРИЧИНЫ:</a:t>
            </a:r>
          </a:p>
          <a:p>
            <a:pPr>
              <a:buNone/>
            </a:pPr>
            <a:r>
              <a:rPr lang="ru-RU" sz="4000" b="1" dirty="0" smtClean="0"/>
              <a:t>1)Нерациональное питание и вода без фтора</a:t>
            </a:r>
          </a:p>
          <a:p>
            <a:pPr>
              <a:buNone/>
            </a:pPr>
            <a:r>
              <a:rPr lang="ru-RU" sz="4000" b="1" dirty="0" smtClean="0"/>
              <a:t>2) Различные заболевания всего организма</a:t>
            </a:r>
          </a:p>
          <a:p>
            <a:pPr>
              <a:buNone/>
            </a:pPr>
            <a:r>
              <a:rPr lang="ru-RU" sz="4000" b="1" dirty="0" smtClean="0"/>
              <a:t>3)Стрессы</a:t>
            </a:r>
          </a:p>
          <a:p>
            <a:pPr>
              <a:buNone/>
            </a:pPr>
            <a:r>
              <a:rPr lang="ru-RU" sz="4000" b="1" dirty="0" smtClean="0"/>
              <a:t>4)Наследственная предрасположенность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85728"/>
            <a:ext cx="7772400" cy="6357982"/>
          </a:xfrm>
        </p:spPr>
        <p:txBody>
          <a:bodyPr>
            <a:normAutofit/>
          </a:bodyPr>
          <a:lstStyle/>
          <a:p>
            <a:endParaRPr lang="ru-RU" sz="1100" dirty="0" smtClean="0"/>
          </a:p>
          <a:p>
            <a:endParaRPr lang="ru-RU" sz="1100" b="1" dirty="0" smtClean="0"/>
          </a:p>
          <a:p>
            <a:endParaRPr lang="ru-RU" sz="2400" b="1" dirty="0" smtClean="0"/>
          </a:p>
          <a:p>
            <a:pPr algn="ctr"/>
            <a:r>
              <a:rPr lang="ru-RU" sz="3600" b="1" dirty="0" smtClean="0"/>
              <a:t>МЕСТНЫЕ ПРИЧИНЫ:</a:t>
            </a:r>
          </a:p>
          <a:p>
            <a:r>
              <a:rPr lang="ru-RU" sz="3600" b="1" dirty="0" smtClean="0"/>
              <a:t>1) Плохая гигиена полости рта</a:t>
            </a:r>
          </a:p>
          <a:p>
            <a:r>
              <a:rPr lang="ru-RU" sz="3600" b="1" dirty="0" smtClean="0"/>
              <a:t>2) Нарушение состава и свойств слюны</a:t>
            </a:r>
          </a:p>
          <a:p>
            <a:r>
              <a:rPr lang="ru-RU" sz="3600" b="1" dirty="0" smtClean="0"/>
              <a:t>3) Пищевые остатки и зубной налет</a:t>
            </a:r>
          </a:p>
          <a:p>
            <a:r>
              <a:rPr lang="ru-RU" sz="3600" b="1" dirty="0" smtClean="0"/>
              <a:t>4) Состояние зубочелюстной системы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5184098"/>
          </a:xfrm>
        </p:spPr>
        <p:txBody>
          <a:bodyPr/>
          <a:lstStyle/>
          <a:p>
            <a:r>
              <a:rPr lang="ru-RU" sz="6000" dirty="0" smtClean="0"/>
              <a:t>    Гигиена полости рта</a:t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5400" dirty="0" smtClean="0"/>
              <a:t>           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6715140" y="5786454"/>
            <a:ext cx="2238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Сапрыкина Елена</a:t>
            </a: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Овчинников Антон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endParaRPr lang="ru-RU" sz="54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410200" cy="5410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   Знаете ли вы, что больше половины людей не умеют чистить зубы? </a:t>
            </a:r>
          </a:p>
        </p:txBody>
      </p:sp>
      <p:pic>
        <p:nvPicPr>
          <p:cNvPr id="31748" name="Picture 5" descr="гигиена-ребе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477" y="1857364"/>
            <a:ext cx="3030310" cy="454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28670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Как часто чистить зубы?</a:t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928802"/>
            <a:ext cx="4191000" cy="6248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Не нужно бросаться в крайности и хвататься за зубную щётку после каждого приёма пищи, это может негативно сказаться на состоянии полости рта. </a:t>
            </a:r>
          </a:p>
        </p:txBody>
      </p:sp>
      <p:pic>
        <p:nvPicPr>
          <p:cNvPr id="32772" name="Picture 5" descr="078803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71546"/>
            <a:ext cx="414337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2844" y="3357562"/>
            <a:ext cx="885831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взрослого человека 32 постоянных зуба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 20 молочных зубов.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85728"/>
            <a:ext cx="485778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0"/>
            <a:ext cx="7762900" cy="614364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4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4000" dirty="0" smtClean="0"/>
          </a:p>
          <a:p>
            <a:pPr algn="ctr"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ru-RU" sz="4000" dirty="0" smtClean="0"/>
              <a:t> </a:t>
            </a:r>
            <a:r>
              <a:rPr lang="ru-RU" sz="4000" b="1" dirty="0" smtClean="0"/>
              <a:t>Чистка зубов утром должна производиться после завтрака.  Зубы необходимо чистить в течение 3-4 минут, стандартным методом, не забывая про массаж дёсен.</a:t>
            </a:r>
          </a:p>
        </p:txBody>
      </p:sp>
    </p:spTree>
  </p:cSld>
  <p:clrMapOvr>
    <a:masterClrMapping/>
  </p:clrMapOvr>
  <p:transition spd="slow">
    <p:split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71480"/>
            <a:ext cx="4495800" cy="6477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Чистка зубов вечером проводится после ужина, и принимать пищу после процедуры не рекомендуется. Заканчивать вечернюю чистку следует очисткой межзубных </a:t>
            </a:r>
            <a:r>
              <a:rPr lang="ru-RU" sz="2800" dirty="0" err="1" smtClean="0"/>
              <a:t>промежут-ков</a:t>
            </a:r>
            <a:r>
              <a:rPr lang="ru-RU" sz="2800" dirty="0" smtClean="0"/>
              <a:t> с помощью зубной нити – </a:t>
            </a:r>
            <a:r>
              <a:rPr lang="ru-RU" sz="2800" b="1" dirty="0" err="1" smtClean="0"/>
              <a:t>флосса</a:t>
            </a:r>
            <a:r>
              <a:rPr lang="ru-RU" sz="2800" b="1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35843" name="Picture 4" descr="image9763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76400"/>
            <a:ext cx="45720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000000443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087710">
            <a:off x="685800" y="41148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pasta-din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343400"/>
            <a:ext cx="20558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packshot_anan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8385">
            <a:off x="6172200" y="609600"/>
            <a:ext cx="312420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100139">
            <a:off x="228600" y="5334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10080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73684">
            <a:off x="5562600" y="4267200"/>
            <a:ext cx="3581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0" descr="12796682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1828800"/>
            <a:ext cx="50292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5" name="Rectangle 11"/>
          <p:cNvSpPr>
            <a:spLocks noChangeArrowheads="1"/>
          </p:cNvSpPr>
          <p:nvPr/>
        </p:nvSpPr>
        <p:spPr bwMode="auto">
          <a:xfrm>
            <a:off x="3200400" y="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Зубные пасты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8229600" cy="1139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14686"/>
            <a:ext cx="8229600" cy="310991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42844" y="1785926"/>
            <a:ext cx="8839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Классификация зубных паст:</a:t>
            </a:r>
          </a:p>
          <a:p>
            <a:pPr algn="ctr">
              <a:defRPr/>
            </a:pPr>
            <a:endParaRPr 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гигиенические </a:t>
            </a:r>
          </a:p>
          <a:p>
            <a:pPr algn="ctr">
              <a:defRPr/>
            </a:pP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лечебно-профилактические</a:t>
            </a: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229600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 </a:t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285860"/>
            <a:ext cx="8229600" cy="438912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  </a:t>
            </a:r>
            <a:r>
              <a:rPr lang="ru-RU" sz="3600" b="1" dirty="0" smtClean="0"/>
              <a:t>Гигиенические зубные пасты оказывают только очищающее и освежающее действие и не содержат специальных лечебных и профилактических добавок.</a:t>
            </a:r>
            <a:r>
              <a:rPr lang="ru-RU" b="1" dirty="0" smtClean="0"/>
              <a:t> 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Лечебно-профилактические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500174"/>
            <a:ext cx="8229600" cy="271464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200" b="1" dirty="0" smtClean="0"/>
              <a:t>пасты содержат лечебные добавки (кальций, фтор, фосфор, витамины, растительные масла)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 l="5193" r="5193"/>
          <a:stretch>
            <a:fillRect/>
          </a:stretch>
        </p:blipFill>
        <p:spPr bwMode="auto">
          <a:xfrm>
            <a:off x="714348" y="3643314"/>
            <a:ext cx="337661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 cstate="print"/>
          <a:srcRect t="3485" b="3485"/>
          <a:stretch>
            <a:fillRect/>
          </a:stretch>
        </p:blipFill>
        <p:spPr bwMode="auto">
          <a:xfrm>
            <a:off x="4643438" y="3714752"/>
            <a:ext cx="365760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smtClean="0"/>
              <a:t>Зубные щетки классифицируются: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500306"/>
            <a:ext cx="62484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1. По типу щетины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2. По жесткости щетины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3. По количеству рядов щетинок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4. По размеру рабочей части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5. По назначению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6. По типу подстрижки щеточного поля.</a:t>
            </a:r>
          </a:p>
        </p:txBody>
      </p:sp>
      <p:pic>
        <p:nvPicPr>
          <p:cNvPr id="30724" name="Picture 4" descr="schet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9838" y="2514600"/>
            <a:ext cx="28241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7244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 По способу приведения в действие различают ручные,  электрические, звуковые и ультразвуковые  зубные щетки.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28675" name="Picture 4" descr="escova_den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6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005+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0300" y="2895600"/>
            <a:ext cx="29337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Как выбрать зубную щетку?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389120"/>
          </a:xfrm>
        </p:spPr>
        <p:txBody>
          <a:bodyPr/>
          <a:lstStyle/>
          <a:p>
            <a:r>
              <a:rPr lang="ru-RU" sz="2800" dirty="0" smtClean="0"/>
              <a:t>Щетка должна быть из искусственной щетины, с маленькой головкой и массивной ручкой</a:t>
            </a:r>
          </a:p>
          <a:p>
            <a:r>
              <a:rPr lang="ru-RU" sz="2800" dirty="0" smtClean="0"/>
              <a:t>Средней жесткости</a:t>
            </a:r>
          </a:p>
          <a:p>
            <a:r>
              <a:rPr lang="ru-RU" sz="2800" dirty="0" smtClean="0"/>
              <a:t>С индикатором</a:t>
            </a:r>
          </a:p>
          <a:p>
            <a:r>
              <a:rPr lang="ru-RU" sz="2800" dirty="0" smtClean="0"/>
              <a:t>С многоуровневой подстрижкой щетины</a:t>
            </a:r>
          </a:p>
          <a:p>
            <a:r>
              <a:rPr lang="ru-RU" sz="2800" dirty="0" smtClean="0"/>
              <a:t>Электрическая щетка обладает лучшей очищающей способностью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Дополнительные средства и предметы индивидуальной гигиены полости рта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Зубные нити (</a:t>
            </a:r>
            <a:r>
              <a:rPr lang="ru-RU" dirty="0" err="1" smtClean="0"/>
              <a:t>флоссы</a:t>
            </a:r>
            <a:r>
              <a:rPr lang="ru-RU" dirty="0" smtClean="0"/>
              <a:t>) </a:t>
            </a:r>
          </a:p>
          <a:p>
            <a:pPr eaLnBrk="1" hangingPunct="1">
              <a:defRPr/>
            </a:pPr>
            <a:r>
              <a:rPr lang="ru-RU" dirty="0" smtClean="0"/>
              <a:t>Зубочистки (деревянные, пластмассовые) </a:t>
            </a:r>
          </a:p>
          <a:p>
            <a:pPr eaLnBrk="1" hangingPunct="1">
              <a:defRPr/>
            </a:pPr>
            <a:r>
              <a:rPr lang="ru-RU" dirty="0" smtClean="0"/>
              <a:t>Ирригаторы (</a:t>
            </a:r>
            <a:r>
              <a:rPr lang="ru-RU" dirty="0" err="1" smtClean="0"/>
              <a:t>гидромассажеры</a:t>
            </a:r>
            <a:r>
              <a:rPr lang="ru-RU" dirty="0" smtClean="0"/>
              <a:t> - массаж десен и промывание зубов водой)</a:t>
            </a:r>
          </a:p>
          <a:p>
            <a:pPr eaLnBrk="1" hangingPunct="1">
              <a:defRPr/>
            </a:pPr>
            <a:r>
              <a:rPr lang="ru-RU" dirty="0" smtClean="0"/>
              <a:t>Межзубные стимуляторы</a:t>
            </a:r>
          </a:p>
          <a:p>
            <a:pPr eaLnBrk="1" hangingPunct="1">
              <a:defRPr/>
            </a:pPr>
            <a:r>
              <a:rPr lang="ru-RU" dirty="0" smtClean="0"/>
              <a:t>Зубные эликсиры, </a:t>
            </a:r>
            <a:r>
              <a:rPr lang="ru-RU" dirty="0" err="1" smtClean="0"/>
              <a:t>ополаскиватели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Жевательные резинки</a:t>
            </a:r>
          </a:p>
        </p:txBody>
      </p:sp>
    </p:spTree>
  </p:cSld>
  <p:clrMapOvr>
    <a:masterClrMapping/>
  </p:clrMapOvr>
  <p:transition spd="slow"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0112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Зубные нити (</a:t>
            </a:r>
            <a:r>
              <a:rPr lang="ru-RU" dirty="0" err="1" smtClean="0"/>
              <a:t>флоссы</a:t>
            </a:r>
            <a:r>
              <a:rPr lang="ru-RU" dirty="0" smtClean="0"/>
              <a:t>)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4343400" cy="541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/>
              <a:t>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/>
              <a:t>   Зубные нити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/>
              <a:t>   применяются  для очищения труднодоступных поверхностей зубов, они  изготавливаются из искусственных волокон</a:t>
            </a:r>
          </a:p>
        </p:txBody>
      </p:sp>
      <p:pic>
        <p:nvPicPr>
          <p:cNvPr id="38916" name="Picture 4" descr="756283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76400"/>
            <a:ext cx="4876800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Зубочистки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1524000"/>
            <a:ext cx="4114800" cy="4987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Зубочистки используются  для очистки зуба около десны, межзубных промежутков и поверхностей зубов, соприкасающихся между собой.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Изготавливаются из дерева и пластмассы. </a:t>
            </a:r>
          </a:p>
        </p:txBody>
      </p:sp>
      <p:pic>
        <p:nvPicPr>
          <p:cNvPr id="39940" name="Picture 4" descr="1270467809_zubo4istki"/>
          <p:cNvPicPr>
            <a:picLocks noChangeAspect="1" noChangeArrowheads="1"/>
          </p:cNvPicPr>
          <p:nvPr/>
        </p:nvPicPr>
        <p:blipFill>
          <a:blip r:embed="rId3" cstate="print">
            <a:lum bright="13000" contrast="13000"/>
          </a:blip>
          <a:srcRect/>
          <a:stretch>
            <a:fillRect/>
          </a:stretch>
        </p:blipFill>
        <p:spPr bwMode="auto">
          <a:xfrm>
            <a:off x="1066800" y="1524000"/>
            <a:ext cx="34194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785926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Роль питания для здоровья зубов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215206" y="5715016"/>
            <a:ext cx="1701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Зорина Юлия</a:t>
            </a:r>
          </a:p>
          <a:p>
            <a:pPr algn="r"/>
            <a:r>
              <a:rPr lang="ru-RU" dirty="0" smtClean="0"/>
              <a:t>Бурцева Ольга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Рациональное питание 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4953000" cy="45307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Правильное питание  защищает зубы от кариеса.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Кальций, фосфор и фтор необходимы зубам.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057400"/>
            <a:ext cx="41148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400" dirty="0" smtClean="0"/>
              <a:t>Продукты, содержащие кальций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000108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Молочные, кисломолочные продукты:</a:t>
            </a:r>
            <a:r>
              <a:rPr lang="ru-RU" sz="36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3600" dirty="0" smtClean="0"/>
              <a:t>сыр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3600" dirty="0" smtClean="0"/>
              <a:t>творог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3600" dirty="0" smtClean="0"/>
              <a:t>йогурт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3600" dirty="0" smtClean="0"/>
              <a:t>молоко коровье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3600" dirty="0" smtClean="0"/>
              <a:t>мороженое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400" dirty="0" smtClean="0"/>
          </a:p>
        </p:txBody>
      </p:sp>
      <p:pic>
        <p:nvPicPr>
          <p:cNvPr id="17412" name="Picture 5" descr="C:\еда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643050"/>
            <a:ext cx="46482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Продукты, содержащие кальций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38912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Растительная пища: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4400" dirty="0" smtClean="0"/>
              <a:t>петрушка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4400" dirty="0" smtClean="0"/>
              <a:t>фасоль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4400" dirty="0" smtClean="0"/>
              <a:t>какао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4400" dirty="0" smtClean="0"/>
              <a:t>капуста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4400" dirty="0" smtClean="0"/>
              <a:t>брокколи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dirty="0" smtClean="0"/>
          </a:p>
        </p:txBody>
      </p:sp>
      <p:pic>
        <p:nvPicPr>
          <p:cNvPr id="18436" name="Picture 6" descr="C:\еда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0"/>
            <a:ext cx="426720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Продукты, содержащие кальций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5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Консервы: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5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</a:t>
            </a:r>
            <a:r>
              <a:rPr lang="ru-RU" sz="5400" dirty="0" smtClean="0"/>
              <a:t>лосось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5400" dirty="0" smtClean="0"/>
              <a:t>                                                                                       сардины</a:t>
            </a:r>
          </a:p>
          <a:p>
            <a:pPr eaLnBrk="1" hangingPunct="1">
              <a:buNone/>
              <a:defRPr/>
            </a:pPr>
            <a:endParaRPr lang="ru-RU" sz="5400" dirty="0" smtClean="0"/>
          </a:p>
        </p:txBody>
      </p:sp>
      <p:pic>
        <p:nvPicPr>
          <p:cNvPr id="19460" name="Picture 4" descr="C:\еда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05765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 Больше половины фтора поступает в организм с водой,</a:t>
            </a:r>
            <a:r>
              <a:rPr lang="en-US" sz="4000" smtClean="0"/>
              <a:t> </a:t>
            </a:r>
            <a:r>
              <a:rPr lang="ru-RU" sz="4000" smtClean="0"/>
              <a:t>но </a:t>
            </a:r>
            <a:r>
              <a:rPr lang="ru-RU" sz="4000" dirty="0" smtClean="0"/>
              <a:t>в Белгородской области содержание фтора в 3-4 раза меньше, чем в норме.</a:t>
            </a:r>
          </a:p>
        </p:txBody>
      </p:sp>
    </p:spTree>
  </p:cSld>
  <p:clrMapOvr>
    <a:masterClrMapping/>
  </p:clrMapOvr>
  <p:transition spd="slow">
    <p:blinds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8001000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dirty="0" smtClean="0"/>
              <a:t>Фтор содержится в: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Чае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Консервированных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800" dirty="0" smtClean="0"/>
              <a:t>    сардинах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800" dirty="0" smtClean="0"/>
              <a:t>   (с костной частью)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Виноградном соке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Морепродуктах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Свинине и птице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Хлебе и крупах.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</p:txBody>
      </p:sp>
      <p:pic>
        <p:nvPicPr>
          <p:cNvPr id="21507" name="Picture 4" descr="C:\еда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362200"/>
            <a:ext cx="32004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Продукты, содержащие фосфор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dirty="0" smtClean="0"/>
              <a:t>Молочные </a:t>
            </a:r>
          </a:p>
          <a:p>
            <a:pPr eaLnBrk="1" hangingPunct="1">
              <a:defRPr/>
            </a:pPr>
            <a:r>
              <a:rPr lang="ru-RU" sz="3600" b="1" dirty="0" smtClean="0"/>
              <a:t>Мясные продукты</a:t>
            </a:r>
          </a:p>
          <a:p>
            <a:pPr eaLnBrk="1" hangingPunct="1">
              <a:defRPr/>
            </a:pPr>
            <a:r>
              <a:rPr lang="ru-RU" sz="3600" b="1" dirty="0" smtClean="0"/>
              <a:t>Яйца</a:t>
            </a:r>
          </a:p>
          <a:p>
            <a:pPr eaLnBrk="1" hangingPunct="1">
              <a:defRPr/>
            </a:pPr>
            <a:r>
              <a:rPr lang="ru-RU" sz="3600" b="1" dirty="0" smtClean="0"/>
              <a:t>Птица</a:t>
            </a:r>
          </a:p>
          <a:p>
            <a:pPr eaLnBrk="1" hangingPunct="1">
              <a:defRPr/>
            </a:pPr>
            <a:r>
              <a:rPr lang="ru-RU" sz="3600" b="1" dirty="0" smtClean="0"/>
              <a:t>Рыба</a:t>
            </a:r>
          </a:p>
          <a:p>
            <a:pPr eaLnBrk="1" hangingPunct="1">
              <a:defRPr/>
            </a:pPr>
            <a:r>
              <a:rPr lang="ru-RU" sz="3600" b="1" dirty="0" smtClean="0"/>
              <a:t>В зерновых, бобовых, семенах и орехах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b="1" dirty="0" smtClean="0"/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new_teeth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28604"/>
            <a:ext cx="5143504" cy="460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285728"/>
            <a:ext cx="392909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28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 зубах различают: </a:t>
            </a:r>
          </a:p>
          <a:p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-коронку-часть зуба выступающую в полость рта;</a:t>
            </a:r>
          </a:p>
          <a:p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-шейку зуба – участок между коронкой и корнем зуба;</a:t>
            </a:r>
          </a:p>
          <a:p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-корень зуба – который находиться в челюсти.</a:t>
            </a:r>
          </a:p>
          <a:p>
            <a:endParaRPr lang="ru-RU" b="1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ooth_st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201905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00562" y="714356"/>
            <a:ext cx="44291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/>
              <a:t>Эмаль</a:t>
            </a:r>
            <a:r>
              <a:rPr lang="ru-RU" sz="2400" dirty="0" smtClean="0"/>
              <a:t> — это прозрачная, тонкая и самая твердая ткань зуба. Она покрывает всю зубную поверхность и играет очень важную защитную роль. </a:t>
            </a:r>
          </a:p>
          <a:p>
            <a:pPr eaLnBrk="0" hangingPunct="0"/>
            <a:r>
              <a:rPr lang="ru-RU" sz="2400" b="1" dirty="0" smtClean="0"/>
              <a:t>Дентин</a:t>
            </a:r>
            <a:r>
              <a:rPr lang="ru-RU" sz="2400" dirty="0" smtClean="0"/>
              <a:t>—  менее твердая ткань зуба, находится под эмалью. </a:t>
            </a:r>
          </a:p>
          <a:p>
            <a:pPr eaLnBrk="0" hangingPunct="0"/>
            <a:r>
              <a:rPr lang="ru-RU" sz="2400" b="1" dirty="0" smtClean="0"/>
              <a:t>Цемент зуба</a:t>
            </a:r>
            <a:r>
              <a:rPr lang="ru-RU" sz="2400" dirty="0" smtClean="0"/>
              <a:t> –это костная ткань, покрывающая корень и шейку зуба. </a:t>
            </a:r>
          </a:p>
          <a:p>
            <a:pPr eaLnBrk="0" hangingPunct="0"/>
            <a:r>
              <a:rPr lang="ru-RU" sz="2400" b="1" dirty="0" smtClean="0"/>
              <a:t>Пульпа</a:t>
            </a:r>
            <a:r>
              <a:rPr lang="ru-RU" sz="2400" dirty="0" smtClean="0"/>
              <a:t> — мягкая рыхлая ткань, которая заполняет полость зуба, состоит из нервов и сосудов.</a:t>
            </a:r>
          </a:p>
          <a:p>
            <a:pPr eaLnBrk="0" hangingPunct="0"/>
            <a:endParaRPr lang="ru-RU" dirty="0" smtClean="0"/>
          </a:p>
          <a:p>
            <a:pPr eaLnBrk="0" hangingPunct="0"/>
            <a:endParaRPr lang="ru-RU" dirty="0" smtClean="0"/>
          </a:p>
          <a:p>
            <a:pPr eaLnBrk="0" hangingPunct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48" y="428604"/>
            <a:ext cx="3929090" cy="557868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Эмаль зуба на 96% состоит из кальция, фосфора, фтора, </a:t>
            </a:r>
          </a:p>
          <a:p>
            <a:pPr>
              <a:buNone/>
            </a:pPr>
            <a:r>
              <a:rPr lang="ru-RU" sz="4000" dirty="0" smtClean="0"/>
              <a:t>  1% составляют белки , жиры и углеводы и   3% воды.</a:t>
            </a:r>
            <a:endParaRPr lang="ru-RU" sz="4000" dirty="0"/>
          </a:p>
        </p:txBody>
      </p:sp>
      <p:pic>
        <p:nvPicPr>
          <p:cNvPr id="1027" name="Picture 3" descr="K:\состав зуба\20090512_sorriso_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385765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86182" y="500042"/>
            <a:ext cx="4900618" cy="55072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/>
              <a:t>Большое значение для здоровья зубов имеет фтор. </a:t>
            </a:r>
          </a:p>
          <a:p>
            <a:pPr algn="ctr">
              <a:buNone/>
            </a:pPr>
            <a:r>
              <a:rPr lang="ru-RU" sz="4000" dirty="0" smtClean="0"/>
              <a:t>  Он вытесняет воду из эмали , становится на ее место и делает зубы крепче.</a:t>
            </a:r>
            <a:endParaRPr lang="ru-RU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335758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285720" y="1357312"/>
            <a:ext cx="87154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Заболевания пародонта</a:t>
            </a:r>
            <a:endParaRPr lang="ru-RU" sz="4800" dirty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b="1" dirty="0" smtClean="0"/>
              <a:t>                                                                  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388" y="5643578"/>
            <a:ext cx="2569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err="1" smtClean="0"/>
              <a:t>Черников</a:t>
            </a:r>
            <a:r>
              <a:rPr lang="ru-RU" dirty="0" smtClean="0"/>
              <a:t> Дмитрий</a:t>
            </a:r>
          </a:p>
          <a:p>
            <a:pPr algn="r"/>
            <a:r>
              <a:rPr lang="ru-RU" dirty="0" err="1" smtClean="0"/>
              <a:t>Шабельникова</a:t>
            </a:r>
            <a:r>
              <a:rPr lang="ru-RU" dirty="0" smtClean="0"/>
              <a:t> Оксана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515</TotalTime>
  <Words>860</Words>
  <Application>Microsoft Office PowerPoint</Application>
  <PresentationFormat>Экран (4:3)</PresentationFormat>
  <Paragraphs>183</Paragraphs>
  <Slides>49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Поток</vt:lpstr>
      <vt:lpstr>         «Береги зубы смолоду»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ГИНГИВИТ – воспаление десны.</vt:lpstr>
      <vt:lpstr>Слайд 13</vt:lpstr>
      <vt:lpstr>                       ПАРОДОНТИТ – воспаление всех тканей пародонта. </vt:lpstr>
      <vt:lpstr>ПАРОДОНТОЗ – дистрофическое заболевание тканей пародонта (оголение корней зубов без воспаления десны)</vt:lpstr>
      <vt:lpstr>Слайд 16</vt:lpstr>
      <vt:lpstr>Слайд 17</vt:lpstr>
      <vt:lpstr>Слайд 18</vt:lpstr>
      <vt:lpstr>Кариес</vt:lpstr>
      <vt:lpstr>Слайд 20</vt:lpstr>
      <vt:lpstr>Стадии кариеса:</vt:lpstr>
      <vt:lpstr>Слайд 22</vt:lpstr>
      <vt:lpstr>Слайд 23</vt:lpstr>
      <vt:lpstr>Причины кариеса:</vt:lpstr>
      <vt:lpstr>Слайд 25</vt:lpstr>
      <vt:lpstr>Слайд 26</vt:lpstr>
      <vt:lpstr>    Гигиена полости рта                </vt:lpstr>
      <vt:lpstr>Слайд 28</vt:lpstr>
      <vt:lpstr>Как часто чистить зубы? </vt:lpstr>
      <vt:lpstr>Слайд 30</vt:lpstr>
      <vt:lpstr>Слайд 31</vt:lpstr>
      <vt:lpstr>Слайд 32</vt:lpstr>
      <vt:lpstr>  </vt:lpstr>
      <vt:lpstr>                 </vt:lpstr>
      <vt:lpstr>Лечебно-профилактические</vt:lpstr>
      <vt:lpstr>Зубные щетки классифицируются:</vt:lpstr>
      <vt:lpstr>Слайд 37</vt:lpstr>
      <vt:lpstr> Как выбрать зубную щетку?</vt:lpstr>
      <vt:lpstr>Дополнительные средства и предметы индивидуальной гигиены полости рта</vt:lpstr>
      <vt:lpstr>Зубные нити (флоссы)</vt:lpstr>
      <vt:lpstr>Зубочистки</vt:lpstr>
      <vt:lpstr>Слайд 42</vt:lpstr>
      <vt:lpstr>Рациональное питание </vt:lpstr>
      <vt:lpstr>Продукты, содержащие кальций</vt:lpstr>
      <vt:lpstr>Продукты, содержащие кальций</vt:lpstr>
      <vt:lpstr>Продукты, содержащие кальций</vt:lpstr>
      <vt:lpstr>Слайд 47</vt:lpstr>
      <vt:lpstr>Слайд 48</vt:lpstr>
      <vt:lpstr>Продукты, содержащие фосфор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зуба</dc:title>
  <dc:creator>HomePC</dc:creator>
  <cp:lastModifiedBy>Taisa</cp:lastModifiedBy>
  <cp:revision>71</cp:revision>
  <dcterms:created xsi:type="dcterms:W3CDTF">2011-10-03T14:09:01Z</dcterms:created>
  <dcterms:modified xsi:type="dcterms:W3CDTF">2015-12-30T16:44:18Z</dcterms:modified>
</cp:coreProperties>
</file>