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57" r:id="rId4"/>
    <p:sldId id="258" r:id="rId5"/>
    <p:sldId id="271" r:id="rId6"/>
    <p:sldId id="260" r:id="rId7"/>
    <p:sldId id="259" r:id="rId8"/>
    <p:sldId id="269" r:id="rId9"/>
    <p:sldId id="270" r:id="rId10"/>
    <p:sldId id="261" r:id="rId11"/>
    <p:sldId id="265" r:id="rId12"/>
    <p:sldId id="264" r:id="rId13"/>
    <p:sldId id="26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tu.ru/orthodox" TargetMode="External"/><Relationship Id="rId3" Type="http://schemas.openxmlformats.org/officeDocument/2006/relationships/hyperlink" Target="http://www.voskres.ru/links" TargetMode="External"/><Relationship Id="rId7" Type="http://schemas.openxmlformats.org/officeDocument/2006/relationships/hyperlink" Target="http://orthodox.spb.ru/resources" TargetMode="External"/><Relationship Id="rId12" Type="http://schemas.openxmlformats.org/officeDocument/2006/relationships/hyperlink" Target="http://www.hristianstvo.ru/" TargetMode="External"/><Relationship Id="rId2" Type="http://schemas.openxmlformats.org/officeDocument/2006/relationships/hyperlink" Target="http://orthodox.tstu.ru/search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koinonia.orthodoxy.ru/" TargetMode="External"/><Relationship Id="rId11" Type="http://schemas.openxmlformats.org/officeDocument/2006/relationships/hyperlink" Target="http://www.spasi.ru/" TargetMode="External"/><Relationship Id="rId5" Type="http://schemas.openxmlformats.org/officeDocument/2006/relationships/hyperlink" Target="http://www.yandex.ru/" TargetMode="External"/><Relationship Id="rId10" Type="http://schemas.openxmlformats.org/officeDocument/2006/relationships/hyperlink" Target="http://pravbeseda.org/links" TargetMode="External"/><Relationship Id="rId4" Type="http://schemas.openxmlformats.org/officeDocument/2006/relationships/hyperlink" Target="http://www.metabot.ru/" TargetMode="External"/><Relationship Id="rId9" Type="http://schemas.openxmlformats.org/officeDocument/2006/relationships/hyperlink" Target="http://www.radonezh.ru/link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5%D1%81%D1%81%D0%B8%D1%8F" TargetMode="External"/><Relationship Id="rId13" Type="http://schemas.openxmlformats.org/officeDocument/2006/relationships/hyperlink" Target="http://ru.wikipedia.org/wiki/%D0%A1%D1%8B%D0%BD_%D0%91%D0%BE%D0%B6%D0%B8%D0%B9" TargetMode="External"/><Relationship Id="rId3" Type="http://schemas.openxmlformats.org/officeDocument/2006/relationships/hyperlink" Target="http://ru.wikipedia.org/wiki/%D0%93%D1%80%D0%B5%D1%87%D0%B5%D1%81%D0%BA%D0%B8%D0%B9_%D1%8F%D0%B7%D1%8B%D0%BA" TargetMode="External"/><Relationship Id="rId7" Type="http://schemas.openxmlformats.org/officeDocument/2006/relationships/hyperlink" Target="http://ru.wikipedia.org/wiki/%D0%9F%D0%BE%D0%BC%D0%B0%D0%B7%D0%B0%D0%BD%D0%B8%D0%B5_%D0%BD%D0%B0_%D1%86%D0%B0%D1%80%D1%81%D1%82%D0%B2%D0%BE" TargetMode="External"/><Relationship Id="rId12" Type="http://schemas.openxmlformats.org/officeDocument/2006/relationships/hyperlink" Target="http://ru.wikipedia.org/wiki/%D0%9D%D0%B0%D0%B7%D0%B0%D1%80%D0%B5%D1%82" TargetMode="External"/><Relationship Id="rId2" Type="http://schemas.openxmlformats.org/officeDocument/2006/relationships/hyperlink" Target="http://ru.wikipedia.org/wiki/%D0%9A%D0%B0%D0%BB%D1%8C%D0%BA%D0%B0_(%D0%BB%D0%B5%D0%BA%D1%81%D0%B8%D0%BA%D0%B0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5%D1%80%D0%B8%D1%81%D1%82%D0%B8%D0%B0%D0%BD%D1%81%D1%82%D0%B2%D0%BE" TargetMode="External"/><Relationship Id="rId11" Type="http://schemas.openxmlformats.org/officeDocument/2006/relationships/hyperlink" Target="http://ru.wikipedia.org/wiki/%D0%9D%D0%BE%D0%B2%D1%8B%D0%B9_%D0%97%D0%B0%D0%B2%D0%B5%D1%82" TargetMode="External"/><Relationship Id="rId5" Type="http://schemas.openxmlformats.org/officeDocument/2006/relationships/hyperlink" Target="http://ru.wikipedia.org/wiki/%CF%F0%E0%E2%EE%F1%EB%E0%E2%E8%E5" TargetMode="External"/><Relationship Id="rId10" Type="http://schemas.openxmlformats.org/officeDocument/2006/relationships/hyperlink" Target="http://ru.wikipedia.org/wiki/%D0%98%D0%B8%D1%81%D1%83%D1%81_%D0%A5%D1%80%D0%B8%D1%81%D1%82%D0%BE%D1%81" TargetMode="External"/><Relationship Id="rId4" Type="http://schemas.openxmlformats.org/officeDocument/2006/relationships/hyperlink" Target="http://ru.wikipedia.org/wiki/%D0%9E%D1%80%D1%82%D0%BE%D0%B4%D0%BE%D0%BA%D1%81%D0%B8%D1%8F" TargetMode="External"/><Relationship Id="rId9" Type="http://schemas.openxmlformats.org/officeDocument/2006/relationships/hyperlink" Target="http://ru.wikipedia.org/wiki/%D0%9C%D0%B8%D1%80%D0%BE%D0%B2%D0%B0%D1%8F_%D1%80%D0%B5%D0%BB%D0%B8%D0%B3%D0%B8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8%D0%B2%D1%80%D0%B8%D1%82" TargetMode="External"/><Relationship Id="rId3" Type="http://schemas.openxmlformats.org/officeDocument/2006/relationships/hyperlink" Target="http://ru.wikipedia.org/wiki/%D0%A1%D0%B2%D1%8F%D1%89%D0%B5%D0%BD%D0%BD%D1%8B%D0%B5_%D0%BF%D0%B8%D1%81%D0%B0%D0%BD%D0%B8%D1%8F" TargetMode="External"/><Relationship Id="rId7" Type="http://schemas.openxmlformats.org/officeDocument/2006/relationships/hyperlink" Target="http://ru.wikipedia.org/wiki/%D0%94%D1%80%D0%B5%D0%B2%D0%BD%D0%B5%D0%B5%D0%B2%D1%80%D0%B5%D0%B9%D1%81%D0%BA%D0%B8%D0%B9_%D1%8F%D0%B7%D1%8B%D0%BA" TargetMode="External"/><Relationship Id="rId12" Type="http://schemas.openxmlformats.org/officeDocument/2006/relationships/image" Target="../media/image6.jpeg"/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ru.wikipedia.org/wiki/%D0%9D%D0%BE%D0%B2%D1%8B%D0%B9_%D0%97%D0%B0%D0%B2%D0%B5%D1%82" TargetMode="External"/><Relationship Id="rId11" Type="http://schemas.openxmlformats.org/officeDocument/2006/relationships/hyperlink" Target="http://ru.wikipedia.org/wiki/%D0%9A%D0%BE%D0%B9%D0%BD%D0%B5" TargetMode="External"/><Relationship Id="rId5" Type="http://schemas.openxmlformats.org/officeDocument/2006/relationships/hyperlink" Target="http://ru.wikipedia.org/wiki/%D0%92%D0%B5%D1%82%D1%85%D0%B8%D0%B9_%D0%97%D0%B0%D0%B2%D0%B5%D1%82" TargetMode="External"/><Relationship Id="rId10" Type="http://schemas.openxmlformats.org/officeDocument/2006/relationships/hyperlink" Target="http://ru.wikipedia.org/wiki/%D0%94%D1%80%D0%B5%D0%B2%D0%BD%D0%B5%D0%B3%D1%80%D0%B5%D1%87%D0%B5%D1%81%D0%BA%D0%B8%D0%B9_%D1%8F%D0%B7%D1%8B%D0%BA" TargetMode="External"/><Relationship Id="rId4" Type="http://schemas.openxmlformats.org/officeDocument/2006/relationships/hyperlink" Target="http://ru.wikipedia.org/wiki/%D0%A5%D1%80%D0%B8%D1%81%D1%82%D0%B8%D0%B0%D0%BD%D1%81%D1%82%D0%B2%D0%BE" TargetMode="External"/><Relationship Id="rId9" Type="http://schemas.openxmlformats.org/officeDocument/2006/relationships/hyperlink" Target="http://ru.wikipedia.org/wiki/%D0%90%D1%80%D0%B0%D0%BC%D0%B5%D0%B9%D1%81%D0%BA%D0%B8%D0%B5_%D1%8F%D0%B7%D1%8B%D0%BA%D0%B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5%D0%BB%D0%B8%D0%B3%D0%B8%D1%8F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5%D1%80%D0%B8%D1%81%D1%82%D0%B8%D0%B0%D0%BD%D1%81%D1%82%D0%B2%D0%BE" TargetMode="External"/><Relationship Id="rId2" Type="http://schemas.openxmlformats.org/officeDocument/2006/relationships/hyperlink" Target="http://ru.wikipedia.org/wiki/%D0%93%D1%80%D0%B5%D1%87%D0%B5%D1%81%D0%BA%D0%B8%D0%B9_%D1%8F%D0%B7%D1%8B%D0%BA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9.jpeg"/><Relationship Id="rId5" Type="http://schemas.openxmlformats.org/officeDocument/2006/relationships/hyperlink" Target="http://ru.wikipedia.org/wiki/%D0%98%D0%B8%D1%81%D1%83%D1%81_%D0%A5%D1%80%D0%B8%D1%81%D1%82%D0%BE%D1%81" TargetMode="External"/><Relationship Id="rId4" Type="http://schemas.openxmlformats.org/officeDocument/2006/relationships/hyperlink" Target="http://ru.wikipedia.org/wiki/%D0%A2%D0%B0%D0%B8%D0%BD%D1%81%D1%82%D0%B2%D0%BE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8%D1%89%D0%B0" TargetMode="External"/><Relationship Id="rId2" Type="http://schemas.openxmlformats.org/officeDocument/2006/relationships/hyperlink" Target="http://ru.wikipedia.org/wiki/%D0%9F%D0%BE%D1%81%D1%82_(%D1%80%D0%B5%D0%BB%D0%B8%D0%B3%D0%B8%D1%8F)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jpeg"/><Relationship Id="rId4" Type="http://schemas.openxmlformats.org/officeDocument/2006/relationships/hyperlink" Target="http://ru.wikipedia.org/wiki/%D0%A0%D0%B5%D0%BB%D0%B8%D0%B3%D0%B8%D1%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500306"/>
            <a:ext cx="7681938" cy="3843802"/>
          </a:xfrm>
        </p:spPr>
        <p:txBody>
          <a:bodyPr>
            <a:normAutofit fontScale="92500" lnSpcReduction="20000"/>
          </a:bodyPr>
          <a:lstStyle/>
          <a:p>
            <a:endParaRPr lang="en-US" sz="1600" dirty="0" smtClean="0"/>
          </a:p>
          <a:p>
            <a:endParaRPr lang="en-US" dirty="0" smtClean="0"/>
          </a:p>
          <a:p>
            <a:endParaRPr lang="en-US" sz="1600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ru-RU" sz="6000" dirty="0" smtClean="0"/>
              <a:t>Православие </a:t>
            </a:r>
            <a:endParaRPr lang="en-US" sz="6000" dirty="0" smtClean="0"/>
          </a:p>
          <a:p>
            <a:endParaRPr lang="en-US" sz="1600" dirty="0" smtClean="0"/>
          </a:p>
          <a:p>
            <a:endParaRPr lang="en-US" dirty="0" smtClean="0"/>
          </a:p>
          <a:p>
            <a:endParaRPr lang="en-US" sz="1600" dirty="0" smtClean="0"/>
          </a:p>
          <a:p>
            <a:r>
              <a:rPr lang="ru-RU" sz="1600" dirty="0" err="1" smtClean="0"/>
              <a:t>Жигалина</a:t>
            </a:r>
            <a:r>
              <a:rPr lang="ru-RU" sz="1600" dirty="0" smtClean="0"/>
              <a:t> Т.Н. </a:t>
            </a:r>
          </a:p>
          <a:p>
            <a:r>
              <a:rPr lang="ru-RU" sz="1600" dirty="0" smtClean="0"/>
              <a:t>Школа-интернат</a:t>
            </a:r>
          </a:p>
          <a:p>
            <a:r>
              <a:rPr lang="ru-RU" sz="1600" dirty="0" smtClean="0"/>
              <a:t>г.Пугачева </a:t>
            </a:r>
          </a:p>
          <a:p>
            <a:r>
              <a:rPr lang="ru-RU" sz="1600" dirty="0" smtClean="0"/>
              <a:t>2012 год  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smtClean="0"/>
              <a:t> </a:t>
            </a:r>
            <a:endParaRPr lang="ru-RU" sz="9600" dirty="0"/>
          </a:p>
        </p:txBody>
      </p:sp>
      <p:pic>
        <p:nvPicPr>
          <p:cNvPr id="6" name="Picture 2" descr="&amp;Kcy;&amp;acy;&amp;rcy;&amp;tcy;&amp;icy;&amp;ncy;&amp;kcy;&amp;acy; 18 &amp;icy;&amp;zcy; 167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928670"/>
            <a:ext cx="6910169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Заповеди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Я Господь, Бог твой; да не будет у тебя других богов пред лицом Моим.</a:t>
            </a:r>
          </a:p>
          <a:p>
            <a:r>
              <a:rPr lang="ru-RU" dirty="0" smtClean="0"/>
              <a:t>Не делай себе кумира и никакого изображения того, что на небе вверху, что на земле внизу, и что в воде ниже земли. Не поклоняйся им и не служи им; ибо Я Господь, Бог твой, Бог ревнитель, наказывающий детей за вину отцов до третьего и четвёртого [рода], ненавидящих Меня, и творящий милость до тысячи родов любящим Меня и соблюдающим заповеди Мои.</a:t>
            </a:r>
          </a:p>
          <a:p>
            <a:r>
              <a:rPr lang="ru-RU" dirty="0" smtClean="0"/>
              <a:t>Не произноси имени Господа, Бога твоего, напрасно; ибо Господь не оставит без наказания того, кто произносит имя Его напрасно.</a:t>
            </a:r>
          </a:p>
          <a:p>
            <a:r>
              <a:rPr lang="ru-RU" dirty="0" smtClean="0"/>
              <a:t>Помни день субботний, чтобы святить его. Шесть дней работай, и делай всякие дела твои; а день </a:t>
            </a:r>
            <a:r>
              <a:rPr lang="ru-RU" dirty="0" err="1" smtClean="0"/>
              <a:t>седьмый</a:t>
            </a:r>
            <a:r>
              <a:rPr lang="ru-RU" dirty="0" smtClean="0"/>
              <a:t> — суббота Господу, Богу твоему: не делай в оный никакого дела ни ты, ни сын твой, ни дочь твоя, ни раб твой, ни рабыня твоя, ни скот твой, ни пришлец, который в жилищах твоих. Ибо в шесть дней создал Господь небо и землю, море и все, что в них; а в день </a:t>
            </a:r>
            <a:r>
              <a:rPr lang="ru-RU" dirty="0" err="1" smtClean="0"/>
              <a:t>седьмый</a:t>
            </a:r>
            <a:r>
              <a:rPr lang="ru-RU" dirty="0" smtClean="0"/>
              <a:t> почил. Посему благословил Господь день субботний и освятил его.</a:t>
            </a:r>
          </a:p>
          <a:p>
            <a:r>
              <a:rPr lang="ru-RU" dirty="0" smtClean="0"/>
              <a:t>Почитай отца твоего и мать твою, чтобы продлились дни твои на земле, которую Господь, Бог твой, дает тебе.</a:t>
            </a:r>
          </a:p>
          <a:p>
            <a:r>
              <a:rPr lang="ru-RU" dirty="0" smtClean="0"/>
              <a:t>Не убивай.</a:t>
            </a:r>
          </a:p>
          <a:p>
            <a:r>
              <a:rPr lang="ru-RU" dirty="0" smtClean="0"/>
              <a:t>Не прелюбодействуй.</a:t>
            </a:r>
          </a:p>
          <a:p>
            <a:r>
              <a:rPr lang="ru-RU" dirty="0" smtClean="0"/>
              <a:t>Не кради.</a:t>
            </a:r>
          </a:p>
          <a:p>
            <a:r>
              <a:rPr lang="ru-RU" dirty="0" smtClean="0"/>
              <a:t>Не произноси ложного свидетельства на ближнего твоего.</a:t>
            </a:r>
          </a:p>
          <a:p>
            <a:r>
              <a:rPr lang="ru-RU" dirty="0" smtClean="0"/>
              <a:t>Не желай дома ближнего твоего; не желай жены ближнего твоего, ни раба его, ни рабыни его, ни вола его, ни </a:t>
            </a:r>
            <a:r>
              <a:rPr lang="ru-RU" dirty="0" err="1" smtClean="0"/>
              <a:t>осла</a:t>
            </a:r>
            <a:r>
              <a:rPr lang="ru-RU" dirty="0" smtClean="0"/>
              <a:t> его, ничего, что у ближнего твоего.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Посты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 u="sng" dirty="0" smtClean="0"/>
              <a:t>К однодневным православным постам относятся: </a:t>
            </a:r>
            <a:endParaRPr lang="ru-RU" dirty="0" smtClean="0"/>
          </a:p>
          <a:p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/>
              <a:t>   Среда и пятница </a:t>
            </a:r>
            <a:r>
              <a:rPr lang="ru-RU" u="sng" dirty="0" smtClean="0"/>
              <a:t>установлены в знак того, что в среду Христос был предан Иудой, а в пятницу распят.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u="sng" dirty="0" smtClean="0"/>
              <a:t>Многодневные посты:</a:t>
            </a:r>
            <a:r>
              <a:rPr lang="ru-RU" u="sng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/>
              <a:t>1. Великий Пост или Святая </a:t>
            </a:r>
            <a:r>
              <a:rPr lang="ru-RU" b="1" u="sng" dirty="0" err="1" smtClean="0"/>
              <a:t>Четыредесятница</a:t>
            </a:r>
            <a:r>
              <a:rPr lang="ru-RU" b="1" u="sng" dirty="0" smtClean="0"/>
              <a:t>.</a:t>
            </a:r>
            <a:r>
              <a:rPr lang="ru-RU" u="sng" dirty="0" smtClean="0"/>
              <a:t> </a:t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/>
              <a:t>2. Петров или Апостольский </a:t>
            </a:r>
            <a:r>
              <a:rPr lang="ru-RU" b="1" u="sng" dirty="0" err="1" smtClean="0"/>
              <a:t>nocт</a:t>
            </a:r>
            <a:r>
              <a:rPr lang="ru-RU" b="1" u="sng" dirty="0" smtClean="0"/>
              <a:t>.</a:t>
            </a:r>
            <a:r>
              <a:rPr lang="ru-RU" u="sng" dirty="0" smtClean="0"/>
              <a:t> Начинается пост через неделю после праздника Святой Троицы и заканчивается 12 июля, в день празднования памяти святым апостолам Петру и Павлу.</a:t>
            </a:r>
          </a:p>
          <a:p>
            <a:pPr>
              <a:buNone/>
            </a:pP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/>
              <a:t>3. Успенский пост (с 14 по 27 августа). </a:t>
            </a: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b="1" u="sng" dirty="0" smtClean="0"/>
              <a:t>4. Рождественский (Филиппов) пост (с 28 ноября по 6 января)</a:t>
            </a:r>
            <a:r>
              <a:rPr lang="ru-RU" u="sng" dirty="0" smtClean="0"/>
              <a:t>. </a:t>
            </a:r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Праздники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Существует двенадцать особых праздников, они называются двунадесятыми. Они делятся </a:t>
            </a:r>
            <a:r>
              <a:rPr lang="ru-RU" dirty="0" smtClean="0"/>
              <a:t>по  </a:t>
            </a:r>
            <a:r>
              <a:rPr lang="ru-RU" dirty="0" smtClean="0"/>
              <a:t>принципу на две категории, первая категория – это неподвижные (</a:t>
            </a:r>
            <a:r>
              <a:rPr lang="ru-RU" dirty="0" err="1" smtClean="0"/>
              <a:t>непереходящие</a:t>
            </a:r>
            <a:r>
              <a:rPr lang="ru-RU" dirty="0" smtClean="0"/>
              <a:t>) праздники. Неподвижные праздники всегда отмечаются в строго определенное число месяца, независящие от дня недели, каждый год меняющегося.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Рождество Христово – 25 декабря (7 января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Крещение Господне – 6 (19) </a:t>
            </a:r>
            <a:r>
              <a:rPr lang="ru-RU" dirty="0" smtClean="0"/>
              <a:t>января</a:t>
            </a:r>
            <a:endParaRPr lang="en-US" dirty="0" smtClean="0"/>
          </a:p>
          <a:p>
            <a:r>
              <a:rPr lang="ru-RU" dirty="0" smtClean="0"/>
              <a:t>Сретение </a:t>
            </a:r>
            <a:r>
              <a:rPr lang="ru-RU" dirty="0" smtClean="0"/>
              <a:t>Господне – 2 (15) </a:t>
            </a:r>
            <a:r>
              <a:rPr lang="ru-RU" dirty="0" smtClean="0"/>
              <a:t>февраля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Рождество Пресвятой Богородицы – 8 (21) </a:t>
            </a:r>
            <a:r>
              <a:rPr lang="ru-RU" dirty="0" smtClean="0"/>
              <a:t>сентября</a:t>
            </a:r>
            <a:endParaRPr lang="en-US" dirty="0" smtClean="0"/>
          </a:p>
          <a:p>
            <a:r>
              <a:rPr lang="ru-RU" dirty="0" smtClean="0"/>
              <a:t>Введение </a:t>
            </a:r>
            <a:r>
              <a:rPr lang="ru-RU" dirty="0" smtClean="0"/>
              <a:t>во храм Пресвятой Богородицы – 21 ноября (4 </a:t>
            </a:r>
            <a:r>
              <a:rPr lang="ru-RU" dirty="0" smtClean="0"/>
              <a:t>декабря)</a:t>
            </a:r>
            <a:endParaRPr lang="en-US" dirty="0" smtClean="0"/>
          </a:p>
          <a:p>
            <a:r>
              <a:rPr lang="ru-RU" dirty="0" smtClean="0"/>
              <a:t>Благовещение </a:t>
            </a:r>
            <a:r>
              <a:rPr lang="ru-RU" dirty="0" smtClean="0"/>
              <a:t>Пресвятой Богородицы – 25 марта (7 </a:t>
            </a:r>
            <a:r>
              <a:rPr lang="ru-RU" dirty="0" smtClean="0"/>
              <a:t>апреля)</a:t>
            </a:r>
            <a:endParaRPr lang="en-US" dirty="0" smtClean="0"/>
          </a:p>
          <a:p>
            <a:r>
              <a:rPr lang="ru-RU" dirty="0" smtClean="0"/>
              <a:t>Воздвижение </a:t>
            </a:r>
            <a:r>
              <a:rPr lang="ru-RU" dirty="0" smtClean="0"/>
              <a:t>Креста Господня – 14 (27) </a:t>
            </a:r>
            <a:r>
              <a:rPr lang="ru-RU" dirty="0" smtClean="0"/>
              <a:t>сентября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Преображение Господне – 6 (19) </a:t>
            </a:r>
            <a:r>
              <a:rPr lang="ru-RU" dirty="0" smtClean="0"/>
              <a:t>августа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Успение Пресвятой Богородицы – 15 (28) августа. </a:t>
            </a:r>
          </a:p>
          <a:p>
            <a:pPr>
              <a:buNone/>
            </a:pPr>
            <a:r>
              <a:rPr lang="ru-RU" dirty="0" smtClean="0"/>
              <a:t>Вторая категория двунадесятых праздников называется переходящие (подвижные), которые принадлежат пасхальному циклу. Эти праздники всегда отстают от Пасхи на известное число дней и переходят в разные годы на </a:t>
            </a:r>
            <a:r>
              <a:rPr lang="ru-RU" dirty="0" smtClean="0"/>
              <a:t>другие числа. 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Вход Господень в Иерусалим (Вербное воскресенье) – он празднуется за неделю до Пасхи; </a:t>
            </a:r>
            <a:endParaRPr lang="en-US" dirty="0" smtClean="0"/>
          </a:p>
          <a:p>
            <a:r>
              <a:rPr lang="ru-RU" dirty="0" smtClean="0"/>
              <a:t>Вознесение </a:t>
            </a:r>
            <a:r>
              <a:rPr lang="ru-RU" dirty="0" smtClean="0"/>
              <a:t>Господне – празднуется через сорок дней после Пасхи, всегда в четверг шестой недели по Пасхе; </a:t>
            </a:r>
            <a:endParaRPr lang="en-US" dirty="0" smtClean="0"/>
          </a:p>
          <a:p>
            <a:r>
              <a:rPr lang="ru-RU" dirty="0" smtClean="0"/>
              <a:t>День </a:t>
            </a:r>
            <a:r>
              <a:rPr lang="ru-RU" dirty="0" smtClean="0"/>
              <a:t>Святой Троицы</a:t>
            </a:r>
            <a:r>
              <a:rPr lang="ru-RU" dirty="0" smtClean="0"/>
              <a:t>,</a:t>
            </a:r>
            <a:endParaRPr lang="en-US" dirty="0" smtClean="0"/>
          </a:p>
          <a:p>
            <a:r>
              <a:rPr lang="ru-RU" dirty="0" smtClean="0"/>
              <a:t> </a:t>
            </a:r>
            <a:r>
              <a:rPr lang="ru-RU" dirty="0" smtClean="0"/>
              <a:t>Пятидесятница – отмечается через семь недель, на восьмую неделю по Пасхе и всегда в воскресенье. </a:t>
            </a:r>
            <a:endParaRPr lang="en-US" dirty="0" smtClean="0"/>
          </a:p>
          <a:p>
            <a:r>
              <a:rPr lang="ru-RU" dirty="0" smtClean="0"/>
              <a:t>А </a:t>
            </a:r>
            <a:r>
              <a:rPr lang="ru-RU" dirty="0" smtClean="0"/>
              <a:t>сам праздник Пасхи, – Светлое Христово Воскресение ни в какую категорию не входит, так как, это Праздник праздников и Торжество из торжеств и не может сравниваться с другими праздниками. Праздник Пасхи празднуется в пределах 35 дней, от 22 марта (4 апреля) до 25 апреля (8 мая) и попадает на любой из воскресных дней в этот период, все зависит от весеннего равноденствия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hlinkClick r:id="rId2"/>
              </a:rPr>
              <a:t>http</a:t>
            </a:r>
            <a:r>
              <a:rPr lang="ru-RU" sz="2000" dirty="0" smtClean="0">
                <a:hlinkClick r:id="rId2"/>
              </a:rPr>
              <a:t>://</a:t>
            </a:r>
            <a:r>
              <a:rPr lang="ru-RU" sz="2000" dirty="0" smtClean="0">
                <a:hlinkClick r:id="rId2"/>
              </a:rPr>
              <a:t>orthodox.tstu.ru/search</a:t>
            </a:r>
            <a:endParaRPr lang="en-US" sz="2000" dirty="0" smtClean="0"/>
          </a:p>
          <a:p>
            <a:r>
              <a:rPr lang="ru-RU" sz="2000" dirty="0" smtClean="0"/>
              <a:t> </a:t>
            </a:r>
            <a:r>
              <a:rPr lang="ru-RU" sz="2000" dirty="0" smtClean="0">
                <a:hlinkClick r:id="rId3"/>
              </a:rPr>
              <a:t>http</a:t>
            </a:r>
            <a:r>
              <a:rPr lang="ru-RU" sz="2000" smtClean="0">
                <a:hlinkClick r:id="rId3"/>
              </a:rPr>
              <a:t>://</a:t>
            </a:r>
            <a:r>
              <a:rPr lang="ru-RU" sz="2000" smtClean="0">
                <a:hlinkClick r:id="rId3"/>
              </a:rPr>
              <a:t>www.voskres.ru/links</a:t>
            </a:r>
            <a:endParaRPr lang="en-US" sz="2000" dirty="0" smtClean="0"/>
          </a:p>
          <a:p>
            <a:r>
              <a:rPr lang="ru-RU" sz="2000" dirty="0" smtClean="0">
                <a:hlinkClick r:id="rId4"/>
              </a:rPr>
              <a:t>http</a:t>
            </a:r>
            <a:r>
              <a:rPr lang="ru-RU" sz="2000" dirty="0" smtClean="0">
                <a:hlinkClick r:id="rId4"/>
              </a:rPr>
              <a:t>://</a:t>
            </a:r>
            <a:r>
              <a:rPr lang="ru-RU" sz="2000" dirty="0" smtClean="0">
                <a:hlinkClick r:id="rId4"/>
              </a:rPr>
              <a:t>www.metabot.ru</a:t>
            </a:r>
            <a:endParaRPr lang="en-US" sz="2000" dirty="0" smtClean="0"/>
          </a:p>
          <a:p>
            <a:r>
              <a:rPr lang="ru-RU" sz="2000" dirty="0" smtClean="0">
                <a:hlinkClick r:id="rId5"/>
              </a:rPr>
              <a:t>http</a:t>
            </a:r>
            <a:r>
              <a:rPr lang="ru-RU" sz="2000" dirty="0" smtClean="0">
                <a:hlinkClick r:id="rId5"/>
              </a:rPr>
              <a:t>://</a:t>
            </a:r>
            <a:r>
              <a:rPr lang="ru-RU" sz="2000" dirty="0" smtClean="0">
                <a:hlinkClick r:id="rId5"/>
              </a:rPr>
              <a:t>www.yandex.ru</a:t>
            </a:r>
            <a:endParaRPr lang="en-US" sz="2000" dirty="0" smtClean="0"/>
          </a:p>
          <a:p>
            <a:r>
              <a:rPr lang="ru-RU" sz="2000" u="sng" dirty="0" err="1" smtClean="0">
                <a:hlinkClick r:id="rId6"/>
              </a:rPr>
              <a:t>koinonia.orthodoxy.ru</a:t>
            </a:r>
            <a:endParaRPr lang="ru-RU" sz="2000" dirty="0" smtClean="0"/>
          </a:p>
          <a:p>
            <a:r>
              <a:rPr lang="ru-RU" sz="2000" u="sng" dirty="0" err="1" smtClean="0">
                <a:hlinkClick r:id="rId7"/>
              </a:rPr>
              <a:t>orthodox.spb.ru</a:t>
            </a:r>
            <a:r>
              <a:rPr lang="ru-RU" sz="2000" u="sng" dirty="0" smtClean="0">
                <a:hlinkClick r:id="rId7"/>
              </a:rPr>
              <a:t>/</a:t>
            </a:r>
            <a:r>
              <a:rPr lang="ru-RU" sz="2000" u="sng" dirty="0" err="1" smtClean="0">
                <a:hlinkClick r:id="rId7"/>
              </a:rPr>
              <a:t>resources</a:t>
            </a:r>
            <a:endParaRPr lang="ru-RU" sz="2000" dirty="0" smtClean="0"/>
          </a:p>
          <a:p>
            <a:r>
              <a:rPr lang="ru-RU" sz="2000" u="sng" dirty="0" err="1" smtClean="0">
                <a:hlinkClick r:id="rId8"/>
              </a:rPr>
              <a:t>www.tstu.ru</a:t>
            </a:r>
            <a:r>
              <a:rPr lang="ru-RU" sz="2000" u="sng" dirty="0" smtClean="0">
                <a:hlinkClick r:id="rId8"/>
              </a:rPr>
              <a:t>/</a:t>
            </a:r>
            <a:r>
              <a:rPr lang="ru-RU" sz="2000" u="sng" dirty="0" err="1" smtClean="0">
                <a:hlinkClick r:id="rId8"/>
              </a:rPr>
              <a:t>orthodox</a:t>
            </a:r>
            <a:endParaRPr lang="en-US" sz="2000" dirty="0" smtClean="0"/>
          </a:p>
          <a:p>
            <a:r>
              <a:rPr lang="ru-RU" sz="2000" u="sng" dirty="0" err="1" smtClean="0">
                <a:hlinkClick r:id="rId9"/>
              </a:rPr>
              <a:t>www.radonezh.ru</a:t>
            </a:r>
            <a:r>
              <a:rPr lang="ru-RU" sz="2000" u="sng" dirty="0" smtClean="0">
                <a:hlinkClick r:id="rId9"/>
              </a:rPr>
              <a:t>/</a:t>
            </a:r>
            <a:r>
              <a:rPr lang="ru-RU" sz="2000" u="sng" dirty="0" err="1" smtClean="0">
                <a:hlinkClick r:id="rId9"/>
              </a:rPr>
              <a:t>links</a:t>
            </a:r>
            <a:endParaRPr lang="en-US" sz="2000" u="sng" dirty="0" smtClean="0"/>
          </a:p>
          <a:p>
            <a:r>
              <a:rPr lang="ru-RU" sz="2000" u="sng" dirty="0" err="1" smtClean="0">
                <a:hlinkClick r:id="rId10"/>
              </a:rPr>
              <a:t>pravbeseda.org</a:t>
            </a:r>
            <a:r>
              <a:rPr lang="ru-RU" sz="2000" u="sng" dirty="0" smtClean="0">
                <a:hlinkClick r:id="rId10"/>
              </a:rPr>
              <a:t>/</a:t>
            </a:r>
            <a:r>
              <a:rPr lang="ru-RU" sz="2000" u="sng" dirty="0" err="1" smtClean="0">
                <a:hlinkClick r:id="rId10"/>
              </a:rPr>
              <a:t>links</a:t>
            </a:r>
            <a:endParaRPr lang="en-US" sz="2000" u="sng" dirty="0" smtClean="0"/>
          </a:p>
          <a:p>
            <a:r>
              <a:rPr lang="ru-RU" sz="2000" u="sng" dirty="0" smtClean="0">
                <a:hlinkClick r:id="rId11"/>
              </a:rPr>
              <a:t>http</a:t>
            </a:r>
            <a:r>
              <a:rPr lang="ru-RU" sz="2000" u="sng" dirty="0" smtClean="0">
                <a:hlinkClick r:id="rId11"/>
              </a:rPr>
              <a:t>://</a:t>
            </a:r>
            <a:r>
              <a:rPr lang="ru-RU" sz="2000" u="sng" dirty="0" smtClean="0">
                <a:hlinkClick r:id="rId11"/>
              </a:rPr>
              <a:t>www.spasi.ru</a:t>
            </a:r>
            <a:endParaRPr lang="ru-RU" sz="2000" dirty="0" smtClean="0"/>
          </a:p>
          <a:p>
            <a:r>
              <a:rPr lang="ru-RU" sz="2000" u="sng" dirty="0" smtClean="0">
                <a:hlinkClick r:id="rId12"/>
              </a:rPr>
              <a:t>http://www.hristianstvo.ru/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Правосла́вие</a:t>
            </a:r>
            <a:r>
              <a:rPr lang="ru-RU" dirty="0" smtClean="0"/>
              <a:t> (</a:t>
            </a:r>
            <a:r>
              <a:rPr lang="ru-RU" dirty="0" smtClean="0">
                <a:hlinkClick r:id="rId2" tooltip="Калька (лексика)"/>
              </a:rPr>
              <a:t>калька</a:t>
            </a:r>
            <a:r>
              <a:rPr lang="ru-RU" dirty="0" smtClean="0"/>
              <a:t> с </a:t>
            </a:r>
            <a:r>
              <a:rPr lang="ru-RU" dirty="0" smtClean="0">
                <a:hlinkClick r:id="rId3" tooltip="Греческий язык"/>
              </a:rPr>
              <a:t>греч.</a:t>
            </a:r>
            <a:r>
              <a:rPr lang="ru-RU" dirty="0" smtClean="0"/>
              <a:t> </a:t>
            </a:r>
            <a:r>
              <a:rPr lang="ru-RU" dirty="0" err="1" smtClean="0">
                <a:hlinkClick r:id="rId4" tooltip="Ортодоксия"/>
              </a:rPr>
              <a:t>ὀρθοδοξία</a:t>
            </a:r>
            <a:r>
              <a:rPr lang="ru-RU" dirty="0" err="1" smtClean="0"/>
              <a:t> </a:t>
            </a:r>
            <a:r>
              <a:rPr lang="ru-RU" dirty="0" smtClean="0"/>
              <a:t>— буквально «правильное суждение», «правильное учение» или «правильное </a:t>
            </a:r>
            <a:r>
              <a:rPr lang="ru-RU" dirty="0" err="1" smtClean="0"/>
              <a:t>сла́вление</a:t>
            </a:r>
            <a:r>
              <a:rPr lang="ru-RU" dirty="0" smtClean="0"/>
              <a:t>»</a:t>
            </a:r>
            <a:r>
              <a:rPr lang="ru-RU" baseline="30000" dirty="0" smtClean="0">
                <a:hlinkClick r:id="rId5"/>
              </a:rPr>
              <a:t>[1]</a:t>
            </a:r>
            <a:r>
              <a:rPr lang="ru-RU" dirty="0" smtClean="0"/>
              <a:t>) — направление в </a:t>
            </a:r>
            <a:r>
              <a:rPr lang="ru-RU" dirty="0" smtClean="0">
                <a:hlinkClick r:id="rId6" tooltip="Христианство"/>
              </a:rPr>
              <a:t>христианстве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Христиа́нство</a:t>
            </a:r>
            <a:r>
              <a:rPr lang="ru-RU" dirty="0" smtClean="0"/>
              <a:t> (от </a:t>
            </a:r>
            <a:r>
              <a:rPr lang="ru-RU" dirty="0" smtClean="0">
                <a:hlinkClick r:id="rId3" tooltip="Греческий язык"/>
              </a:rPr>
              <a:t>греч.</a:t>
            </a:r>
            <a:r>
              <a:rPr lang="ru-RU" dirty="0" smtClean="0"/>
              <a:t> </a:t>
            </a:r>
            <a:r>
              <a:rPr lang="ru-RU" dirty="0" err="1" smtClean="0"/>
              <a:t>Χριστός </a:t>
            </a:r>
            <a:r>
              <a:rPr lang="ru-RU" dirty="0" smtClean="0"/>
              <a:t>— «</a:t>
            </a:r>
            <a:r>
              <a:rPr lang="ru-RU" dirty="0" err="1" smtClean="0">
                <a:hlinkClick r:id="rId7" tooltip="Помазание на царство"/>
              </a:rPr>
              <a:t>пома́занник</a:t>
            </a:r>
            <a:r>
              <a:rPr lang="ru-RU" dirty="0" smtClean="0"/>
              <a:t>», «</a:t>
            </a:r>
            <a:r>
              <a:rPr lang="ru-RU" dirty="0" err="1" smtClean="0">
                <a:hlinkClick r:id="rId8" tooltip="Мессия"/>
              </a:rPr>
              <a:t>месси́я</a:t>
            </a:r>
            <a:r>
              <a:rPr lang="ru-RU" dirty="0" smtClean="0"/>
              <a:t>») — </a:t>
            </a:r>
            <a:r>
              <a:rPr lang="ru-RU" dirty="0" smtClean="0">
                <a:hlinkClick r:id="rId9" tooltip="Мировая религия"/>
              </a:rPr>
              <a:t>мировая религия</a:t>
            </a:r>
            <a:r>
              <a:rPr lang="ru-RU" dirty="0" smtClean="0"/>
              <a:t>, основанная на жизни и учении </a:t>
            </a:r>
            <a:r>
              <a:rPr lang="ru-RU" dirty="0" smtClean="0">
                <a:hlinkClick r:id="rId10" tooltip="Иисус Христос"/>
              </a:rPr>
              <a:t>Иисуса Христа</a:t>
            </a:r>
            <a:r>
              <a:rPr lang="ru-RU" dirty="0" smtClean="0"/>
              <a:t>, описанных в </a:t>
            </a:r>
            <a:r>
              <a:rPr lang="ru-RU" dirty="0" smtClean="0">
                <a:hlinkClick r:id="rId11" tooltip="Новый Завет"/>
              </a:rPr>
              <a:t>Новом Завете</a:t>
            </a:r>
            <a:r>
              <a:rPr lang="ru-RU" dirty="0" smtClean="0"/>
              <a:t>. Христиане верят, что Иисус из </a:t>
            </a:r>
            <a:r>
              <a:rPr lang="ru-RU" dirty="0" err="1" smtClean="0">
                <a:hlinkClick r:id="rId12" tooltip="Назарет"/>
              </a:rPr>
              <a:t>Назарета</a:t>
            </a:r>
            <a:r>
              <a:rPr lang="ru-RU" dirty="0" smtClean="0"/>
              <a:t> это </a:t>
            </a:r>
            <a:r>
              <a:rPr lang="ru-RU" dirty="0" smtClean="0">
                <a:hlinkClick r:id="rId8" tooltip="Мессия"/>
              </a:rPr>
              <a:t>Мессия</a:t>
            </a:r>
            <a:r>
              <a:rPr lang="ru-RU" dirty="0" smtClean="0"/>
              <a:t>, </a:t>
            </a:r>
            <a:r>
              <a:rPr lang="ru-RU" dirty="0" smtClean="0">
                <a:hlinkClick r:id="rId13" tooltip="Сын Божий"/>
              </a:rPr>
              <a:t>Сын Божий</a:t>
            </a:r>
            <a:r>
              <a:rPr lang="ru-RU" dirty="0" smtClean="0"/>
              <a:t> и Спаситель человечества.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Иисус Христос</a:t>
            </a:r>
            <a:r>
              <a:rPr lang="ru-RU" sz="1800" dirty="0" smtClean="0"/>
              <a:t> — Сын Божий, Бог, явившийся во плоти, взявший на Себя грех человека, Своей жертвенной смертью сделавший возможным его спасение.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2532" name="Picture 4" descr="&amp;Kcy;&amp;acy;&amp;rcy;&amp;tcy;&amp;icy;&amp;ncy;&amp;kcy;&amp;acy; 45 &amp;icy;&amp;zcy; 167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1357298"/>
            <a:ext cx="325755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1000108"/>
            <a:ext cx="2357454" cy="5214974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Православный крест</a:t>
            </a:r>
            <a:r>
              <a:rPr lang="ru-RU" sz="1800" dirty="0" smtClean="0"/>
              <a:t> (</a:t>
            </a:r>
            <a:r>
              <a:rPr lang="ru-RU" sz="1800" b="1" dirty="0" smtClean="0"/>
              <a:t>русский крест</a:t>
            </a:r>
            <a:r>
              <a:rPr lang="ru-RU" sz="1800" b="1" baseline="30000" dirty="0" smtClean="0"/>
              <a:t>)</a:t>
            </a:r>
            <a:r>
              <a:rPr lang="ru-RU" sz="1800" dirty="0" smtClean="0"/>
              <a:t>— восьмиконечный христианский крест, важный символ православной и русской культуры. На кресте может изображаться и сам распятый Христос.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1506" name="Picture 2" descr="&amp;Kcy;&amp;acy;&amp;rcy;&amp;tcy;&amp;icy;&amp;ncy;&amp;kcy;&amp;acy; 62 &amp;icy;&amp;zcy; 167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285859"/>
            <a:ext cx="3071834" cy="5035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857232"/>
            <a:ext cx="2457480" cy="5268931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Би́блия</a:t>
            </a:r>
            <a:r>
              <a:rPr lang="ru-RU" dirty="0" smtClean="0"/>
              <a:t> (</a:t>
            </a:r>
            <a:r>
              <a:rPr lang="ru-RU" dirty="0" smtClean="0">
                <a:hlinkClick r:id="rId2" tooltip="Греческий язык"/>
              </a:rPr>
              <a:t>греч.</a:t>
            </a:r>
            <a:r>
              <a:rPr lang="ru-RU" dirty="0" smtClean="0"/>
              <a:t> </a:t>
            </a:r>
            <a:r>
              <a:rPr lang="ru-RU" dirty="0" err="1" smtClean="0"/>
              <a:t>βιβλία </a:t>
            </a:r>
            <a:r>
              <a:rPr lang="ru-RU" dirty="0" smtClean="0"/>
              <a:t>— мн. ч. от </a:t>
            </a:r>
            <a:r>
              <a:rPr lang="ru-RU" dirty="0" err="1" smtClean="0"/>
              <a:t>βιβλίον</a:t>
            </a:r>
            <a:r>
              <a:rPr lang="ru-RU" dirty="0" smtClean="0"/>
              <a:t> — «книга») — собрание </a:t>
            </a:r>
            <a:r>
              <a:rPr lang="ru-RU" dirty="0" smtClean="0">
                <a:hlinkClick r:id="rId3" tooltip="Священные писания"/>
              </a:rPr>
              <a:t>священных текстов</a:t>
            </a:r>
            <a:r>
              <a:rPr lang="ru-RU" dirty="0" smtClean="0"/>
              <a:t> </a:t>
            </a:r>
            <a:r>
              <a:rPr lang="ru-RU" dirty="0" smtClean="0">
                <a:hlinkClick r:id="rId4" tooltip="Христианство"/>
              </a:rPr>
              <a:t>христиан</a:t>
            </a:r>
            <a:r>
              <a:rPr lang="ru-RU" dirty="0" smtClean="0"/>
              <a:t>, состоящее из </a:t>
            </a:r>
            <a:r>
              <a:rPr lang="ru-RU" dirty="0" smtClean="0">
                <a:hlinkClick r:id="rId5" tooltip="Ветхий Завет"/>
              </a:rPr>
              <a:t>Ветхого</a:t>
            </a:r>
            <a:r>
              <a:rPr lang="ru-RU" dirty="0" smtClean="0"/>
              <a:t> и </a:t>
            </a:r>
            <a:r>
              <a:rPr lang="ru-RU" dirty="0" smtClean="0">
                <a:hlinkClick r:id="rId6" tooltip="Новый Завет"/>
              </a:rPr>
              <a:t>Нового Завета</a:t>
            </a:r>
            <a:r>
              <a:rPr lang="ru-RU" dirty="0" smtClean="0"/>
              <a:t>. </a:t>
            </a:r>
          </a:p>
          <a:p>
            <a:r>
              <a:rPr lang="ru-RU" dirty="0" smtClean="0">
                <a:hlinkClick r:id="rId5" tooltip="Ветхий Завет"/>
              </a:rPr>
              <a:t>Ветхий Завет</a:t>
            </a:r>
            <a:r>
              <a:rPr lang="ru-RU" dirty="0" smtClean="0"/>
              <a:t> написан на </a:t>
            </a:r>
            <a:r>
              <a:rPr lang="ru-RU" dirty="0" smtClean="0">
                <a:hlinkClick r:id="rId7" tooltip="Древнееврейский язык"/>
              </a:rPr>
              <a:t>древнееврейском языке</a:t>
            </a:r>
            <a:r>
              <a:rPr lang="ru-RU" dirty="0" smtClean="0"/>
              <a:t> (</a:t>
            </a:r>
            <a:r>
              <a:rPr lang="ru-RU" dirty="0" smtClean="0">
                <a:hlinkClick r:id="rId8" tooltip="Иврит"/>
              </a:rPr>
              <a:t>библейском иврите</a:t>
            </a:r>
            <a:r>
              <a:rPr lang="ru-RU" dirty="0" smtClean="0"/>
              <a:t>), за исключением некоторых частей, написанных на </a:t>
            </a:r>
            <a:r>
              <a:rPr lang="ru-RU" dirty="0" smtClean="0">
                <a:hlinkClick r:id="rId9" tooltip="Арамейские языки"/>
              </a:rPr>
              <a:t>арамейском языке</a:t>
            </a:r>
            <a:r>
              <a:rPr lang="ru-RU" dirty="0" smtClean="0"/>
              <a:t>.</a:t>
            </a:r>
          </a:p>
          <a:p>
            <a:r>
              <a:rPr lang="ru-RU" dirty="0" smtClean="0">
                <a:hlinkClick r:id="rId6" tooltip="Новый Завет"/>
              </a:rPr>
              <a:t>Новый Завет</a:t>
            </a:r>
            <a:r>
              <a:rPr lang="ru-RU" dirty="0" smtClean="0"/>
              <a:t> написан на одном из диалектов </a:t>
            </a:r>
            <a:r>
              <a:rPr lang="ru-RU" dirty="0" smtClean="0">
                <a:hlinkClick r:id="rId10" tooltip="Древнегреческий язык"/>
              </a:rPr>
              <a:t>древнегреческого языка</a:t>
            </a:r>
            <a:r>
              <a:rPr lang="ru-RU" dirty="0" smtClean="0"/>
              <a:t> — </a:t>
            </a:r>
            <a:r>
              <a:rPr lang="ru-RU" dirty="0" smtClean="0">
                <a:hlinkClick r:id="rId11" tooltip="Койне"/>
              </a:rPr>
              <a:t>койне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&amp;Kcy;&amp;acy;&amp;rcy;&amp;tcy;&amp;icy;&amp;ncy;&amp;kcy;&amp;acy; 253 &amp;icy;&amp;zcy; 167151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3143240" y="1643050"/>
            <a:ext cx="5076825" cy="3800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 бывали в православном храме?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285720" y="2071678"/>
            <a:ext cx="2357454" cy="392909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20484" name="Picture 4" descr="&amp;Kcy;&amp;acy;&amp;rcy;&amp;tcy;&amp;icy;&amp;ncy;&amp;kcy;&amp;acy; 145 &amp;icy;&amp;zcy; 16715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2950" b="2950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5720" y="714356"/>
            <a:ext cx="235745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Храм</a:t>
            </a:r>
            <a:r>
              <a:rPr lang="ru-RU" dirty="0" smtClean="0"/>
              <a:t> — архитектурное сооружение, предназначенное для совершения богослужений и </a:t>
            </a:r>
            <a:r>
              <a:rPr lang="ru-RU" dirty="0" smtClean="0">
                <a:hlinkClick r:id="rId3" tooltip="Религия"/>
              </a:rPr>
              <a:t>религиозных</a:t>
            </a:r>
            <a:r>
              <a:rPr lang="ru-RU" dirty="0" smtClean="0"/>
              <a:t> обрядов.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5072074"/>
            <a:ext cx="5867400" cy="1219200"/>
          </a:xfrm>
        </p:spPr>
        <p:txBody>
          <a:bodyPr>
            <a:normAutofit/>
          </a:bodyPr>
          <a:lstStyle/>
          <a:p>
            <a:r>
              <a:rPr lang="ru-RU" dirty="0" smtClean="0"/>
              <a:t>Собор Преображения Господня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 Все свои помыслы и  представления   о высшей красоте, любви и добре  связывали наши предки с образом  Храма – воплощением Царства</a:t>
            </a:r>
            <a:r>
              <a:rPr lang="en-US" dirty="0" smtClean="0"/>
              <a:t> </a:t>
            </a:r>
            <a:r>
              <a:rPr lang="ru-RU" dirty="0" smtClean="0"/>
              <a:t>Божия на земле.</a:t>
            </a:r>
          </a:p>
          <a:p>
            <a:endParaRPr lang="ru-RU" dirty="0"/>
          </a:p>
        </p:txBody>
      </p:sp>
      <p:pic>
        <p:nvPicPr>
          <p:cNvPr id="19458" name="Picture 2" descr="&amp;Kcy;&amp;acy;&amp;rcy;&amp;tcy;&amp;icy;&amp;ncy;&amp;kcy;&amp;acy; 91 &amp;icy;&amp;zcy; 16715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85860"/>
            <a:ext cx="5076825" cy="3162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20" y="1071546"/>
            <a:ext cx="2428892" cy="5072098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Креще́ние</a:t>
            </a:r>
            <a:r>
              <a:rPr lang="ru-RU" dirty="0" smtClean="0"/>
              <a:t> (</a:t>
            </a:r>
            <a:r>
              <a:rPr lang="ru-RU" dirty="0" smtClean="0">
                <a:hlinkClick r:id="rId2" tooltip="Греческий язык"/>
              </a:rPr>
              <a:t>греч.</a:t>
            </a:r>
            <a:r>
              <a:rPr lang="ru-RU" dirty="0" smtClean="0"/>
              <a:t> </a:t>
            </a:r>
            <a:r>
              <a:rPr lang="ru-RU" dirty="0" err="1" smtClean="0"/>
              <a:t>βάπτισμα </a:t>
            </a:r>
            <a:r>
              <a:rPr lang="ru-RU" dirty="0" smtClean="0"/>
              <a:t>— «погружение в воду») — одно из важнейших </a:t>
            </a:r>
            <a:r>
              <a:rPr lang="ru-RU" dirty="0" smtClean="0">
                <a:hlinkClick r:id="rId3" tooltip="Христианство"/>
              </a:rPr>
              <a:t>христианских</a:t>
            </a:r>
            <a:r>
              <a:rPr lang="ru-RU" dirty="0" smtClean="0"/>
              <a:t> </a:t>
            </a:r>
            <a:r>
              <a:rPr lang="ru-RU" dirty="0" smtClean="0">
                <a:hlinkClick r:id="rId4" tooltip="Таинство"/>
              </a:rPr>
              <a:t>таинств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Согласно словам </a:t>
            </a:r>
            <a:r>
              <a:rPr lang="ru-RU" dirty="0" smtClean="0">
                <a:hlinkClick r:id="rId5" tooltip="Иисус Христос"/>
              </a:rPr>
              <a:t>Иисуса Христа</a:t>
            </a:r>
            <a:r>
              <a:rPr lang="ru-RU" dirty="0" smtClean="0"/>
              <a:t>, крещение — необходимое условие для рождения свыше, чтобы войти в Царствие Божие.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3554" name="Picture 2" descr="&amp;Kcy;&amp;acy;&amp;rcy;&amp;tcy;&amp;icy;&amp;ncy;&amp;kcy;&amp;acy; 201 &amp;icy;&amp;zcy; 16715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7554" y="1714488"/>
            <a:ext cx="5076825" cy="3371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>
                <a:hlinkClick r:id="rId2" tooltip="Пост (религия)"/>
              </a:rPr>
              <a:t>Пост (религия)</a:t>
            </a:r>
            <a:r>
              <a:rPr lang="ru-RU" dirty="0" smtClean="0"/>
              <a:t> — ритуальное воздержание от принятия </a:t>
            </a:r>
            <a:r>
              <a:rPr lang="ru-RU" dirty="0" smtClean="0">
                <a:hlinkClick r:id="rId3" tooltip="Пища"/>
              </a:rPr>
              <a:t>пищи</a:t>
            </a:r>
            <a:r>
              <a:rPr lang="ru-RU" dirty="0" smtClean="0"/>
              <a:t> или пищевые ограничения по </a:t>
            </a:r>
            <a:r>
              <a:rPr lang="ru-RU" dirty="0" smtClean="0">
                <a:hlinkClick r:id="rId4" tooltip="Религия"/>
              </a:rPr>
              <a:t>религиозным</a:t>
            </a:r>
            <a:r>
              <a:rPr lang="ru-RU" dirty="0" smtClean="0"/>
              <a:t> соображениям.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7326311" y="3729022"/>
            <a:ext cx="5638800" cy="5410200"/>
          </a:xfrm>
        </p:spPr>
        <p:txBody>
          <a:bodyPr/>
          <a:lstStyle/>
          <a:p>
            <a:endParaRPr lang="ru-RU"/>
          </a:p>
        </p:txBody>
      </p:sp>
      <p:pic>
        <p:nvPicPr>
          <p:cNvPr id="24578" name="Picture 2" descr="&amp;Kcy;&amp;acy;&amp;rcy;&amp;tcy;&amp;icy;&amp;ncy;&amp;kcy;&amp;acy; 234 &amp;icy;&amp;zcy; 16715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89972" y="1285860"/>
            <a:ext cx="4444337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</TotalTime>
  <Words>730</Words>
  <PresentationFormat>Экран (4:3)</PresentationFormat>
  <Paragraphs>84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Официальная</vt:lpstr>
      <vt:lpstr> </vt:lpstr>
      <vt:lpstr>Слайд 2</vt:lpstr>
      <vt:lpstr>Слайд 3</vt:lpstr>
      <vt:lpstr> </vt:lpstr>
      <vt:lpstr>Слайд 5</vt:lpstr>
      <vt:lpstr>Вы бывали в православном храме?</vt:lpstr>
      <vt:lpstr>Собор Преображения Господня</vt:lpstr>
      <vt:lpstr>Слайд 8</vt:lpstr>
      <vt:lpstr>Пост </vt:lpstr>
      <vt:lpstr>Заповеди </vt:lpstr>
      <vt:lpstr>Посты</vt:lpstr>
      <vt:lpstr>Слайд 12</vt:lpstr>
      <vt:lpstr>Праздники </vt:lpstr>
      <vt:lpstr>Ресурсы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Ислам </dc:title>
  <cp:lastModifiedBy>Admin</cp:lastModifiedBy>
  <cp:revision>20</cp:revision>
  <dcterms:modified xsi:type="dcterms:W3CDTF">2012-07-30T14:53:13Z</dcterms:modified>
</cp:coreProperties>
</file>