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3" r:id="rId6"/>
    <p:sldId id="275" r:id="rId7"/>
    <p:sldId id="276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1" r:id="rId20"/>
    <p:sldId id="284" r:id="rId21"/>
    <p:sldId id="280" r:id="rId22"/>
    <p:sldId id="282" r:id="rId23"/>
    <p:sldId id="283" r:id="rId24"/>
    <p:sldId id="285" r:id="rId25"/>
    <p:sldId id="286" r:id="rId26"/>
    <p:sldId id="272" r:id="rId27"/>
    <p:sldId id="273" r:id="rId28"/>
    <p:sldId id="287" r:id="rId29"/>
    <p:sldId id="288" r:id="rId30"/>
    <p:sldId id="289" r:id="rId31"/>
    <p:sldId id="290" r:id="rId32"/>
    <p:sldId id="274" r:id="rId33"/>
    <p:sldId id="257" r:id="rId34"/>
    <p:sldId id="29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7;&#1072;&#1084;&#1086;&#1072;&#1085;&#1072;&#1083;&#1080;&#1079;\&#1044;&#1086;&#1082;&#1091;&#1084;&#1077;&#1085;&#1090;%20&#1058;&#1077;&#1097;&#1077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92817679557988E-2"/>
          <c:y val="3.6764705882352956E-2"/>
          <c:w val="0.89502762430939276"/>
          <c:h val="0.71470588235294152"/>
        </c:manualLayout>
      </c:layout>
      <c:barChart>
        <c:barDir val="col"/>
        <c:grouping val="clustered"/>
        <c:varyColors val="0"/>
        <c:ser>
          <c:idx val="0"/>
          <c:order val="0"/>
          <c:tx>
            <c:v>2 класс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Лист1!$B$8:$B$26</c:f>
              <c:strCache>
                <c:ptCount val="19"/>
                <c:pt idx="0">
                  <c:v>Воронов Максим</c:v>
                </c:pt>
                <c:pt idx="1">
                  <c:v>Гаджега Светлана</c:v>
                </c:pt>
                <c:pt idx="2">
                  <c:v>Гурская Дарья</c:v>
                </c:pt>
                <c:pt idx="3">
                  <c:v>Демина Анна</c:v>
                </c:pt>
                <c:pt idx="4">
                  <c:v>Зернов Александр</c:v>
                </c:pt>
                <c:pt idx="5">
                  <c:v>Колмогоров Евтений</c:v>
                </c:pt>
                <c:pt idx="6">
                  <c:v>Коломеец Игорь</c:v>
                </c:pt>
                <c:pt idx="7">
                  <c:v>Красилова Ольга</c:v>
                </c:pt>
                <c:pt idx="8">
                  <c:v>Крылова Ангелина</c:v>
                </c:pt>
                <c:pt idx="9">
                  <c:v>Лебединских Екатерина</c:v>
                </c:pt>
                <c:pt idx="10">
                  <c:v>Мерзликин Алексей</c:v>
                </c:pt>
                <c:pt idx="11">
                  <c:v>Рябовол Максим</c:v>
                </c:pt>
                <c:pt idx="12">
                  <c:v>Сабиров Егор</c:v>
                </c:pt>
                <c:pt idx="13">
                  <c:v>Сивкова Анастасия</c:v>
                </c:pt>
                <c:pt idx="14">
                  <c:v>Трубенова Елизавета</c:v>
                </c:pt>
                <c:pt idx="15">
                  <c:v>Тупикина Яна</c:v>
                </c:pt>
                <c:pt idx="16">
                  <c:v>Удалов Алексей</c:v>
                </c:pt>
                <c:pt idx="17">
                  <c:v>Хилюков Артем</c:v>
                </c:pt>
                <c:pt idx="18">
                  <c:v>Шумилов Антон</c:v>
                </c:pt>
              </c:strCache>
            </c:strRef>
          </c:cat>
          <c:val>
            <c:numRef>
              <c:f>Лист1!$O$8:$O$26</c:f>
              <c:numCache>
                <c:formatCode>General</c:formatCode>
                <c:ptCount val="19"/>
                <c:pt idx="0">
                  <c:v>48</c:v>
                </c:pt>
                <c:pt idx="1">
                  <c:v>41</c:v>
                </c:pt>
                <c:pt idx="2">
                  <c:v>55</c:v>
                </c:pt>
                <c:pt idx="3">
                  <c:v>63</c:v>
                </c:pt>
                <c:pt idx="4">
                  <c:v>44</c:v>
                </c:pt>
                <c:pt idx="5">
                  <c:v>62</c:v>
                </c:pt>
                <c:pt idx="6">
                  <c:v>47</c:v>
                </c:pt>
                <c:pt idx="7">
                  <c:v>94</c:v>
                </c:pt>
                <c:pt idx="8">
                  <c:v>41</c:v>
                </c:pt>
                <c:pt idx="9">
                  <c:v>62</c:v>
                </c:pt>
                <c:pt idx="10">
                  <c:v>98</c:v>
                </c:pt>
                <c:pt idx="11">
                  <c:v>74</c:v>
                </c:pt>
                <c:pt idx="12">
                  <c:v>46</c:v>
                </c:pt>
                <c:pt idx="13">
                  <c:v>91</c:v>
                </c:pt>
                <c:pt idx="14">
                  <c:v>54</c:v>
                </c:pt>
                <c:pt idx="15">
                  <c:v>85</c:v>
                </c:pt>
                <c:pt idx="16">
                  <c:v>74</c:v>
                </c:pt>
                <c:pt idx="17">
                  <c:v>49</c:v>
                </c:pt>
                <c:pt idx="18">
                  <c:v>78</c:v>
                </c:pt>
              </c:numCache>
            </c:numRef>
          </c:val>
        </c:ser>
        <c:ser>
          <c:idx val="1"/>
          <c:order val="1"/>
          <c:tx>
            <c:v>3 класс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Лист1!$B$8:$B$26</c:f>
              <c:strCache>
                <c:ptCount val="19"/>
                <c:pt idx="0">
                  <c:v>Воронов Максим</c:v>
                </c:pt>
                <c:pt idx="1">
                  <c:v>Гаджега Светлана</c:v>
                </c:pt>
                <c:pt idx="2">
                  <c:v>Гурская Дарья</c:v>
                </c:pt>
                <c:pt idx="3">
                  <c:v>Демина Анна</c:v>
                </c:pt>
                <c:pt idx="4">
                  <c:v>Зернов Александр</c:v>
                </c:pt>
                <c:pt idx="5">
                  <c:v>Колмогоров Евтений</c:v>
                </c:pt>
                <c:pt idx="6">
                  <c:v>Коломеец Игорь</c:v>
                </c:pt>
                <c:pt idx="7">
                  <c:v>Красилова Ольга</c:v>
                </c:pt>
                <c:pt idx="8">
                  <c:v>Крылова Ангелина</c:v>
                </c:pt>
                <c:pt idx="9">
                  <c:v>Лебединских Екатерина</c:v>
                </c:pt>
                <c:pt idx="10">
                  <c:v>Мерзликин Алексей</c:v>
                </c:pt>
                <c:pt idx="11">
                  <c:v>Рябовол Максим</c:v>
                </c:pt>
                <c:pt idx="12">
                  <c:v>Сабиров Егор</c:v>
                </c:pt>
                <c:pt idx="13">
                  <c:v>Сивкова Анастасия</c:v>
                </c:pt>
                <c:pt idx="14">
                  <c:v>Трубенова Елизавета</c:v>
                </c:pt>
                <c:pt idx="15">
                  <c:v>Тупикина Яна</c:v>
                </c:pt>
                <c:pt idx="16">
                  <c:v>Удалов Алексей</c:v>
                </c:pt>
                <c:pt idx="17">
                  <c:v>Хилюков Артем</c:v>
                </c:pt>
                <c:pt idx="18">
                  <c:v>Шумилов Антон</c:v>
                </c:pt>
              </c:strCache>
            </c:strRef>
          </c:cat>
          <c:val>
            <c:numRef>
              <c:f>Лист1!$P$8:$P$26</c:f>
              <c:numCache>
                <c:formatCode>General</c:formatCode>
                <c:ptCount val="19"/>
                <c:pt idx="0">
                  <c:v>75</c:v>
                </c:pt>
                <c:pt idx="1">
                  <c:v>52</c:v>
                </c:pt>
                <c:pt idx="2">
                  <c:v>71</c:v>
                </c:pt>
                <c:pt idx="3">
                  <c:v>89</c:v>
                </c:pt>
                <c:pt idx="4">
                  <c:v>52</c:v>
                </c:pt>
                <c:pt idx="5">
                  <c:v>70</c:v>
                </c:pt>
                <c:pt idx="6">
                  <c:v>53</c:v>
                </c:pt>
                <c:pt idx="7">
                  <c:v>107</c:v>
                </c:pt>
                <c:pt idx="8">
                  <c:v>52</c:v>
                </c:pt>
                <c:pt idx="9">
                  <c:v>92</c:v>
                </c:pt>
                <c:pt idx="10">
                  <c:v>101</c:v>
                </c:pt>
                <c:pt idx="11">
                  <c:v>86</c:v>
                </c:pt>
                <c:pt idx="12">
                  <c:v>82</c:v>
                </c:pt>
                <c:pt idx="13">
                  <c:v>109</c:v>
                </c:pt>
                <c:pt idx="14">
                  <c:v>70</c:v>
                </c:pt>
                <c:pt idx="15">
                  <c:v>88</c:v>
                </c:pt>
                <c:pt idx="16">
                  <c:v>88</c:v>
                </c:pt>
                <c:pt idx="17">
                  <c:v>58</c:v>
                </c:pt>
                <c:pt idx="18">
                  <c:v>105</c:v>
                </c:pt>
              </c:numCache>
            </c:numRef>
          </c:val>
        </c:ser>
        <c:ser>
          <c:idx val="2"/>
          <c:order val="2"/>
          <c:tx>
            <c:v>4 класс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Лист1!$B$8:$B$26</c:f>
              <c:strCache>
                <c:ptCount val="19"/>
                <c:pt idx="0">
                  <c:v>Воронов Максим</c:v>
                </c:pt>
                <c:pt idx="1">
                  <c:v>Гаджега Светлана</c:v>
                </c:pt>
                <c:pt idx="2">
                  <c:v>Гурская Дарья</c:v>
                </c:pt>
                <c:pt idx="3">
                  <c:v>Демина Анна</c:v>
                </c:pt>
                <c:pt idx="4">
                  <c:v>Зернов Александр</c:v>
                </c:pt>
                <c:pt idx="5">
                  <c:v>Колмогоров Евтений</c:v>
                </c:pt>
                <c:pt idx="6">
                  <c:v>Коломеец Игорь</c:v>
                </c:pt>
                <c:pt idx="7">
                  <c:v>Красилова Ольга</c:v>
                </c:pt>
                <c:pt idx="8">
                  <c:v>Крылова Ангелина</c:v>
                </c:pt>
                <c:pt idx="9">
                  <c:v>Лебединских Екатерина</c:v>
                </c:pt>
                <c:pt idx="10">
                  <c:v>Мерзликин Алексей</c:v>
                </c:pt>
                <c:pt idx="11">
                  <c:v>Рябовол Максим</c:v>
                </c:pt>
                <c:pt idx="12">
                  <c:v>Сабиров Егор</c:v>
                </c:pt>
                <c:pt idx="13">
                  <c:v>Сивкова Анастасия</c:v>
                </c:pt>
                <c:pt idx="14">
                  <c:v>Трубенова Елизавета</c:v>
                </c:pt>
                <c:pt idx="15">
                  <c:v>Тупикина Яна</c:v>
                </c:pt>
                <c:pt idx="16">
                  <c:v>Удалов Алексей</c:v>
                </c:pt>
                <c:pt idx="17">
                  <c:v>Хилюков Артем</c:v>
                </c:pt>
                <c:pt idx="18">
                  <c:v>Шумилов Антон</c:v>
                </c:pt>
              </c:strCache>
            </c:strRef>
          </c:cat>
          <c:val>
            <c:numRef>
              <c:f>Лист1!$Q$8:$Q$26</c:f>
              <c:numCache>
                <c:formatCode>General</c:formatCode>
                <c:ptCount val="19"/>
                <c:pt idx="0">
                  <c:v>81</c:v>
                </c:pt>
                <c:pt idx="1">
                  <c:v>80</c:v>
                </c:pt>
                <c:pt idx="2">
                  <c:v>95</c:v>
                </c:pt>
                <c:pt idx="3">
                  <c:v>120</c:v>
                </c:pt>
                <c:pt idx="4">
                  <c:v>96</c:v>
                </c:pt>
                <c:pt idx="5">
                  <c:v>101</c:v>
                </c:pt>
                <c:pt idx="6">
                  <c:v>71</c:v>
                </c:pt>
                <c:pt idx="7">
                  <c:v>141</c:v>
                </c:pt>
                <c:pt idx="8">
                  <c:v>90</c:v>
                </c:pt>
                <c:pt idx="9">
                  <c:v>127</c:v>
                </c:pt>
                <c:pt idx="10">
                  <c:v>144</c:v>
                </c:pt>
                <c:pt idx="11">
                  <c:v>114</c:v>
                </c:pt>
                <c:pt idx="12">
                  <c:v>101</c:v>
                </c:pt>
                <c:pt idx="13">
                  <c:v>129</c:v>
                </c:pt>
                <c:pt idx="14">
                  <c:v>98</c:v>
                </c:pt>
                <c:pt idx="15">
                  <c:v>123</c:v>
                </c:pt>
                <c:pt idx="16">
                  <c:v>138</c:v>
                </c:pt>
                <c:pt idx="17">
                  <c:v>68</c:v>
                </c:pt>
                <c:pt idx="18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93792"/>
        <c:axId val="67407872"/>
      </c:barChart>
      <c:catAx>
        <c:axId val="673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407872"/>
        <c:crosses val="autoZero"/>
        <c:auto val="1"/>
        <c:lblAlgn val="ctr"/>
        <c:lblOffset val="100"/>
        <c:noMultiLvlLbl val="0"/>
      </c:catAx>
      <c:valAx>
        <c:axId val="674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93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55634871985474E-2"/>
          <c:y val="1.6381692883357411E-2"/>
          <c:w val="0.89229005334000766"/>
          <c:h val="0.87886565329361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  2007-2008 г.</c:v>
                </c:pt>
                <c:pt idx="1">
                  <c:v>3 класс 2008-2009 г.</c:v>
                </c:pt>
                <c:pt idx="2">
                  <c:v>4 класс 2009-2010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 класс  2007-2008 г.</c:v>
                </c:pt>
                <c:pt idx="1">
                  <c:v>3 класс 2008-2009 г.</c:v>
                </c:pt>
                <c:pt idx="2">
                  <c:v>4 класс 2009-2010 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0.61000000000000065</c:v>
                </c:pt>
                <c:pt idx="1">
                  <c:v>0.46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475200"/>
        <c:axId val="33481088"/>
      </c:barChart>
      <c:catAx>
        <c:axId val="3347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481088"/>
        <c:crosses val="autoZero"/>
        <c:auto val="1"/>
        <c:lblAlgn val="ctr"/>
        <c:lblOffset val="100"/>
        <c:noMultiLvlLbl val="0"/>
      </c:catAx>
      <c:valAx>
        <c:axId val="33481088"/>
        <c:scaling>
          <c:orientation val="minMax"/>
        </c:scaling>
        <c:delete val="0"/>
        <c:axPos val="l"/>
        <c:majorGridlines/>
        <c:min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475200"/>
        <c:crosses val="autoZero"/>
        <c:crossBetween val="between"/>
      </c:valAx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1BFF-4652-4AF2-B183-737414EC4FA3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3485-0D68-4E3D-B624-5AA2326B7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2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74B97-7B12-437C-8528-EE0F56AB3B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BE7077-A675-45B8-900E-CBB51D139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DBC15-A2C7-4B56-9FB7-64F8C41ED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84AF-937F-45B1-92CF-871DC3979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2E1F3-EC30-4B51-8097-FE067C075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3505-48AE-40EC-B584-5DF1441FD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89C0-8442-4859-8FA1-49673C249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51AD-B3CC-445D-AE71-10BB6DE33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3C1C-FA7D-4AE4-8F7F-743AB4F3C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BA2F-6891-4A4A-B357-FD18243AD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D9BA-47AA-4FDC-B78B-39B2D8E73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6906A-FC93-40D8-AC2A-453694BBD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89C46-2B38-4148-B552-2907CF3908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/>
          <a:lstStyle/>
          <a:p>
            <a:r>
              <a:rPr lang="ru-RU" b="1" u="sng" dirty="0" err="1" smtClean="0">
                <a:solidFill>
                  <a:schemeClr val="accent1">
                    <a:lumMod val="25000"/>
                  </a:schemeClr>
                </a:solidFill>
              </a:rPr>
              <a:t>Портфолио</a:t>
            </a:r>
            <a:r>
              <a:rPr lang="ru-RU" sz="1000" b="1" dirty="0" smtClean="0">
                <a:solidFill>
                  <a:schemeClr val="accent3">
                    <a:lumMod val="25000"/>
                  </a:schemeClr>
                </a:solidFill>
              </a:rPr>
              <a:t/>
            </a:r>
            <a:br>
              <a:rPr lang="ru-RU" sz="1000" b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Нестеровой</a:t>
            </a:r>
            <a:b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Надежды Александровны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Учителя начальных классов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муниципального общеобразовательного учреждения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«Средняя общеобразовательная школа № 17 г. Новоалтайска»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357166"/>
            <a:ext cx="8226425" cy="928694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Принципы обучения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1428736"/>
            <a:ext cx="8226425" cy="471490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Обучение на высоком уровне трудности.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Ведущая роль теоретических знаний.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Осознание учениками процесса учения.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Прохождение материала более быстрым темпом.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Развитие всех учащихся /как сильных, так и слабых/.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15304" cy="1500198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В рамках обучения веду целенаправленную работу  по: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643866" cy="3786215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Активизации мыслительной деятельности обучающихся;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Развитию логического и образного мышления, творческих способностей каждого ученика;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Обучению способам планирования предстоящих действий, самоорганизации, самоконтроля и самооценки.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142852"/>
            <a:ext cx="8226425" cy="714380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Методы обучения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1000108"/>
            <a:ext cx="8226425" cy="512605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Словесно - наглядный.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Практический.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Объяснительно – иллюстративный.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Частично – поисковый.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Проблемно –  поисковый.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Исследовательский.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Аналитический.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Синтетический.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Сравнительный.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Обобщающий.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Классификационный  и  др.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357166"/>
            <a:ext cx="8226425" cy="928694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Формы (активные) обучения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2000241"/>
            <a:ext cx="8226425" cy="278608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Групповая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Парная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Дифференцированная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Фронтальная  и  др.</a:t>
            </a:r>
            <a:endParaRPr lang="ru-RU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Типы уроков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Комбинированный.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 усвоения новых знаний.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 закрепления нового материала.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 систематизации и обобщения нового материала.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 проверки и оценки знаний.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Уроки – путешествие.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Уроки – сказки /урок – игра/.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Уроки – поиск /урок – исследование/.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Урок –  экскурсия.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14290"/>
            <a:ext cx="8226425" cy="857256"/>
          </a:xfrm>
        </p:spPr>
        <p:txBody>
          <a:bodyPr/>
          <a:lstStyle/>
          <a:p>
            <a:pPr algn="ctr"/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71480"/>
            <a:ext cx="4929222" cy="592935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На уроках русского языка использую различные дифференцированные задания (индивидуальные карточки, проверочные и обобщающие тесты различного уровня сложности на печатных листах).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Провожу интегрированные уроки русского языка и литературного чтения, изучая программный языковой материал на основе литературных текстов.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Обучая нетрадиционному способу письма учеников 1 класса, формирую каллиграфические навыки, использую методику Е.Н. Потаповой, данную в книге»Радость познания».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C:\Documents and Settings\Учитель\Мои документы\Мои результаты сканирования\2010-10 (окт)\сканировани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571480"/>
            <a:ext cx="328614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066117" cy="4143404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[</a:t>
            </a:r>
            <a:r>
              <a:rPr lang="ru-RU" sz="1800" dirty="0" err="1" smtClean="0"/>
              <a:t>р</a:t>
            </a:r>
            <a:r>
              <a:rPr lang="ru-RU" sz="1800" dirty="0" smtClean="0"/>
              <a:t>’     и      к     а]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</a:t>
            </a:r>
            <a:r>
              <a:rPr lang="ru-RU" sz="1800" dirty="0" err="1" smtClean="0"/>
              <a:t>р</a:t>
            </a:r>
            <a:r>
              <a:rPr lang="ru-RU" sz="1800" dirty="0" smtClean="0"/>
              <a:t>       </a:t>
            </a:r>
            <a:r>
              <a:rPr lang="ru-RU" sz="1800" u="sng" dirty="0" smtClean="0"/>
              <a:t>е</a:t>
            </a:r>
            <a:r>
              <a:rPr lang="ru-RU" sz="1800" dirty="0" smtClean="0"/>
              <a:t>      к     а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sz="1400" b="0" dirty="0" smtClean="0">
                <a:solidFill>
                  <a:schemeClr val="accent5">
                    <a:lumMod val="10000"/>
                  </a:schemeClr>
                </a:solidFill>
              </a:rPr>
              <a:t>                                                               р</a:t>
            </a:r>
            <a:r>
              <a:rPr lang="ru-RU" sz="1400" b="0" u="sng" dirty="0" smtClean="0">
                <a:solidFill>
                  <a:schemeClr val="accent5">
                    <a:lumMod val="10000"/>
                  </a:schemeClr>
                </a:solidFill>
              </a:rPr>
              <a:t>е</a:t>
            </a:r>
            <a:r>
              <a:rPr lang="ru-RU" sz="1400" b="0" dirty="0" smtClean="0">
                <a:solidFill>
                  <a:schemeClr val="accent5">
                    <a:lumMod val="10000"/>
                  </a:schemeClr>
                </a:solidFill>
              </a:rPr>
              <a:t>ка – р</a:t>
            </a:r>
            <a:r>
              <a:rPr lang="ru-RU" sz="1400" b="0" u="sng" dirty="0" smtClean="0">
                <a:solidFill>
                  <a:schemeClr val="accent5">
                    <a:lumMod val="10000"/>
                  </a:schemeClr>
                </a:solidFill>
              </a:rPr>
              <a:t>е</a:t>
            </a:r>
            <a:r>
              <a:rPr lang="ru-RU" sz="1400" b="0" dirty="0" smtClean="0">
                <a:solidFill>
                  <a:schemeClr val="accent5">
                    <a:lumMod val="10000"/>
                  </a:schemeClr>
                </a:solidFill>
              </a:rPr>
              <a:t>ки</a:t>
            </a:r>
            <a:br>
              <a:rPr lang="ru-RU" sz="1400" b="0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1400" b="0" dirty="0" smtClean="0">
                <a:solidFill>
                  <a:schemeClr val="accent5">
                    <a:lumMod val="10000"/>
                  </a:schemeClr>
                </a:solidFill>
              </a:rPr>
              <a:t>Систематическая работа с орфограммами помогает в формировании грамотного письма учащихся.</a:t>
            </a:r>
            <a:r>
              <a:rPr lang="ru-RU" sz="1600" b="0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sz="1600" b="0" dirty="0" smtClean="0">
                <a:latin typeface="+mn-lt"/>
              </a:rPr>
              <a:t/>
            </a:r>
            <a:br>
              <a:rPr lang="ru-RU" sz="1600" b="0" dirty="0" smtClean="0">
                <a:latin typeface="+mn-lt"/>
              </a:rPr>
            </a:b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Выступала на методическом объединении перед коллегами по теме «Работа с орфограммами по системе Н.Ф. Виноградовой на уроках обучения грамоте и русского языка» в 2009 году.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2852"/>
            <a:ext cx="7772400" cy="1643074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</a:rPr>
              <a:t>Проблемы 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357554" y="3643314"/>
            <a:ext cx="357190" cy="423864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00562" y="3643314"/>
            <a:ext cx="357190" cy="42862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29058" y="3643314"/>
            <a:ext cx="357190" cy="42386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072066" y="3643314"/>
            <a:ext cx="357190" cy="42386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5846" name="AutoShape 6"/>
          <p:cNvCxnSpPr>
            <a:cxnSpLocks noChangeShapeType="1"/>
          </p:cNvCxnSpPr>
          <p:nvPr/>
        </p:nvCxnSpPr>
        <p:spPr bwMode="auto">
          <a:xfrm rot="10800000" flipV="1">
            <a:off x="3143240" y="2928934"/>
            <a:ext cx="1285884" cy="78581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847" name="AutoShape 7"/>
          <p:cNvCxnSpPr>
            <a:cxnSpLocks noChangeShapeType="1"/>
          </p:cNvCxnSpPr>
          <p:nvPr/>
        </p:nvCxnSpPr>
        <p:spPr bwMode="auto">
          <a:xfrm rot="10800000">
            <a:off x="4429124" y="2928934"/>
            <a:ext cx="1285884" cy="7858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214942" y="3143248"/>
            <a:ext cx="214314" cy="219076"/>
          </a:xfrm>
          <a:prstGeom prst="parallelogram">
            <a:avLst>
              <a:gd name="adj" fmla="val 25000"/>
            </a:avLst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357818" y="2643182"/>
            <a:ext cx="571504" cy="385764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28604"/>
            <a:ext cx="85011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Меня волнует проблема высокого уровня грамотности детей. Ошибки возникают потому, что учащиеся не слышат и не видят орфограммы. С этой проблемой я начинаю работать в период обучения грамоте. Данный процесс строится следующим образом:</a:t>
            </a:r>
          </a:p>
          <a:p>
            <a:pPr lvl="0"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строим домик для </a:t>
            </a:r>
            <a:r>
              <a:rPr lang="ru-RU" sz="2000" dirty="0" err="1" smtClean="0">
                <a:solidFill>
                  <a:schemeClr val="accent5">
                    <a:lumMod val="10000"/>
                  </a:schemeClr>
                </a:solidFill>
              </a:rPr>
              <a:t>звуковичков</a:t>
            </a:r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 к слову 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</a:rPr>
              <a:t>река</a:t>
            </a:r>
            <a:endParaRPr lang="ru-RU" sz="20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929222" cy="6154758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Самым сложным в изучении математики является раздел «Знакомство с текстовой задачей» и дальнейшая работа с этой темой. Анализируя ошибки учеников, я пришла к выводу, что дети не понимают, что такое задача. Осознание этого привело к необходимости анализа учебного материала по данной теме и его систематизации. Решение этой проблемы нашло отражение в курсовой работе по теме «Работа над задачей в курсе математики». Помогли мне в этом работы Н.Г. Калашниковой «Методы обучения младших школьников умению решать задачи» и «Методические рекомендации к «Математике и конструированию». С этой работой я выступала перед коллегами города Новоалтайска  в творческой группе.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C:\Documents and Settings\Учитель\Мои документы\Мои результаты сканирования\2010-10 (окт)\сканирование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571900" cy="563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Данная работа помогла улучшить качество выполнения контрольных работ по математике.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8" y="2000240"/>
          <a:ext cx="7500988" cy="3000396"/>
        </p:xfrm>
        <a:graphic>
          <a:graphicData uri="http://schemas.openxmlformats.org/drawingml/2006/table">
            <a:tbl>
              <a:tblPr/>
              <a:tblGrid>
                <a:gridCol w="2500068"/>
                <a:gridCol w="2500068"/>
                <a:gridCol w="2500852"/>
              </a:tblGrid>
              <a:tr h="750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детей в классе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2007 – 2008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82%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2008 – 2009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2009 - 2010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32804" y="90100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00042"/>
            <a:ext cx="5000660" cy="5857916"/>
          </a:xfrm>
        </p:spPr>
        <p:txBody>
          <a:bodyPr/>
          <a:lstStyle/>
          <a:p>
            <a:r>
              <a:rPr lang="ru-RU" sz="1800" dirty="0" smtClean="0"/>
              <a:t>На уроках литературы я учу детей выразительному и осознанному чтению. Для повышения уровня оптимального чтения использую методику В.Н. Зайцева. </a:t>
            </a:r>
          </a:p>
          <a:p>
            <a:r>
              <a:rPr lang="ru-RU" sz="1800" dirty="0" smtClean="0"/>
              <a:t>Для развития оперативной памяти у школьников применяю тексты И.Т. Федоренко. </a:t>
            </a:r>
          </a:p>
          <a:p>
            <a:r>
              <a:rPr lang="ru-RU" sz="1800" dirty="0" smtClean="0"/>
              <a:t>Для отработки четкого и правильного произношения использую скороговорки. Мои ученики заканчивают начальную школу, выполняя нормы техники чтения.</a:t>
            </a:r>
          </a:p>
          <a:p>
            <a:r>
              <a:rPr lang="ru-RU" sz="1800" dirty="0" smtClean="0"/>
              <a:t>Своим опытом по данному вопросу я делилась с коллегами на городском методическом объединении в 2006 г. по теме «Как вызвать интерес детей к литературному чтению?»</a:t>
            </a:r>
          </a:p>
          <a:p>
            <a:endParaRPr lang="ru-RU" dirty="0"/>
          </a:p>
        </p:txBody>
      </p:sp>
      <p:pic>
        <p:nvPicPr>
          <p:cNvPr id="2050" name="Picture 2" descr="C:\Documents and Settings\Учитель\Мои документы\Мои результаты сканирования\2010-10 (окт)\сканирование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500042"/>
            <a:ext cx="342902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3" y="274638"/>
            <a:ext cx="7572429" cy="72547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25000"/>
                  </a:schemeClr>
                </a:solidFill>
              </a:rPr>
              <a:t>Содержание</a:t>
            </a:r>
            <a:endParaRPr lang="ru-RU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3" y="1600200"/>
            <a:ext cx="7358115" cy="4525963"/>
          </a:xfrm>
        </p:spPr>
        <p:txBody>
          <a:bodyPr/>
          <a:lstStyle/>
          <a:p>
            <a:pPr marL="812800" indent="-812800">
              <a:buFontTx/>
              <a:buAutoNum type="romanUcPeriod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Общие сведения.</a:t>
            </a:r>
          </a:p>
          <a:p>
            <a:pPr marL="812800" indent="-812800">
              <a:buFontTx/>
              <a:buAutoNum type="romanUcPeriod"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Педагогическая и методическая  </a:t>
            </a:r>
          </a:p>
          <a:p>
            <a:pPr marL="812800" indent="-812800">
              <a:buNone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        деятельность.</a:t>
            </a:r>
          </a:p>
          <a:p>
            <a:pPr marL="812800" indent="-812800"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25000"/>
                  </a:schemeClr>
                </a:solidFill>
              </a:rPr>
              <a:t>Динамика техники чтения свидетельствует о повышении читательской активности </a:t>
            </a:r>
            <a:endParaRPr lang="ru-RU" sz="32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71480"/>
            <a:ext cx="4714908" cy="6000792"/>
          </a:xfrm>
        </p:spPr>
        <p:txBody>
          <a:bodyPr/>
          <a:lstStyle/>
          <a:p>
            <a:r>
              <a:rPr lang="ru-RU" sz="2000" dirty="0" smtClean="0"/>
              <a:t>«Окружающий мир» - это, прежде всего, мировоззренческий курс, который формирует основы мировоззрения ребенка, а также представляет самые широкие возможности для развития личности. </a:t>
            </a:r>
          </a:p>
          <a:p>
            <a:r>
              <a:rPr lang="ru-RU" sz="2000" dirty="0" smtClean="0"/>
              <a:t>На уроках окружающего мира я знакомлю учащихся с близким и дальним природным окружением, обогащаю их социальный опыт, опыт коммуникативного взаимодействия с окружающими. </a:t>
            </a:r>
          </a:p>
          <a:p>
            <a:r>
              <a:rPr lang="ru-RU" sz="2000" dirty="0" smtClean="0"/>
              <a:t>Дала открытый интегрированный урок «Окружающий мир  + час здоровья» по теме «Одежда наших предков»</a:t>
            </a:r>
            <a:endParaRPr lang="ru-RU" sz="2000" dirty="0"/>
          </a:p>
        </p:txBody>
      </p:sp>
      <p:pic>
        <p:nvPicPr>
          <p:cNvPr id="1026" name="Picture 2" descr="C:\Documents and Settings\Учитель\Мои документы\Мои результаты сканирования\2010-10 (окт)\сканирование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3786213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428604"/>
            <a:ext cx="4900618" cy="5857916"/>
          </a:xfrm>
        </p:spPr>
        <p:txBody>
          <a:bodyPr/>
          <a:lstStyle/>
          <a:p>
            <a:endParaRPr lang="ru-RU" sz="24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На уроке «Час здоровья» большое внимание я уделяю сохранению здоровья моих воспитанников. </a:t>
            </a:r>
          </a:p>
          <a:p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Каждую четверть разучиваем новый комплекс для утренней гимнастики. </a:t>
            </a:r>
          </a:p>
          <a:p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На уроке знакомимся с играми, проводим веселые старты, ходим в походы, на экскурсии. </a:t>
            </a:r>
          </a:p>
          <a:p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В 2007 г. был дан урок по теме «В стране </a:t>
            </a:r>
            <a:r>
              <a:rPr lang="ru-RU" sz="2400" dirty="0" err="1" smtClean="0">
                <a:solidFill>
                  <a:schemeClr val="accent5">
                    <a:lumMod val="10000"/>
                  </a:schemeClr>
                </a:solidFill>
              </a:rPr>
              <a:t>здоровячков</a:t>
            </a: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» для директоров школ г.Новоалтайска.</a:t>
            </a: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074" name="Picture 2" descr="C:\Documents and Settings\Учитель\Мои документы\Мои результаты сканирования\2010-10 (окт)\сканирование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307183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800" b="1" u="sng" dirty="0" smtClean="0">
                <a:solidFill>
                  <a:schemeClr val="accent1">
                    <a:lumMod val="25000"/>
                  </a:schemeClr>
                </a:solidFill>
              </a:rPr>
              <a:t>Работа с родителями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071546"/>
            <a:ext cx="4643470" cy="485778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основные формы работы: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родительское собрание;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вечера вопросов и ответов;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педагогические практикумы, семинары;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творческие встречи педагога и родителей;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дискуссионные клубы, собрания-диспуты;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дни открытых дверей;</a:t>
            </a:r>
          </a:p>
          <a:p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 праздник большой семьи (8 марта, День защитника Отечества, День семьи, новогодние елки, выпускной вечер).</a:t>
            </a:r>
          </a:p>
        </p:txBody>
      </p:sp>
      <p:pic>
        <p:nvPicPr>
          <p:cNvPr id="1026" name="Picture 2" descr="C:\Documents and Settings\Учитель\Рабочий стол\фото нестер\Школьные фото 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4159869" cy="3441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725470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u="sng" dirty="0" smtClean="0">
                <a:solidFill>
                  <a:schemeClr val="accent1">
                    <a:lumMod val="25000"/>
                  </a:schemeClr>
                </a:solidFill>
              </a:rPr>
              <a:t>Активность родителей</a:t>
            </a:r>
            <a:br>
              <a:rPr lang="ru-RU" sz="3200" b="1" u="sng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25000"/>
                  </a:schemeClr>
                </a:solidFill>
              </a:rPr>
              <a:t> во внеклассных мероприятиях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215370" cy="4525963"/>
          </a:xfrm>
        </p:spPr>
        <p:txBody>
          <a:bodyPr/>
          <a:lstStyle/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1397000"/>
          <a:ext cx="7643870" cy="467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774"/>
                <a:gridCol w="1528774"/>
                <a:gridCol w="1528774"/>
                <a:gridCol w="1528774"/>
                <a:gridCol w="1528774"/>
              </a:tblGrid>
              <a:tr h="11688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класс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</a:t>
                      </a:r>
                    </a:p>
                    <a:p>
                      <a:pPr algn="ctr"/>
                      <a:r>
                        <a:rPr lang="ru-RU" sz="1200" dirty="0" smtClean="0"/>
                        <a:t>семей</a:t>
                      </a:r>
                    </a:p>
                    <a:p>
                      <a:pPr algn="ctr"/>
                      <a:r>
                        <a:rPr lang="ru-RU" sz="1200" dirty="0" smtClean="0"/>
                        <a:t>в классе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Посещение</a:t>
                      </a:r>
                    </a:p>
                    <a:p>
                      <a:pPr algn="ctr"/>
                      <a:r>
                        <a:rPr lang="ru-RU" sz="1200" dirty="0" smtClean="0"/>
                        <a:t>родит.</a:t>
                      </a:r>
                    </a:p>
                    <a:p>
                      <a:pPr algn="ctr"/>
                      <a:r>
                        <a:rPr lang="ru-RU" sz="1200" dirty="0" smtClean="0"/>
                        <a:t>собр.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Участие</a:t>
                      </a:r>
                    </a:p>
                    <a:p>
                      <a:pPr algn="ctr"/>
                      <a:r>
                        <a:rPr lang="ru-RU" sz="1200" dirty="0" smtClean="0"/>
                        <a:t>в делах</a:t>
                      </a:r>
                    </a:p>
                    <a:p>
                      <a:pPr algn="ctr"/>
                      <a:r>
                        <a:rPr lang="ru-RU" sz="1200" dirty="0" smtClean="0"/>
                        <a:t>класса</a:t>
                      </a:r>
                      <a:endParaRPr lang="ru-RU" sz="1200" dirty="0"/>
                    </a:p>
                  </a:txBody>
                  <a:tcPr/>
                </a:tc>
              </a:tr>
              <a:tr h="1168802">
                <a:tc>
                  <a:txBody>
                    <a:bodyPr/>
                    <a:lstStyle/>
                    <a:p>
                      <a:r>
                        <a:rPr lang="ru-RU" dirty="0" smtClean="0"/>
                        <a:t>2007-2008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1168802">
                <a:tc>
                  <a:txBody>
                    <a:bodyPr/>
                    <a:lstStyle/>
                    <a:p>
                      <a:r>
                        <a:rPr lang="ru-RU" dirty="0" smtClean="0"/>
                        <a:t>2008-2009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1168802">
                <a:tc>
                  <a:txBody>
                    <a:bodyPr/>
                    <a:lstStyle/>
                    <a:p>
                      <a:r>
                        <a:rPr lang="ru-RU" dirty="0" smtClean="0"/>
                        <a:t>2009-2010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фото нестер\Школьные фото 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7469160" cy="5602384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фото нестер\Школьные фото 3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7358113" cy="551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14290"/>
            <a:ext cx="8226425" cy="171451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Вот уже много лет я тесно сотрудничаю с коллективом  Детско-юношеским центра г.Новоалтайска. Дети посещают игровой клуб «Затейники», изостудию «Умелые ручки» и «Ритмику». Дополнительное образование получают 100%</a:t>
            </a:r>
            <a:b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детей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2143116"/>
            <a:ext cx="1044553" cy="2928958"/>
          </a:xfrm>
        </p:spPr>
        <p:txBody>
          <a:bodyPr/>
          <a:lstStyle/>
          <a:p>
            <a:pPr>
              <a:buNone/>
            </a:pPr>
            <a:endParaRPr lang="ru-RU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3074" name="Picture 2" descr="C:\Documents and Settings\Учитель\Рабочий стол\фото нестер\IMG_01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941089"/>
            <a:ext cx="6072230" cy="4554589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фото нестер\декабрь,2007 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6143668" cy="4643470"/>
          </a:xfrm>
          <a:prstGeom prst="rect">
            <a:avLst/>
          </a:prstGeom>
          <a:noFill/>
        </p:spPr>
      </p:pic>
      <p:pic>
        <p:nvPicPr>
          <p:cNvPr id="3076" name="Picture 4" descr="C:\Documents and Settings\Учитель\Рабочий стол\фото нестер\сентябрь,2007 1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928802"/>
            <a:ext cx="614366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857652" cy="725470"/>
          </a:xfrm>
        </p:spPr>
        <p:txBody>
          <a:bodyPr/>
          <a:lstStyle/>
          <a:p>
            <a:pPr algn="ctr"/>
            <a:endParaRPr lang="ru-RU" sz="28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285728"/>
            <a:ext cx="4473577" cy="521497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    В 2009году приняла участие в первой городской конференции учителей «</a:t>
            </a:r>
            <a:r>
              <a:rPr lang="ru-RU" sz="2400" b="1" dirty="0" err="1" smtClean="0">
                <a:solidFill>
                  <a:schemeClr val="accent1">
                    <a:lumMod val="25000"/>
                  </a:schemeClr>
                </a:solidFill>
              </a:rPr>
              <a:t>Компетентностный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</a:rPr>
              <a:t> подход как условие реализации КПМО» и делилась опытом работы по теме «Дополнительное образование как фактор успешной социализации школьников», работа представлена на сайте КАНО.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Documents and Settings\Учитель\Рабочий стол\фото нестер\сентябрь 2009 1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273385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966" y="214290"/>
            <a:ext cx="214314" cy="214314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8652" cy="214314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9" y="500035"/>
          <a:ext cx="8286808" cy="6215106"/>
        </p:xfrm>
        <a:graphic>
          <a:graphicData uri="http://schemas.openxmlformats.org/drawingml/2006/table">
            <a:tbl>
              <a:tblPr/>
              <a:tblGrid>
                <a:gridCol w="2378846"/>
                <a:gridCol w="1942600"/>
                <a:gridCol w="1982681"/>
                <a:gridCol w="1982681"/>
              </a:tblGrid>
              <a:tr h="218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Занятое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Фамилия и имя ученика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Награда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Шахматные турнир в г.Новоалтайске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Шумилов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Диплом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Мерзликин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Диплом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Конкурс декоративно-прикладного искусства 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Крылова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Грамота + подарок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Красилова О.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Всероссийская игра «кенгуру»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1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Мерзликин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Шумилов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Захаров М.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Всероссийская игра «Медвежонок»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6 место 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Лебединских Е.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Сертификат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Городская эколого-биологическая олимпиада «Юный натуралист»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 кол-ве 20-ти учащихся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Благодарности за участие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Краевой конкурс по теме «Биологическое разнообразие»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93б. 4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Сивкова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91б. 4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Коломоец И.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91б. 4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Шумилов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90б. 4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Лебединских Е.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81б. 4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Демина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80б. 4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Захаров М.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Краевой экологический марафон: «Лес- бесценный дар природы»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143б. 1 место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Шумилов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 + Ценный подарок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104б. 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Сивкова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75б.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Удалов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70б.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Мерзликин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Участник 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80б.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Зернов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108б.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Лебединский Е.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Лауреат-свидетельство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Городская олимпиада по развивающему обучению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 место 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Сивкова А. Мерликин А. Тупикина Я. Шумилов А.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30759" marR="3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632958" y="28545"/>
            <a:ext cx="587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Участие учащихся в олимпиадах, конкурсах.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Учитель\Рабочий стол\фото нестер\img 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04430"/>
            <a:ext cx="7604386" cy="5282024"/>
          </a:xfrm>
          <a:prstGeom prst="rect">
            <a:avLst/>
          </a:prstGeom>
          <a:noFill/>
        </p:spPr>
      </p:pic>
      <p:pic>
        <p:nvPicPr>
          <p:cNvPr id="46083" name="Picture 3" descr="C:\Documents and Settings\Учитель\Рабочий стол\фото нестер\img 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7643866" cy="5429288"/>
          </a:xfrm>
          <a:prstGeom prst="rect">
            <a:avLst/>
          </a:prstGeom>
          <a:noFill/>
        </p:spPr>
      </p:pic>
      <p:pic>
        <p:nvPicPr>
          <p:cNvPr id="46084" name="Picture 4" descr="C:\Documents and Settings\Учитель\Рабочий стол\фото нестер\IMG_4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715304" cy="5619768"/>
          </a:xfrm>
          <a:prstGeom prst="rect">
            <a:avLst/>
          </a:prstGeom>
          <a:noFill/>
        </p:spPr>
      </p:pic>
      <p:pic>
        <p:nvPicPr>
          <p:cNvPr id="46085" name="Picture 5" descr="C:\Documents and Settings\Учитель\Рабочий стол\фото нестер\апрель2010 1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7572428" cy="5459033"/>
          </a:xfrm>
          <a:prstGeom prst="rect">
            <a:avLst/>
          </a:prstGeom>
          <a:noFill/>
        </p:spPr>
      </p:pic>
      <p:pic>
        <p:nvPicPr>
          <p:cNvPr id="46087" name="Picture 7" descr="C:\Documents and Settings\Учитель\Рабочий стол\фото нестер\30.03.2010 2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7564462" cy="5673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8727" y="214291"/>
            <a:ext cx="6340497" cy="500066"/>
          </a:xfrm>
        </p:spPr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accent1">
                    <a:lumMod val="25000"/>
                  </a:schemeClr>
                </a:solidFill>
              </a:rPr>
              <a:t>I .  </a:t>
            </a:r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Общие сведения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071546"/>
            <a:ext cx="8358246" cy="5572164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Дата рождения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23 апреля 1956 года</a:t>
            </a:r>
          </a:p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Образование: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1981 году окончила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БГПИ </a:t>
            </a:r>
          </a:p>
          <a:p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        по 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специальности «Русский язык и </a:t>
            </a:r>
            <a:endParaRPr lang="ru-RU" sz="2200" dirty="0" smtClean="0">
              <a:solidFill>
                <a:schemeClr val="accent5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литература» </a:t>
            </a:r>
          </a:p>
          <a:p>
            <a:pPr algn="r"/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Квалификация по диплому: 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учитель русского         языка и литературы средней школы.</a:t>
            </a:r>
            <a:endParaRPr lang="ru-RU" sz="2200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Специальность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учитель начальных классов</a:t>
            </a:r>
          </a:p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Квалификационная категория: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высшая </a:t>
            </a:r>
          </a:p>
          <a:p>
            <a:r>
              <a:rPr lang="ru-RU" sz="22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                                                       (с 2001 года)</a:t>
            </a:r>
          </a:p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Дата предыдущей аттестации: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2006 год</a:t>
            </a:r>
          </a:p>
          <a:p>
            <a:pPr algn="l"/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Общий стаж работы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36 лет</a:t>
            </a:r>
          </a:p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Стаж педагогической работы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33 года</a:t>
            </a:r>
          </a:p>
          <a:p>
            <a:r>
              <a:rPr lang="ru-RU" sz="2200" b="1" dirty="0" smtClean="0">
                <a:solidFill>
                  <a:schemeClr val="accent5">
                    <a:lumMod val="10000"/>
                  </a:schemeClr>
                </a:solidFill>
              </a:rPr>
              <a:t>                         </a:t>
            </a:r>
            <a:r>
              <a:rPr lang="ru-RU" sz="2200" b="1" u="sng" dirty="0" smtClean="0">
                <a:solidFill>
                  <a:schemeClr val="accent5">
                    <a:lumMod val="10000"/>
                  </a:schemeClr>
                </a:solidFill>
              </a:rPr>
              <a:t>Место работы:</a:t>
            </a:r>
            <a:r>
              <a:rPr lang="ru-RU" sz="2200" u="sng" dirty="0" smtClean="0">
                <a:solidFill>
                  <a:schemeClr val="accent5">
                    <a:lumMod val="10000"/>
                  </a:schemeClr>
                </a:solidFill>
              </a:rPr>
              <a:t>  </a:t>
            </a:r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МОУ СОШ №17 (с 1992 года</a:t>
            </a:r>
            <a:r>
              <a:rPr lang="ru-RU" sz="2200" dirty="0" smtClean="0"/>
              <a:t>)    </a:t>
            </a:r>
          </a:p>
          <a:p>
            <a:endParaRPr lang="ru-RU" dirty="0"/>
          </a:p>
        </p:txBody>
      </p:sp>
      <p:pic>
        <p:nvPicPr>
          <p:cNvPr id="24578" name="Picture 2" descr="C:\Documents and Settings\Учитель\Мои документы\Новая папка\ЛИЦА\пед. кол-в апрель 2000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1643074" cy="22690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9652" y="274638"/>
            <a:ext cx="257148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8573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          Мною была разработана игровая программа «Унылая пора, очей очарованье!», рецензия на которую содержит высокую оценку профессионализма учителя начальных классов Нестеровой Н.А. Адаптация игровой программы была проведена в центре «Лазурный» г. Барнаула.</a:t>
            </a:r>
            <a:endParaRPr lang="ru-RU" sz="2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47107" name="Picture 3" descr="C:\Documents and Settings\Учитель\Рабочий стол\фото нестер\img 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928802"/>
            <a:ext cx="5874425" cy="466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Результаты итоговой аттестации свидетельствуют о положительной динамике успеваемости моих воспитанников</a:t>
            </a:r>
            <a:endParaRPr lang="ru-RU" sz="2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971528" cy="8286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428736"/>
          <a:ext cx="750099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План самообразования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Посещение уроков коллег и участие  в обмене  опытом.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Совершенствование знаний в области классической  и современной  психологии и педагогики.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Чтение педагогических периодических изданий.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Обзор в Интернете информации по преподаваемым предметам, педагогике, педагогическим технологиям.</a:t>
            </a:r>
          </a:p>
          <a:p>
            <a:r>
              <a:rPr lang="ru-RU" sz="2800" dirty="0" smtClean="0">
                <a:solidFill>
                  <a:schemeClr val="accent5">
                    <a:lumMod val="10000"/>
                  </a:schemeClr>
                </a:solidFill>
              </a:rPr>
              <a:t>Посещение семинаров, конференций.</a:t>
            </a:r>
            <a:endParaRPr lang="ru-RU" sz="28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15338" y="274638"/>
            <a:ext cx="642942" cy="108266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</a:br>
            <a:endParaRPr lang="ru-RU" sz="2400" b="1" i="1" dirty="0">
              <a:solidFill>
                <a:schemeClr val="accent3">
                  <a:lumMod val="25000"/>
                </a:schemeClr>
              </a:solidFill>
              <a:latin typeface="Corbe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4214842" cy="6286544"/>
          </a:xfrm>
        </p:spPr>
        <p:txBody>
          <a:bodyPr/>
          <a:lstStyle/>
          <a:p>
            <a:r>
              <a:rPr lang="ru-RU" sz="2500" b="1" i="1" u="sng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  <a:t>Педагогическое творчество </a:t>
            </a:r>
            <a:r>
              <a:rPr lang="ru-RU" sz="2500" b="1" i="1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  <a:t>– это большая и трудоемкая работа. </a:t>
            </a:r>
            <a:br>
              <a:rPr lang="ru-RU" sz="2500" b="1" i="1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</a:br>
            <a:r>
              <a:rPr lang="ru-RU" sz="2500" b="1" i="1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  <a:t>Это проявления индивидуальности учителя  не только как преподавателя, но и как человека. </a:t>
            </a:r>
            <a:br>
              <a:rPr lang="ru-RU" sz="2500" b="1" i="1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</a:br>
            <a:r>
              <a:rPr lang="ru-RU" sz="2500" b="1" i="1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  <a:t>Чтобы быть творческим учителем, нужно самообразовываться и </a:t>
            </a:r>
            <a:r>
              <a:rPr lang="ru-RU" sz="2500" b="1" i="1" dirty="0" err="1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  <a:t>самовоспитываться</a:t>
            </a:r>
            <a:r>
              <a:rPr lang="ru-RU" sz="2500" b="1" i="1" dirty="0" smtClean="0">
                <a:solidFill>
                  <a:schemeClr val="accent3">
                    <a:lumMod val="25000"/>
                  </a:schemeClr>
                </a:solidFill>
                <a:latin typeface="Corbel" pitchFamily="34" charset="0"/>
              </a:rPr>
              <a:t>, творчество не имеет границ.</a:t>
            </a:r>
            <a:endParaRPr lang="ru-RU" sz="2500" dirty="0"/>
          </a:p>
        </p:txBody>
      </p:sp>
      <p:pic>
        <p:nvPicPr>
          <p:cNvPr id="5121" name="Picture 1" descr="G:\Школьные фото 3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045" y="857233"/>
            <a:ext cx="4602110" cy="38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Учитель\Рабочий стол\фото нестер\IMG_0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7500990" cy="5626258"/>
          </a:xfrm>
          <a:prstGeom prst="rect">
            <a:avLst/>
          </a:prstGeom>
          <a:noFill/>
        </p:spPr>
      </p:pic>
      <p:pic>
        <p:nvPicPr>
          <p:cNvPr id="48131" name="Picture 3" descr="C:\Documents and Settings\Учитель\Рабочий стол\фото нестер\МАРТ, 2008 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7500990" cy="5626258"/>
          </a:xfrm>
          <a:prstGeom prst="rect">
            <a:avLst/>
          </a:prstGeom>
          <a:noFill/>
        </p:spPr>
      </p:pic>
      <p:pic>
        <p:nvPicPr>
          <p:cNvPr id="48132" name="Picture 4" descr="C:\Documents and Settings\Учитель\Рабочий стол\фото нестер\IMG_24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429552" cy="5572675"/>
          </a:xfrm>
          <a:prstGeom prst="rect">
            <a:avLst/>
          </a:prstGeom>
          <a:noFill/>
        </p:spPr>
      </p:pic>
      <p:pic>
        <p:nvPicPr>
          <p:cNvPr id="48133" name="Picture 5" descr="C:\Documents and Settings\Учитель\Рабочий стол\фото нестер\img 1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429552" cy="5572675"/>
          </a:xfrm>
          <a:prstGeom prst="rect">
            <a:avLst/>
          </a:prstGeom>
          <a:noFill/>
        </p:spPr>
      </p:pic>
      <p:pic>
        <p:nvPicPr>
          <p:cNvPr id="48134" name="Picture 6" descr="C:\Documents and Settings\Учитель\Рабочий стол\фото нестер\Школьные фото 3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7326657" cy="5495496"/>
          </a:xfrm>
          <a:prstGeom prst="rect">
            <a:avLst/>
          </a:prstGeom>
          <a:noFill/>
        </p:spPr>
      </p:pic>
      <p:pic>
        <p:nvPicPr>
          <p:cNvPr id="48135" name="Picture 7" descr="C:\Documents and Settings\Учитель\Рабочий стол\фото нестер\апрель2010 1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7135834" cy="5351876"/>
          </a:xfrm>
          <a:prstGeom prst="rect">
            <a:avLst/>
          </a:prstGeom>
          <a:noFill/>
        </p:spPr>
      </p:pic>
      <p:pic>
        <p:nvPicPr>
          <p:cNvPr id="48136" name="Picture 8" descr="C:\Documents and Settings\Учитель\Рабочий стол\фото нестер\IMG_27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7500990" cy="5626258"/>
          </a:xfrm>
          <a:prstGeom prst="rect">
            <a:avLst/>
          </a:prstGeom>
          <a:noFill/>
        </p:spPr>
      </p:pic>
      <p:pic>
        <p:nvPicPr>
          <p:cNvPr id="48137" name="Picture 9" descr="C:\Documents and Settings\Учитель\Рабочий стол\фото нестер\21 мая 2010 03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71480"/>
            <a:ext cx="7500990" cy="5625743"/>
          </a:xfrm>
          <a:prstGeom prst="rect">
            <a:avLst/>
          </a:prstGeom>
          <a:noFill/>
        </p:spPr>
      </p:pic>
      <p:pic>
        <p:nvPicPr>
          <p:cNvPr id="48139" name="Picture 11" descr="C:\Documents and Settings\Учитель\Рабочий стол\фото нестер\21 мая 2010 05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589338"/>
            <a:ext cx="7850214" cy="5887661"/>
          </a:xfrm>
          <a:prstGeom prst="rect">
            <a:avLst/>
          </a:prstGeom>
          <a:noFill/>
        </p:spPr>
      </p:pic>
      <p:pic>
        <p:nvPicPr>
          <p:cNvPr id="48140" name="Picture 12" descr="C:\Documents and Settings\Учитель\Рабочий стол\фото нестер\21 мая 2010 09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Сведения</a:t>
            </a:r>
            <a:b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 о повышении квалификации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5" y="1643051"/>
          <a:ext cx="8143929" cy="5086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47"/>
                <a:gridCol w="2307829"/>
                <a:gridCol w="2157921"/>
                <a:gridCol w="1328581"/>
                <a:gridCol w="1743251"/>
              </a:tblGrid>
              <a:tr h="6726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</a:p>
                    <a:p>
                      <a:pPr algn="ctr"/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 </a:t>
                      </a:r>
                    </a:p>
                    <a:p>
                      <a:pPr algn="ctr"/>
                      <a:r>
                        <a:rPr lang="ru-RU" sz="1400" dirty="0" smtClean="0"/>
                        <a:t>переподготовки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</a:t>
                      </a:r>
                    </a:p>
                    <a:p>
                      <a:pPr algn="ctr"/>
                      <a:r>
                        <a:rPr lang="ru-RU" sz="1400" dirty="0" smtClean="0"/>
                        <a:t>переподготовки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</a:p>
                    <a:p>
                      <a:pPr algn="ctr"/>
                      <a:r>
                        <a:rPr lang="ru-RU" sz="1400" dirty="0" smtClean="0"/>
                        <a:t>часов</a:t>
                      </a:r>
                      <a:endParaRPr lang="ru-RU" sz="1400" dirty="0"/>
                    </a:p>
                  </a:txBody>
                  <a:tcPr/>
                </a:tc>
              </a:tr>
              <a:tr h="1585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«Реализация личностно-ориентированного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компетентностного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подхода в обучении младших школьников условии вариативного начального образования»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АКИПКРО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 часов + 48 часов ИКТ, </a:t>
                      </a:r>
                      <a:endParaRPr lang="ru-RU" sz="1400" dirty="0"/>
                    </a:p>
                  </a:txBody>
                  <a:tcPr/>
                </a:tc>
              </a:tr>
              <a:tr h="1243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«Актуальные проблемы современной науки и техники. Организация работы с одаренными детьми»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АКИПКРО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1243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«Современные информационные технологии в образовании» 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ЦДПО ГОУ ВПО «Алтайская государственная педагогическая академия»</a:t>
                      </a:r>
                      <a:endParaRPr lang="ru-RU" sz="1400" b="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142852"/>
            <a:ext cx="8226425" cy="857256"/>
          </a:xfrm>
        </p:spPr>
        <p:txBody>
          <a:bodyPr/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Сведения о поощрениях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142984"/>
            <a:ext cx="5181608" cy="5429288"/>
          </a:xfrm>
        </p:spPr>
        <p:txBody>
          <a:bodyPr/>
          <a:lstStyle/>
          <a:p>
            <a:r>
              <a:rPr lang="ru-RU" sz="2000" b="1" u="sng" dirty="0" smtClean="0">
                <a:solidFill>
                  <a:schemeClr val="accent5">
                    <a:lumMod val="10000"/>
                  </a:schemeClr>
                </a:solidFill>
              </a:rPr>
              <a:t>2006г.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награждена почетной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грамотой КАНО, за достигнутые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успехи в педагогической деятельности.</a:t>
            </a:r>
          </a:p>
          <a:p>
            <a:r>
              <a:rPr lang="ru-RU" sz="2000" b="1" u="sng" dirty="0" smtClean="0">
                <a:solidFill>
                  <a:schemeClr val="accent5">
                    <a:lumMod val="10000"/>
                  </a:schemeClr>
                </a:solidFill>
              </a:rPr>
              <a:t>2008г.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грамотой ДООЛ «Орленок. </a:t>
            </a:r>
          </a:p>
          <a:p>
            <a:r>
              <a:rPr lang="ru-RU" sz="2000" b="1" u="sng" dirty="0" smtClean="0">
                <a:solidFill>
                  <a:schemeClr val="accent5">
                    <a:lumMod val="10000"/>
                  </a:schemeClr>
                </a:solidFill>
              </a:rPr>
              <a:t>2009г.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благодарственным письмом </a:t>
            </a:r>
            <a:r>
              <a:rPr lang="ru-RU" sz="2000" i="1" dirty="0" err="1" smtClean="0">
                <a:solidFill>
                  <a:schemeClr val="accent5">
                    <a:lumMod val="10000"/>
                  </a:schemeClr>
                </a:solidFill>
              </a:rPr>
              <a:t>ГДЮЦа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r>
              <a:rPr lang="ru-RU" sz="2000" b="1" u="sng" dirty="0" smtClean="0">
                <a:solidFill>
                  <a:schemeClr val="accent5">
                    <a:lumMod val="10000"/>
                  </a:schemeClr>
                </a:solidFill>
              </a:rPr>
              <a:t>2010г.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благодарственным письмом </a:t>
            </a:r>
            <a:r>
              <a:rPr lang="ru-RU" sz="2000" i="1" dirty="0" err="1" smtClean="0">
                <a:solidFill>
                  <a:schemeClr val="accent5">
                    <a:lumMod val="10000"/>
                  </a:schemeClr>
                </a:solidFill>
              </a:rPr>
              <a:t>ГДЮЦа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r>
              <a:rPr lang="ru-RU" sz="2000" b="1" u="sng" dirty="0" smtClean="0">
                <a:solidFill>
                  <a:schemeClr val="accent5">
                    <a:lumMod val="10000"/>
                  </a:schemeClr>
                </a:solidFill>
              </a:rPr>
              <a:t>2010г.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благодарственным письмом администрации МОУ СОШ № 17. </a:t>
            </a:r>
          </a:p>
          <a:p>
            <a:r>
              <a:rPr lang="ru-RU" sz="2000" b="1" u="sng" dirty="0" smtClean="0">
                <a:solidFill>
                  <a:schemeClr val="accent5">
                    <a:lumMod val="10000"/>
                  </a:schemeClr>
                </a:solidFill>
              </a:rPr>
              <a:t>2010г. </a:t>
            </a:r>
            <a:r>
              <a:rPr lang="ru-RU" sz="2000" i="1" dirty="0" smtClean="0">
                <a:solidFill>
                  <a:schemeClr val="accent5">
                    <a:lumMod val="10000"/>
                  </a:schemeClr>
                </a:solidFill>
              </a:rPr>
              <a:t>почетной грамотой за большой вклад в социально-экономическое развитие города Новоалтайска администрации г.Новоалтайска.</a:t>
            </a:r>
            <a:endParaRPr lang="ru-RU" sz="2000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28" name="Picture 4" descr="C:\Documents and Settings\Учитель\Мои документы\Мои результаты сканирования\2010-10 (окт)\сканирование0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30718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Мои документы\Мои результаты сканирования\2010-10 (окт)\сканирование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564102" cy="4786322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Мои документы\Мои результаты сканирования\2010-10 (окт)\сканирование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642918"/>
            <a:ext cx="2571768" cy="4645774"/>
          </a:xfrm>
          <a:prstGeom prst="rect">
            <a:avLst/>
          </a:prstGeom>
          <a:noFill/>
        </p:spPr>
      </p:pic>
      <p:pic>
        <p:nvPicPr>
          <p:cNvPr id="2052" name="Picture 4" descr="C:\Documents and Settings\Учитель\Мои документы\Мои результаты сканирования\2010-10 (окт)\сканирование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357298"/>
            <a:ext cx="2571768" cy="4364212"/>
          </a:xfrm>
          <a:prstGeom prst="rect">
            <a:avLst/>
          </a:prstGeom>
          <a:noFill/>
        </p:spPr>
      </p:pic>
      <p:pic>
        <p:nvPicPr>
          <p:cNvPr id="5" name="Рисунок 4" descr="сканирование000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1928802"/>
            <a:ext cx="2639519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28760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accent1">
                    <a:lumMod val="25000"/>
                  </a:schemeClr>
                </a:solidFill>
              </a:rPr>
              <a:t>С 2009 года являюсь руководителем методического объединения учителей начальных классов МОУ СОШ № 17. </a:t>
            </a:r>
            <a:endParaRPr lang="ru-RU" sz="28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Учитель\Мои документы\Мои результаты сканирования\2010-10 (окт)\сканирование0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4714908" cy="432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u="sng" dirty="0" smtClean="0">
                <a:solidFill>
                  <a:schemeClr val="accent1">
                    <a:lumMod val="25000"/>
                  </a:schemeClr>
                </a:solidFill>
              </a:rPr>
              <a:t>I </a:t>
            </a:r>
            <a:r>
              <a:rPr lang="en-US" sz="3600" b="1" u="sng" dirty="0" err="1" smtClean="0">
                <a:solidFill>
                  <a:schemeClr val="accent1">
                    <a:lumMod val="25000"/>
                  </a:schemeClr>
                </a:solidFill>
              </a:rPr>
              <a:t>I</a:t>
            </a:r>
            <a:r>
              <a:rPr lang="en-US" sz="3600" b="1" u="sng" dirty="0" smtClean="0">
                <a:solidFill>
                  <a:schemeClr val="accent1">
                    <a:lumMod val="25000"/>
                  </a:schemeClr>
                </a:solidFill>
              </a:rPr>
              <a:t> . </a:t>
            </a:r>
            <a:r>
              <a:rPr lang="ru-RU" sz="3600" b="1" u="sng" dirty="0" smtClean="0">
                <a:solidFill>
                  <a:schemeClr val="accent1">
                    <a:lumMod val="25000"/>
                  </a:schemeClr>
                </a:solidFill>
              </a:rPr>
              <a:t>  Педагогическая и методическая деятельность </a:t>
            </a:r>
            <a:endParaRPr lang="ru-RU" sz="36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5043510"/>
          </a:xfrm>
        </p:spPr>
        <p:txBody>
          <a:bodyPr/>
          <a:lstStyle/>
          <a:p>
            <a:pPr>
              <a:buNone/>
            </a:pPr>
            <a:r>
              <a:rPr lang="ru-RU" sz="1800" b="1" i="1" u="sng" dirty="0" smtClean="0">
                <a:solidFill>
                  <a:schemeClr val="accent5">
                    <a:lumMod val="10000"/>
                  </a:schemeClr>
                </a:solidFill>
              </a:rPr>
              <a:t>Целью</a:t>
            </a:r>
            <a:r>
              <a:rPr lang="ru-RU" sz="1800" b="1" i="1" dirty="0" smtClean="0">
                <a:solidFill>
                  <a:schemeClr val="accent5">
                    <a:lumMod val="10000"/>
                  </a:schemeClr>
                </a:solidFill>
              </a:rPr>
              <a:t> индивидуальной педагогической деятельности</a:t>
            </a:r>
            <a:endParaRPr lang="ru-RU" sz="1800" b="1" i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accent5">
                    <a:lumMod val="10000"/>
                  </a:schemeClr>
                </a:solidFill>
              </a:rPr>
              <a:t> учителя начальных классов является: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Эффективное построение учебного процесса, учитывающее </a:t>
            </a:r>
            <a:r>
              <a:rPr lang="ru-RU" sz="1800" dirty="0" err="1" smtClean="0">
                <a:solidFill>
                  <a:schemeClr val="accent5">
                    <a:lumMod val="10000"/>
                  </a:schemeClr>
                </a:solidFill>
              </a:rPr>
              <a:t>разноуровневую</a:t>
            </a:r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 подготовку учащихся;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Привлечение  обучающихся к проблемно-поисковой исследовательской деятельности;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Активизация мыслительной деятельности обучающихся;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Развитие ключевых компетенций учеников, подготовка к учебе в основной и старшей школе</a:t>
            </a:r>
            <a:r>
              <a:rPr lang="ru-RU" sz="1800" dirty="0" smtClean="0"/>
              <a:t>.</a:t>
            </a:r>
          </a:p>
        </p:txBody>
      </p:sp>
      <p:pic>
        <p:nvPicPr>
          <p:cNvPr id="3077" name="Picture 5" descr="C:\Documents and Settings\Учитель\Мои документы\Мои результаты сканирования\2010-10 (окт)\сканирование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392909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868346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25000"/>
                  </a:schemeClr>
                </a:solidFill>
              </a:rPr>
              <a:t>В своей педагогической деятельности ставлю следующие задачи:</a:t>
            </a:r>
            <a:endParaRPr lang="ru-RU" sz="2800" b="1" u="sng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5613" y="1214422"/>
            <a:ext cx="8226425" cy="521497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Обеспечить выполнение общих требований к содержанию образования и воспитания на всех этапах обучения в начальной школе;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Создать благоприятные условия для достижения всеми школьниками базового уровня подготовки, соответствующего государственному образовательному стандарту;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Организовать учебный процесс таким образом, чтобы развивать и укреплять интерес к знаниям у школьников, мотивированных на учебу на более высоком уровне;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Дать качественное образование по всем предметам начальной школы;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Создать благоприятные условия, способствующие формированию интеллекта, навыков учебно-исследовательского труда, развитию личностных способностей и ключевых компетенций учащихся, раскрытию творческого потенциала каждого школьника;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Подготовить обучающихся к обучению в основной и старшей школе;</a:t>
            </a:r>
          </a:p>
          <a:p>
            <a:r>
              <a:rPr lang="ru-RU" sz="1800" dirty="0" smtClean="0">
                <a:solidFill>
                  <a:schemeClr val="accent5">
                    <a:lumMod val="10000"/>
                  </a:schemeClr>
                </a:solidFill>
              </a:rPr>
              <a:t>Совершенствовать формы, организацию учебной деятельности через использование новых педагогических технологий, эффективных методик обучения.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опад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444</TotalTime>
  <Words>1446</Words>
  <Application>Microsoft Office PowerPoint</Application>
  <PresentationFormat>Экран (4:3)</PresentationFormat>
  <Paragraphs>277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листопад</vt:lpstr>
      <vt:lpstr>Портфолио  Нестеровой Надежды Александровны</vt:lpstr>
      <vt:lpstr>Содержание</vt:lpstr>
      <vt:lpstr>I .  Общие сведения</vt:lpstr>
      <vt:lpstr>Сведения  о повышении квалификации</vt:lpstr>
      <vt:lpstr>Сведения о поощрениях</vt:lpstr>
      <vt:lpstr>Презентация PowerPoint</vt:lpstr>
      <vt:lpstr>С 2009 года являюсь руководителем методического объединения учителей начальных классов МОУ СОШ № 17. </vt:lpstr>
      <vt:lpstr>I I .   Педагогическая и методическая деятельность </vt:lpstr>
      <vt:lpstr>В своей педагогической деятельности ставлю следующие задачи:</vt:lpstr>
      <vt:lpstr>Принципы обучения</vt:lpstr>
      <vt:lpstr>В рамках обучения веду целенаправленную работу  по:</vt:lpstr>
      <vt:lpstr>Методы обучения</vt:lpstr>
      <vt:lpstr>Формы (активные) обучения</vt:lpstr>
      <vt:lpstr>Типы уроков</vt:lpstr>
      <vt:lpstr>Презентация PowerPoint</vt:lpstr>
      <vt:lpstr>                                                     [р’     и      к     а]                                               р       е      к     а                                                                 река – реки Систематическая работа с орфограммами помогает в формировании грамотного письма учащихся.  Выступала на методическом объединении перед коллегами по теме «Работа с орфограммами по системе Н.Ф. Виноградовой на уроках обучения грамоте и русского языка» в 2009 году.  </vt:lpstr>
      <vt:lpstr>  Самым сложным в изучении математики является раздел «Знакомство с текстовой задачей» и дальнейшая работа с этой темой. Анализируя ошибки учеников, я пришла к выводу, что дети не понимают, что такое задача. Осознание этого привело к необходимости анализа учебного материала по данной теме и его систематизации. Решение этой проблемы нашло отражение в курсовой работе по теме «Работа над задачей в курсе математики». Помогли мне в этом работы Н.Г. Калашниковой «Методы обучения младших школьников умению решать задачи» и «Методические рекомендации к «Математике и конструированию». С этой работой я выступала перед коллегами города Новоалтайска  в творческой группе. </vt:lpstr>
      <vt:lpstr>Данная работа помогла улучшить качество выполнения контрольных работ по математике.  </vt:lpstr>
      <vt:lpstr>Презентация PowerPoint</vt:lpstr>
      <vt:lpstr>Динамика техники чтения свидетельствует о повышении читательской активности </vt:lpstr>
      <vt:lpstr>Презентация PowerPoint</vt:lpstr>
      <vt:lpstr>Презентация PowerPoint</vt:lpstr>
      <vt:lpstr> Работа с родителями </vt:lpstr>
      <vt:lpstr> Активность родителей  во внеклассных мероприятиях </vt:lpstr>
      <vt:lpstr>Презентация PowerPoint</vt:lpstr>
      <vt:lpstr>  Вот уже много лет я тесно сотрудничаю с коллективом  Детско-юношеским центра г.Новоалтайска. Дети посещают игровой клуб «Затейники», изостудию «Умелые ручки» и «Ритмику». Дополнительное образование получают 100%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итоговой аттестации свидетельствуют о положительной динамике успеваемости моих воспитанников</vt:lpstr>
      <vt:lpstr>План самообразования</vt:lpstr>
      <vt:lpstr>     </vt:lpstr>
      <vt:lpstr>Презентация PowerPoint</vt:lpstr>
    </vt:vector>
  </TitlesOfParts>
  <Company>моу сош №17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Нестеровой Надежды Александровны</dc:title>
  <dc:creator>Учитель</dc:creator>
  <cp:lastModifiedBy>Mr Denvir</cp:lastModifiedBy>
  <cp:revision>51</cp:revision>
  <dcterms:created xsi:type="dcterms:W3CDTF">2010-10-04T08:05:05Z</dcterms:created>
  <dcterms:modified xsi:type="dcterms:W3CDTF">2013-04-12T12:48:35Z</dcterms:modified>
</cp:coreProperties>
</file>