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9" r:id="rId4"/>
    <p:sldId id="257" r:id="rId5"/>
    <p:sldId id="268" r:id="rId6"/>
    <p:sldId id="258" r:id="rId7"/>
    <p:sldId id="269" r:id="rId8"/>
    <p:sldId id="271" r:id="rId9"/>
    <p:sldId id="279" r:id="rId10"/>
    <p:sldId id="273" r:id="rId11"/>
    <p:sldId id="275" r:id="rId12"/>
    <p:sldId id="276" r:id="rId13"/>
    <p:sldId id="278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B757-AECA-4B5F-B73B-88CCD4ABC1E7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0104-EA0B-4DE8-906A-95B1679D4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B757-AECA-4B5F-B73B-88CCD4ABC1E7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0104-EA0B-4DE8-906A-95B1679D4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B757-AECA-4B5F-B73B-88CCD4ABC1E7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0104-EA0B-4DE8-906A-95B1679D4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B757-AECA-4B5F-B73B-88CCD4ABC1E7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0104-EA0B-4DE8-906A-95B1679D4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B757-AECA-4B5F-B73B-88CCD4ABC1E7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0104-EA0B-4DE8-906A-95B1679D4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B757-AECA-4B5F-B73B-88CCD4ABC1E7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0104-EA0B-4DE8-906A-95B1679D4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B757-AECA-4B5F-B73B-88CCD4ABC1E7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0104-EA0B-4DE8-906A-95B1679D4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B757-AECA-4B5F-B73B-88CCD4ABC1E7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0104-EA0B-4DE8-906A-95B1679D4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B757-AECA-4B5F-B73B-88CCD4ABC1E7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0104-EA0B-4DE8-906A-95B1679D4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B757-AECA-4B5F-B73B-88CCD4ABC1E7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0104-EA0B-4DE8-906A-95B1679D4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B757-AECA-4B5F-B73B-88CCD4ABC1E7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5CC0104-EA0B-4DE8-906A-95B1679D44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9BB757-AECA-4B5F-B73B-88CCD4ABC1E7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CC0104-EA0B-4DE8-906A-95B1679D442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4%20&#1082;&#1083;&#1072;&#1089;&#1089;%20&#1091;&#1088;&#1086;&#1082;&#1080;\&#1083;&#1080;&#1090;&#1077;&#1088;.%20&#1095;&#1090;\&#1073;&#1072;&#1078;&#1086;&#1074;\Vladimir-Martynov-Tema-iz-mul_tfil_ma-quotSerebryanoe-kopytcequot-1977(muzofon.com).mp3" TargetMode="Externa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29200"/>
            <a:ext cx="83058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«Серебряное копытце» П.П.Бажов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 flipV="1">
            <a:off x="1289050" y="1668781"/>
            <a:ext cx="785495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Изображение 001"/>
          <p:cNvPicPr>
            <a:picLocks noChangeAspect="1" noChangeArrowheads="1"/>
          </p:cNvPicPr>
          <p:nvPr/>
        </p:nvPicPr>
        <p:blipFill>
          <a:blip r:embed="rId2" cstate="email">
            <a:lum bright="24000" contrast="12000"/>
          </a:blip>
          <a:srcRect/>
          <a:stretch>
            <a:fillRect/>
          </a:stretch>
        </p:blipFill>
        <p:spPr bwMode="auto">
          <a:xfrm>
            <a:off x="107950" y="981075"/>
            <a:ext cx="335597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WordArt 6"/>
          <p:cNvSpPr>
            <a:spLocks noChangeArrowheads="1" noChangeShapeType="1" noTextEdit="1"/>
          </p:cNvSpPr>
          <p:nvPr/>
        </p:nvSpPr>
        <p:spPr bwMode="auto">
          <a:xfrm>
            <a:off x="179388" y="3789363"/>
            <a:ext cx="29527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Дед Кокованя</a:t>
            </a:r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1125538"/>
            <a:ext cx="2554288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WordArt 8"/>
          <p:cNvSpPr>
            <a:spLocks noChangeArrowheads="1" noChangeShapeType="1" noTextEdit="1"/>
          </p:cNvSpPr>
          <p:nvPr/>
        </p:nvSpPr>
        <p:spPr bwMode="auto">
          <a:xfrm>
            <a:off x="3635375" y="4005263"/>
            <a:ext cx="22320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Дарёнка</a:t>
            </a:r>
          </a:p>
        </p:txBody>
      </p:sp>
      <p:pic>
        <p:nvPicPr>
          <p:cNvPr id="36873" name="Picture 9" descr="Изображение 001"/>
          <p:cNvPicPr>
            <a:picLocks noChangeAspect="1" noChangeArrowheads="1"/>
          </p:cNvPicPr>
          <p:nvPr/>
        </p:nvPicPr>
        <p:blipFill>
          <a:blip r:embed="rId4" cstate="email">
            <a:lum bright="24000" contrast="12000"/>
          </a:blip>
          <a:srcRect/>
          <a:stretch>
            <a:fillRect/>
          </a:stretch>
        </p:blipFill>
        <p:spPr bwMode="auto">
          <a:xfrm>
            <a:off x="1547813" y="4365625"/>
            <a:ext cx="213042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5" name="WordArt 11"/>
          <p:cNvSpPr>
            <a:spLocks noChangeArrowheads="1" noChangeShapeType="1" noTextEdit="1"/>
          </p:cNvSpPr>
          <p:nvPr/>
        </p:nvSpPr>
        <p:spPr bwMode="auto">
          <a:xfrm>
            <a:off x="1619250" y="6237288"/>
            <a:ext cx="20161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Мурёнка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3913" y="3213100"/>
            <a:ext cx="3240087" cy="336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7" name="WordArt 13"/>
          <p:cNvSpPr>
            <a:spLocks noChangeArrowheads="1" noChangeShapeType="1" noTextEdit="1"/>
          </p:cNvSpPr>
          <p:nvPr/>
        </p:nvSpPr>
        <p:spPr bwMode="auto">
          <a:xfrm>
            <a:off x="6011863" y="5516563"/>
            <a:ext cx="295275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Серебряное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копытце</a:t>
            </a:r>
          </a:p>
        </p:txBody>
      </p:sp>
      <p:sp>
        <p:nvSpPr>
          <p:cNvPr id="11" name="WordArt 20"/>
          <p:cNvSpPr>
            <a:spLocks noChangeArrowheads="1" noChangeShapeType="1" noTextEdit="1"/>
          </p:cNvSpPr>
          <p:nvPr/>
        </p:nvSpPr>
        <p:spPr bwMode="auto">
          <a:xfrm>
            <a:off x="683569" y="0"/>
            <a:ext cx="7056784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Домашнее задание</a:t>
            </a:r>
          </a:p>
        </p:txBody>
      </p:sp>
      <p:sp>
        <p:nvSpPr>
          <p:cNvPr id="34819" name="WordArt 5"/>
          <p:cNvSpPr>
            <a:spLocks noChangeArrowheads="1" noChangeShapeType="1" noTextEdit="1"/>
          </p:cNvSpPr>
          <p:nvPr/>
        </p:nvSpPr>
        <p:spPr bwMode="auto">
          <a:xfrm>
            <a:off x="6516217" y="1052736"/>
            <a:ext cx="2376263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Главные </a:t>
            </a:r>
            <a:endParaRPr lang="ru-RU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герои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72" grpId="0" animBg="1"/>
      <p:bldP spid="36875" grpId="0" animBg="1"/>
      <p:bldP spid="368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0"/>
          <p:cNvSpPr>
            <a:spLocks noChangeArrowheads="1" noChangeShapeType="1" noTextEdit="1"/>
          </p:cNvSpPr>
          <p:nvPr/>
        </p:nvSpPr>
        <p:spPr bwMode="auto">
          <a:xfrm>
            <a:off x="1547813" y="188913"/>
            <a:ext cx="6624637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Домашнее задание</a:t>
            </a:r>
          </a:p>
        </p:txBody>
      </p:sp>
      <p:sp>
        <p:nvSpPr>
          <p:cNvPr id="35843" name="Rectangle 22"/>
          <p:cNvSpPr>
            <a:spLocks noChangeArrowheads="1"/>
          </p:cNvSpPr>
          <p:nvPr/>
        </p:nvSpPr>
        <p:spPr bwMode="auto">
          <a:xfrm>
            <a:off x="1631950" y="1927225"/>
            <a:ext cx="21240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35844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125538"/>
            <a:ext cx="19431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958" name="Group 70"/>
          <p:cNvGraphicFramePr>
            <a:graphicFrameLocks noGrp="1"/>
          </p:cNvGraphicFramePr>
          <p:nvPr/>
        </p:nvGraphicFramePr>
        <p:xfrm>
          <a:off x="395536" y="1124744"/>
          <a:ext cx="5879852" cy="2664295"/>
        </p:xfrm>
        <a:graphic>
          <a:graphicData uri="http://schemas.openxmlformats.org/drawingml/2006/table">
            <a:tbl>
              <a:tblPr/>
              <a:tblGrid>
                <a:gridCol w="2123985"/>
                <a:gridCol w="1139777"/>
                <a:gridCol w="2616090"/>
              </a:tblGrid>
              <a:tr h="93535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Times New Roman"/>
                        </a:rPr>
                        <a:t>1. Жизнь героя.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- Внешность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Где живёт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Чем занимается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Какие поступки совершает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55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Calibri"/>
                          <a:cs typeface="Times New Roman"/>
                        </a:rPr>
                        <a:t>2. Характер героя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Какой он по характеру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Какие нравственныё качества есть у героя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934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Times New Roman"/>
                        </a:rPr>
                        <a:t>3. Отношение к герою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Моё отношение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Отношение автора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5861" name="Rectangle 72"/>
          <p:cNvSpPr>
            <a:spLocks noChangeArrowheads="1"/>
          </p:cNvSpPr>
          <p:nvPr/>
        </p:nvSpPr>
        <p:spPr bwMode="auto">
          <a:xfrm>
            <a:off x="1631950" y="1927225"/>
            <a:ext cx="21240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36873" name="Picture 9" descr="Изображение 001"/>
          <p:cNvPicPr>
            <a:picLocks noChangeAspect="1" noChangeArrowheads="1"/>
          </p:cNvPicPr>
          <p:nvPr/>
        </p:nvPicPr>
        <p:blipFill>
          <a:blip r:embed="rId3" cstate="email">
            <a:lum bright="24000" contrast="12000"/>
          </a:blip>
          <a:srcRect/>
          <a:stretch>
            <a:fillRect/>
          </a:stretch>
        </p:blipFill>
        <p:spPr bwMode="auto">
          <a:xfrm>
            <a:off x="539750" y="4221163"/>
            <a:ext cx="213042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876" name="Group 60"/>
          <p:cNvGraphicFramePr>
            <a:graphicFrameLocks noGrp="1"/>
          </p:cNvGraphicFramePr>
          <p:nvPr/>
        </p:nvGraphicFramePr>
        <p:xfrm>
          <a:off x="2627784" y="3645024"/>
          <a:ext cx="6048126" cy="2448272"/>
        </p:xfrm>
        <a:graphic>
          <a:graphicData uri="http://schemas.openxmlformats.org/drawingml/2006/table">
            <a:tbl>
              <a:tblPr/>
              <a:tblGrid>
                <a:gridCol w="2184771"/>
                <a:gridCol w="1172396"/>
                <a:gridCol w="2690959"/>
              </a:tblGrid>
              <a:tr h="64896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Times New Roman"/>
                        </a:rPr>
                        <a:t>1. Жизнь героя.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 Внешность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Где живёт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Чем занимается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Какие поступки совершает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18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Calibri"/>
                          <a:cs typeface="Times New Roman"/>
                        </a:rPr>
                        <a:t>2. Характер героя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Какой он по характеру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Какие нравственныё качества есть у героя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70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/>
                          <a:ea typeface="Calibri"/>
                          <a:cs typeface="Times New Roman"/>
                        </a:rPr>
                        <a:t>3. Отношение к герою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Моё отношение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Отношение автора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5895" name="Picture 123" descr="Изображение 001"/>
          <p:cNvPicPr>
            <a:picLocks noChangeAspect="1" noChangeArrowheads="1"/>
          </p:cNvPicPr>
          <p:nvPr/>
        </p:nvPicPr>
        <p:blipFill>
          <a:blip r:embed="rId4" cstate="email">
            <a:lum bright="24000" contrast="12000"/>
          </a:blip>
          <a:srcRect/>
          <a:stretch>
            <a:fillRect/>
          </a:stretch>
        </p:blipFill>
        <p:spPr bwMode="auto">
          <a:xfrm>
            <a:off x="2699792" y="3717032"/>
            <a:ext cx="202723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8224" y="1052736"/>
            <a:ext cx="2268537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196752"/>
            <a:ext cx="187166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1052736"/>
            <a:ext cx="5112568" cy="500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Зелёный (хризолит) - возьмут те, кому сегодня на уроке было интересно и  комфортно работать, у кого на уроке всё получилось и удалось.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Жёлтый (янтарь) -   возьмут  те, у кого на уроке не всегда было хорошее настроение, что-то не получилось, не всегда были собой довольны.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Красный (гранат) – возьмут  те, кто считает, что у него на уроке ничего не получилось, весь урок было плохое    настроение</a:t>
            </a:r>
            <a:endParaRPr lang="ru-RU" dirty="0"/>
          </a:p>
        </p:txBody>
      </p:sp>
      <p:pic>
        <p:nvPicPr>
          <p:cNvPr id="26626" name="Picture 2" descr="Камни по знакам зодиака Виртуальные гадания Wic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509120"/>
            <a:ext cx="1633347" cy="1224136"/>
          </a:xfrm>
          <a:prstGeom prst="rect">
            <a:avLst/>
          </a:prstGeom>
          <a:noFill/>
        </p:spPr>
      </p:pic>
      <p:pic>
        <p:nvPicPr>
          <p:cNvPr id="26628" name="Picture 4" descr="Волшебные свойства самоцветов Знаете ли вы, что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852936"/>
            <a:ext cx="2112235" cy="1584176"/>
          </a:xfrm>
          <a:prstGeom prst="rect">
            <a:avLst/>
          </a:prstGeom>
          <a:noFill/>
        </p:spPr>
      </p:pic>
      <p:pic>
        <p:nvPicPr>
          <p:cNvPr id="26630" name="Picture 6" descr="Хризолит, магические и лечебные свойства. Обсуждение на Live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20688"/>
            <a:ext cx="2170861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Ольга.6885F0A7C10843D\Мои документы\Downloads\0c0495d358fc4e6c65b1731129e7d5fd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5747" cy="6858000"/>
          </a:xfrm>
          <a:prstGeom prst="rect">
            <a:avLst/>
          </a:prstGeom>
          <a:noFill/>
        </p:spPr>
      </p:pic>
      <p:pic>
        <p:nvPicPr>
          <p:cNvPr id="5" name="Picture 6" descr="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17813" y="404813"/>
            <a:ext cx="30607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9467850" y="2205038"/>
            <a:ext cx="7200900" cy="169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Спасибо за урок!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26 0.01064 L -0.93924 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" y="-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85 -0.01897 L -0.93698 -0.0189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Речевая разминка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15616" y="2136205"/>
            <a:ext cx="662473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Еле шорохом шурша 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класс заходит тишина. 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Тихо, тихо, чуть дыша, 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Входит сказка не спеша.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Vladimir-Martynov-Tema-iz-mul_tfil_ma-quotSerebryanoe-kopytcequot-1977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328" y="5229200"/>
            <a:ext cx="304800" cy="304800"/>
          </a:xfrm>
          <a:prstGeom prst="rect">
            <a:avLst/>
          </a:prstGeom>
        </p:spPr>
      </p:pic>
      <p:pic>
        <p:nvPicPr>
          <p:cNvPr id="5" name="Picture 2" descr="H:\Documents and Settings\Ольга.6885F0A7C10843D\Мои документы\Downloads\95239006_0_688a2_a9f09ba_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2808312" cy="41420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57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Особенный козлик…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814886" y="2071654"/>
            <a:ext cx="4329114" cy="4786346"/>
          </a:xfrm>
        </p:spPr>
        <p:txBody>
          <a:bodyPr anchor="b"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В той местности, которая описана в сказе, дикими козликами называли и косуль, и оленей, так как и те, и другие имели рога.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Найдите в тексте описание Серебряного копытца.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Чем отличался Серебряное копытце от остальных козлов?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857272"/>
          </a:xfrm>
        </p:spPr>
        <p:txBody>
          <a:bodyPr/>
          <a:lstStyle/>
          <a:p>
            <a:r>
              <a:rPr lang="ru-RU" dirty="0" smtClean="0"/>
              <a:t>Дикий козлик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389120"/>
          </a:xfrm>
        </p:spPr>
        <p:txBody>
          <a:bodyPr/>
          <a:lstStyle/>
          <a:p>
            <a:r>
              <a:rPr lang="ru-RU" b="1" dirty="0" smtClean="0"/>
              <a:t>Сибирская косуля – </a:t>
            </a:r>
            <a:r>
              <a:rPr lang="ru-RU" dirty="0" smtClean="0"/>
              <a:t>некрупный зверь из семейства оленей. Другое название: дикая коза.</a:t>
            </a:r>
          </a:p>
          <a:p>
            <a:r>
              <a:rPr lang="ru-RU" dirty="0" smtClean="0"/>
              <a:t>У самцов есть рожки, похожие на вилочку. На каждом рожке не более 2-3 отростков. Сбрасывают рога в октябре.</a:t>
            </a:r>
          </a:p>
          <a:p>
            <a:endParaRPr lang="ru-RU" dirty="0"/>
          </a:p>
        </p:txBody>
      </p:sp>
      <p:pic>
        <p:nvPicPr>
          <p:cNvPr id="7" name="Рисунок 6" descr="IMG_0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3116087"/>
            <a:ext cx="7072330" cy="3573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Благородные олени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80831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объединяет несколько подвидов оленей, имеющих общие признаки экстерьера: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Ветвистые рога у самцов: от 5 и более отростков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Рога сбрасывают  весной. Всю зиму носят рога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Густая шерсть на шее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Тонкие длинные ноги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Средний и крупный размеры (размер зависит от места обитания, например, горные олени крупнее лесных)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Подвиды благородных оленей: марал и изюбрь – сибирские олени; вапити – американский олень; красный – европейский олень, кавказский олень.</a:t>
            </a:r>
          </a:p>
          <a:p>
            <a:endParaRPr lang="ru-RU" dirty="0"/>
          </a:p>
        </p:txBody>
      </p:sp>
      <p:pic>
        <p:nvPicPr>
          <p:cNvPr id="4" name="Рисунок 3" descr="red-de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789040"/>
            <a:ext cx="4643470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Кто такой Серебряное копытце?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5720" y="4857760"/>
            <a:ext cx="4040188" cy="1843094"/>
          </a:xfrm>
        </p:spPr>
        <p:txBody>
          <a:bodyPr/>
          <a:lstStyle/>
          <a:p>
            <a:r>
              <a:rPr lang="ru-RU" dirty="0" smtClean="0"/>
              <a:t>Размер: маленький олень</a:t>
            </a:r>
          </a:p>
          <a:p>
            <a:r>
              <a:rPr lang="ru-RU" dirty="0" smtClean="0"/>
              <a:t>Рожки: не более 2-3 отростков</a:t>
            </a:r>
          </a:p>
          <a:p>
            <a:r>
              <a:rPr lang="ru-RU" dirty="0" smtClean="0"/>
              <a:t>Сбрасывает рога осенью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3438" y="4800592"/>
            <a:ext cx="4041775" cy="2057408"/>
          </a:xfrm>
        </p:spPr>
        <p:txBody>
          <a:bodyPr/>
          <a:lstStyle/>
          <a:p>
            <a:r>
              <a:rPr lang="ru-RU" dirty="0" smtClean="0"/>
              <a:t>Размер: средний и крупный олень</a:t>
            </a:r>
          </a:p>
          <a:p>
            <a:r>
              <a:rPr lang="ru-RU" dirty="0" smtClean="0"/>
              <a:t>Рога: от 5 и более отростков</a:t>
            </a:r>
          </a:p>
          <a:p>
            <a:r>
              <a:rPr lang="ru-RU" dirty="0" smtClean="0"/>
              <a:t>Всю зиму ходит в рогах, сбрасывает рога весной</a:t>
            </a:r>
            <a:endParaRPr lang="ru-RU" dirty="0"/>
          </a:p>
        </p:txBody>
      </p:sp>
      <p:pic>
        <p:nvPicPr>
          <p:cNvPr id="8" name="Рисунок 7" descr="image09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857232"/>
            <a:ext cx="3571900" cy="3316764"/>
          </a:xfrm>
          <a:prstGeom prst="rect">
            <a:avLst/>
          </a:prstGeom>
        </p:spPr>
      </p:pic>
      <p:pic>
        <p:nvPicPr>
          <p:cNvPr id="9" name="Рисунок 8" descr="red-de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928670"/>
            <a:ext cx="4643470" cy="278608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0034" y="4143380"/>
            <a:ext cx="4040188" cy="659352"/>
          </a:xfrm>
        </p:spPr>
        <p:txBody>
          <a:bodyPr/>
          <a:lstStyle/>
          <a:p>
            <a:r>
              <a:rPr lang="ru-RU" dirty="0" smtClean="0"/>
              <a:t>Сибирская косуля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786314" y="4143380"/>
            <a:ext cx="4041775" cy="654843"/>
          </a:xfrm>
        </p:spPr>
        <p:txBody>
          <a:bodyPr/>
          <a:lstStyle/>
          <a:p>
            <a:r>
              <a:rPr lang="ru-RU" dirty="0" smtClean="0"/>
              <a:t>Благородный олень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sz="5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5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5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5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4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План характеристики героя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Жизнь героя. </a:t>
            </a:r>
            <a:endParaRPr lang="ru-RU" sz="28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Где</a:t>
            </a:r>
            <a:r>
              <a:rPr lang="en-GB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GB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герой</a:t>
            </a:r>
            <a:r>
              <a:rPr lang="en-GB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GB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живёт</a:t>
            </a:r>
            <a:r>
              <a:rPr lang="en-GB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 </a:t>
            </a:r>
            <a:endParaRPr lang="ru-RU" sz="20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Какие</a:t>
            </a:r>
            <a:r>
              <a:rPr lang="en-GB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GB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поступки</a:t>
            </a:r>
            <a:r>
              <a:rPr lang="en-GB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  <a:r>
              <a:rPr lang="en-GB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совершает</a:t>
            </a:r>
            <a:r>
              <a:rPr lang="en-GB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 </a:t>
            </a:r>
            <a:endParaRPr lang="ru-RU" sz="20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Чем</a:t>
            </a:r>
            <a:r>
              <a:rPr lang="en-GB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GB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занимается</a:t>
            </a:r>
            <a:r>
              <a:rPr lang="en-GB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GB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герой</a:t>
            </a:r>
            <a:r>
              <a:rPr lang="en-GB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 </a:t>
            </a:r>
            <a:endParaRPr lang="ru-RU" sz="20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2. Характер.</a:t>
            </a:r>
          </a:p>
          <a:p>
            <a:pPr>
              <a:buFont typeface="Arial" pitchFamily="34" charset="0"/>
              <a:buChar char="•"/>
            </a:pPr>
            <a:r>
              <a:rPr lang="en-GB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Какой</a:t>
            </a:r>
            <a:r>
              <a:rPr lang="en-GB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GB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характер</a:t>
            </a:r>
            <a:r>
              <a:rPr lang="en-GB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у </a:t>
            </a:r>
            <a:r>
              <a:rPr lang="en-GB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героя</a:t>
            </a:r>
            <a:r>
              <a:rPr lang="en-GB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ru-RU" sz="20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Какие нравственные качества наблюдаются у героя?</a:t>
            </a:r>
          </a:p>
          <a:p>
            <a:pPr>
              <a:buFont typeface="Arial" pitchFamily="34" charset="0"/>
              <a:buChar char="•"/>
            </a:pPr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3. Твоё отношение к герою.</a:t>
            </a:r>
          </a:p>
          <a:p>
            <a:pPr>
              <a:buFont typeface="Arial" pitchFamily="34" charset="0"/>
              <a:buChar char="•"/>
            </a:pPr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4. Отношение автора к герою.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Опиши Серебряное копытце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 Козлик этот _______________________________________ __________________________________________________.</a:t>
            </a:r>
          </a:p>
          <a:p>
            <a:r>
              <a:rPr lang="ru-RU" dirty="0" smtClean="0"/>
              <a:t>У него на правой ноге ______________________ копытце. Ростом он не выше __________________, ножки _______ ______________________________, головка ____________ ______________ . А рожки у козлика __________________ ____________________. Шерстка у него летом _________ ____________________ , а зимой  _____________________ ________________________________________________________ . Кормится _________________________________ __________________________________ 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81000" y="1219200"/>
            <a:ext cx="4040188" cy="50180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Любознательный</a:t>
            </a:r>
          </a:p>
          <a:p>
            <a:r>
              <a:rPr lang="ru-RU" sz="3200" dirty="0" smtClean="0"/>
              <a:t>злой</a:t>
            </a:r>
          </a:p>
          <a:p>
            <a:r>
              <a:rPr lang="ru-RU" sz="3200" dirty="0" smtClean="0"/>
              <a:t>Весёлый</a:t>
            </a:r>
          </a:p>
          <a:p>
            <a:r>
              <a:rPr lang="ru-RU" sz="3200" dirty="0" smtClean="0"/>
              <a:t>Смелый</a:t>
            </a:r>
          </a:p>
          <a:p>
            <a:r>
              <a:rPr lang="ru-RU" sz="3200" dirty="0" smtClean="0"/>
              <a:t>грубый</a:t>
            </a:r>
          </a:p>
          <a:p>
            <a:r>
              <a:rPr lang="ru-RU" sz="3200" dirty="0" smtClean="0"/>
              <a:t>Ласковый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1295400"/>
            <a:ext cx="4041775" cy="48307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Ленивый</a:t>
            </a:r>
          </a:p>
          <a:p>
            <a:r>
              <a:rPr lang="ru-RU" sz="3200" dirty="0" smtClean="0"/>
              <a:t>Любит природу</a:t>
            </a:r>
          </a:p>
          <a:p>
            <a:r>
              <a:rPr lang="ru-RU" sz="3200" dirty="0" smtClean="0"/>
              <a:t>Трудолюбивый</a:t>
            </a:r>
          </a:p>
          <a:p>
            <a:r>
              <a:rPr lang="ru-RU" sz="3200" dirty="0" smtClean="0"/>
              <a:t>Добрый</a:t>
            </a:r>
          </a:p>
          <a:p>
            <a:r>
              <a:rPr lang="ru-RU" sz="3200" dirty="0" smtClean="0"/>
              <a:t>Ценит красоту</a:t>
            </a:r>
          </a:p>
          <a:p>
            <a:r>
              <a:rPr lang="ru-RU" sz="3200" dirty="0" smtClean="0"/>
              <a:t>скромный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430</TotalTime>
  <Words>501</Words>
  <Application>Microsoft Office PowerPoint</Application>
  <PresentationFormat>Экран (4:3)</PresentationFormat>
  <Paragraphs>91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«Серебряное копытце» П.П.Бажов</vt:lpstr>
      <vt:lpstr>Речевая разминка</vt:lpstr>
      <vt:lpstr>Особенный козлик…</vt:lpstr>
      <vt:lpstr>Дикий козлик</vt:lpstr>
      <vt:lpstr>Благородные олени</vt:lpstr>
      <vt:lpstr>Кто такой Серебряное копытце?</vt:lpstr>
      <vt:lpstr>  План характеристики героя</vt:lpstr>
      <vt:lpstr>Опиши Серебряное копытце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TITAN@K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Серебряное копытце</dc:title>
  <dc:creator>Karibu</dc:creator>
  <cp:lastModifiedBy>1</cp:lastModifiedBy>
  <cp:revision>74</cp:revision>
  <dcterms:created xsi:type="dcterms:W3CDTF">2012-12-02T12:36:18Z</dcterms:created>
  <dcterms:modified xsi:type="dcterms:W3CDTF">2015-03-05T04:13:58Z</dcterms:modified>
</cp:coreProperties>
</file>