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1" r:id="rId2"/>
    <p:sldId id="257" r:id="rId3"/>
    <p:sldId id="276" r:id="rId4"/>
    <p:sldId id="258" r:id="rId5"/>
    <p:sldId id="264" r:id="rId6"/>
    <p:sldId id="267" r:id="rId7"/>
    <p:sldId id="259" r:id="rId8"/>
    <p:sldId id="275" r:id="rId9"/>
    <p:sldId id="274" r:id="rId10"/>
    <p:sldId id="268" r:id="rId11"/>
    <p:sldId id="269" r:id="rId12"/>
    <p:sldId id="260" r:id="rId13"/>
    <p:sldId id="265" r:id="rId14"/>
    <p:sldId id="261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7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00"/>
    <a:srgbClr val="FF3300"/>
    <a:srgbClr val="FF9900"/>
    <a:srgbClr val="FFCCCC"/>
    <a:srgbClr val="660033"/>
    <a:srgbClr val="FF7C80"/>
    <a:srgbClr val="800000"/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67" autoAdjust="0"/>
    <p:restoredTop sz="86377" autoAdjust="0"/>
  </p:normalViewPr>
  <p:slideViewPr>
    <p:cSldViewPr>
      <p:cViewPr varScale="1">
        <p:scale>
          <a:sx n="91" d="100"/>
          <a:sy n="91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93B29-E516-4BC1-959C-0D731DF7FA0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8E1C-5BA1-4828-B869-91AE3AB14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8E1C-5BA1-4828-B869-91AE3AB1464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E%D1%80%D0%BE%D0%B4%D0%B0-%D0%93%D0%B5%D1%80%D0%BE%D0%B8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286124"/>
            <a:ext cx="7086600" cy="18288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3286124"/>
            <a:ext cx="7086600" cy="257176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FF7C80"/>
                </a:solidFill>
                <a:latin typeface="Calibri" pitchFamily="34" charset="0"/>
              </a:rPr>
              <a:t>Выполнили: </a:t>
            </a:r>
            <a:r>
              <a:rPr lang="ru-RU" sz="2800" dirty="0" err="1" smtClean="0">
                <a:solidFill>
                  <a:srgbClr val="FF7C80"/>
                </a:solidFill>
              </a:rPr>
              <a:t>Поляшова</a:t>
            </a:r>
            <a:r>
              <a:rPr lang="ru-RU" sz="2800" dirty="0" smtClean="0">
                <a:solidFill>
                  <a:srgbClr val="FF7C80"/>
                </a:solidFill>
              </a:rPr>
              <a:t> Валентина 11 лет </a:t>
            </a:r>
          </a:p>
          <a:p>
            <a:pPr algn="r"/>
            <a:r>
              <a:rPr lang="ru-RU" sz="2800" dirty="0" smtClean="0">
                <a:solidFill>
                  <a:srgbClr val="FF7C80"/>
                </a:solidFill>
                <a:latin typeface="Calibri" pitchFamily="34" charset="0"/>
              </a:rPr>
              <a:t>учащаяся творческого объединения                                                         </a:t>
            </a:r>
            <a:endParaRPr lang="ru-RU" sz="2800" dirty="0" smtClean="0">
              <a:solidFill>
                <a:srgbClr val="FF7C80"/>
              </a:solidFill>
              <a:latin typeface="Arial" charset="0"/>
              <a:cs typeface="Arial" charset="0"/>
            </a:endParaRPr>
          </a:p>
          <a:p>
            <a:pPr algn="r" eaLnBrk="0" hangingPunct="0"/>
            <a:r>
              <a:rPr lang="ru-RU" sz="2800" dirty="0" smtClean="0">
                <a:solidFill>
                  <a:srgbClr val="FF7C80"/>
                </a:solidFill>
                <a:latin typeface="Calibri" pitchFamily="34" charset="0"/>
              </a:rPr>
              <a:t> «Мастерим бумажный мир»</a:t>
            </a:r>
            <a:endParaRPr lang="ru-RU" sz="2800" dirty="0" smtClean="0">
              <a:solidFill>
                <a:srgbClr val="FF7C80"/>
              </a:solidFill>
              <a:latin typeface="Arial" charset="0"/>
              <a:cs typeface="Arial" charset="0"/>
            </a:endParaRPr>
          </a:p>
          <a:p>
            <a:pPr algn="r" eaLnBrk="0" hangingPunct="0"/>
            <a:r>
              <a:rPr lang="ru-RU" sz="2800" dirty="0" smtClean="0">
                <a:solidFill>
                  <a:srgbClr val="FF7C80"/>
                </a:solidFill>
                <a:latin typeface="Calibri" pitchFamily="34" charset="0"/>
              </a:rPr>
              <a:t>  Руководитель: Сак Н.А.</a:t>
            </a:r>
            <a:endParaRPr lang="ru-RU" sz="2800" dirty="0" smtClean="0">
              <a:solidFill>
                <a:srgbClr val="FF7C8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52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7C80"/>
                </a:solidFill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FF7C80"/>
                </a:solidFill>
              </a:rPr>
              <a:t>дополнительного образования детей</a:t>
            </a:r>
          </a:p>
          <a:p>
            <a:pPr algn="ctr"/>
            <a:r>
              <a:rPr lang="ru-RU" sz="2000" b="1" dirty="0" smtClean="0">
                <a:solidFill>
                  <a:srgbClr val="FF7C80"/>
                </a:solidFill>
              </a:rPr>
              <a:t>Дом детского творчества</a:t>
            </a:r>
            <a:endParaRPr lang="ru-RU" sz="2000" b="1" dirty="0">
              <a:solidFill>
                <a:srgbClr val="FF7C8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785926"/>
            <a:ext cx="5551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7C80"/>
                </a:solidFill>
              </a:rPr>
              <a:t>Конкурс : «Уроки мужества»</a:t>
            </a:r>
            <a:endParaRPr lang="ru-RU" sz="3200" b="1" dirty="0">
              <a:solidFill>
                <a:srgbClr val="FF7C8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500306"/>
            <a:ext cx="4253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7C80"/>
                </a:solidFill>
              </a:rPr>
              <a:t>Тема: </a:t>
            </a:r>
            <a:r>
              <a:rPr lang="ru-RU" sz="3600" dirty="0" smtClean="0">
                <a:solidFill>
                  <a:srgbClr val="FF7C80"/>
                </a:solidFill>
              </a:rPr>
              <a:t>Города- Герои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5929330"/>
            <a:ext cx="13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7C80"/>
                </a:solidFill>
              </a:rPr>
              <a:t>2014 год</a:t>
            </a:r>
            <a:endParaRPr lang="ru-RU" sz="2400" dirty="0">
              <a:solidFill>
                <a:srgbClr val="FF7C80"/>
              </a:solidFill>
            </a:endParaRPr>
          </a:p>
        </p:txBody>
      </p:sp>
      <p:pic>
        <p:nvPicPr>
          <p:cNvPr id="2050" name="Picture 2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9144">
            <a:off x="133032" y="3685910"/>
            <a:ext cx="3163987" cy="29120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 в Новороссийске как народ сражался?!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До подмоги город этот продержался!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sCAK5DTJ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75" t="4323" r="1075" b="4889"/>
          <a:stretch>
            <a:fillRect/>
          </a:stretch>
        </p:blipFill>
        <p:spPr>
          <a:xfrm>
            <a:off x="357158" y="2571744"/>
            <a:ext cx="5786478" cy="4006023"/>
          </a:xfrm>
          <a:ln w="28575">
            <a:solidFill>
              <a:srgbClr val="FF9999"/>
            </a:solidFill>
          </a:ln>
        </p:spPr>
      </p:pic>
      <p:pic>
        <p:nvPicPr>
          <p:cNvPr id="5" name="Picture 3" descr="D:\Disk_d\для коллажа\9_maya_42 PNG\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3875" flipH="1">
            <a:off x="6215074" y="3000372"/>
            <a:ext cx="202463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 Москва родная, русская столица,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Так оборонялась! Как тут не гордиться?!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08-008-Moskva-gorod-ger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857364"/>
            <a:ext cx="6278033" cy="4708525"/>
          </a:xfrm>
          <a:ln w="28575">
            <a:solidFill>
              <a:srgbClr val="FF9999"/>
            </a:solidFill>
          </a:ln>
        </p:spPr>
      </p:pic>
      <p:pic>
        <p:nvPicPr>
          <p:cNvPr id="5" name="Picture 3" descr="D:\Disk_d\для коллажа\9_maya_42 PNG\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202463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572000" cy="62617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10" dirty="0" smtClean="0">
                <a:solidFill>
                  <a:srgbClr val="660033"/>
                </a:solidFill>
              </a:rPr>
              <a:t>Ленинград блокадный без воды и хлеба,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Не пустил фашистов! Только бомбы с неба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Падали на город... И за хлеба крошку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Люди погибали, жизнь зажав в ладошку...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/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И поднялись люди, на защиту встали!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Вражеские силы их не испугали!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Города - герои всех врагов разбили!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Жизнями своими - жизнь нам подарили!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/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Танцевали даже! Не смотря на голод!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Босиком по снегу, не смотря на холод!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И пройдя весь ужас - сталью закалились!</a:t>
            </a:r>
            <a:br>
              <a:rPr lang="ru-RU" sz="2110" dirty="0" smtClean="0">
                <a:solidFill>
                  <a:srgbClr val="660033"/>
                </a:solidFill>
              </a:rPr>
            </a:br>
            <a:r>
              <a:rPr lang="ru-RU" sz="2110" dirty="0" smtClean="0">
                <a:solidFill>
                  <a:srgbClr val="660033"/>
                </a:solidFill>
              </a:rPr>
              <a:t>Старики и дети за Россию бились!</a:t>
            </a:r>
            <a:endParaRPr lang="ru-RU" sz="2110" dirty="0">
              <a:solidFill>
                <a:srgbClr val="660033"/>
              </a:solidFill>
            </a:endParaRPr>
          </a:p>
        </p:txBody>
      </p:sp>
      <p:pic>
        <p:nvPicPr>
          <p:cNvPr id="6146" name="Picture 2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25195">
            <a:off x="4783710" y="2488116"/>
            <a:ext cx="4154268" cy="38234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3089" y="214290"/>
            <a:ext cx="9407089" cy="6500834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5072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</a:rPr>
              <a:t>Было ли им страшно? Ну конечно было...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Мужества набраться силы им хватило.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Ведь за нас стояли! Умирали стоя!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Наш поклон им низкий! Звание Героя!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/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И огонь пусть вечный в звёздочках пылает!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Никогда пусть память в сердце не сгорает!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Пусть в цветах утонут братские могилы!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Чтоб потомки наши подвиг не забыли!</a:t>
            </a:r>
            <a:endParaRPr lang="ru-RU" sz="2400" dirty="0">
              <a:solidFill>
                <a:srgbClr val="660033"/>
              </a:solidFill>
            </a:endParaRPr>
          </a:p>
        </p:txBody>
      </p:sp>
      <p:pic>
        <p:nvPicPr>
          <p:cNvPr id="1027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4929190" y="2848640"/>
            <a:ext cx="4214810" cy="38791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6316840" y="4031454"/>
            <a:ext cx="2686107" cy="2472213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07154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ВИКТОРИНА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86058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Выбери правильный ответ</a:t>
            </a:r>
            <a:endParaRPr lang="ru-RU" sz="40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229600" cy="470916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3600" dirty="0" smtClean="0"/>
              <a:t>1. Какое из названных событий произошло в 1944 г.?</a:t>
            </a:r>
          </a:p>
          <a:p>
            <a:pPr marL="990600" lvl="1" indent="-533400" eaLnBrk="1" hangingPunct="1">
              <a:buFontTx/>
              <a:buAutoNum type="arabicParenR"/>
            </a:pPr>
            <a:r>
              <a:rPr lang="ru-RU" sz="3200" dirty="0" smtClean="0"/>
              <a:t>Смоленское сражение</a:t>
            </a:r>
          </a:p>
          <a:p>
            <a:pPr marL="990600" lvl="1" indent="-533400" eaLnBrk="1" hangingPunct="1">
              <a:buFontTx/>
              <a:buAutoNum type="arabicParenR"/>
            </a:pPr>
            <a:r>
              <a:rPr lang="ru-RU" sz="3200" dirty="0" smtClean="0"/>
              <a:t>Курская битва</a:t>
            </a:r>
          </a:p>
          <a:p>
            <a:pPr marL="990600" lvl="1" indent="-533400" eaLnBrk="1" hangingPunct="1">
              <a:buFontTx/>
              <a:buAutoNum type="arabicParenR"/>
            </a:pPr>
            <a:r>
              <a:rPr lang="ru-RU" sz="3200" dirty="0" smtClean="0"/>
              <a:t>объявление Советским Союзом войны Японии</a:t>
            </a:r>
          </a:p>
          <a:p>
            <a:pPr marL="990600" lvl="1" indent="-533400">
              <a:buFontTx/>
              <a:buAutoNum type="arabicParenR"/>
            </a:pPr>
            <a:r>
              <a:rPr lang="ru-RU" sz="3200" dirty="0" smtClean="0"/>
              <a:t>полное освобождение Ленинграда от блокады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2500306"/>
            <a:ext cx="2449513" cy="287338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1941 г.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857752" y="3143248"/>
            <a:ext cx="2449513" cy="287337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1943 г.</a:t>
            </a:r>
            <a:endParaRPr lang="ru-RU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929058" y="4143380"/>
            <a:ext cx="2449512" cy="287337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1945 г.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714744" y="5286388"/>
            <a:ext cx="2089150" cy="360363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Правильный ответ</a:t>
            </a:r>
          </a:p>
        </p:txBody>
      </p:sp>
      <p:pic>
        <p:nvPicPr>
          <p:cNvPr id="8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0740">
            <a:off x="7213459" y="5075242"/>
            <a:ext cx="1727287" cy="1589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470916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3600" dirty="0" smtClean="0"/>
              <a:t>2. Контрнаступление советских войск под Сталинградом началось: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sz="3200" dirty="0" smtClean="0"/>
              <a:t>5 декабря 1941 г.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sz="3200" dirty="0" smtClean="0"/>
              <a:t>19 ноября 1942 г.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sz="3200" dirty="0" smtClean="0"/>
              <a:t>5 июля 1943 г.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sz="3200" dirty="0" smtClean="0"/>
              <a:t>6 июня 1944 г.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29190" y="3214686"/>
            <a:ext cx="2089150" cy="360362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правильный ответ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786314" y="2500306"/>
            <a:ext cx="2449513" cy="287338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под Москвой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357686" y="4143380"/>
            <a:ext cx="2089150" cy="288925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Курская дуга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14810" y="4929198"/>
            <a:ext cx="2341563" cy="288925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второй фронт</a:t>
            </a:r>
          </a:p>
        </p:txBody>
      </p:sp>
      <p:pic>
        <p:nvPicPr>
          <p:cNvPr id="8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6316840" y="4031454"/>
            <a:ext cx="2686107" cy="2472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101" grpId="0" animBg="1"/>
      <p:bldP spid="4102" grpId="0" animBg="1"/>
      <p:bldP spid="4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08"/>
            <a:ext cx="8229600" cy="470916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3. Расположите в хронологическом порядке следующие события: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None/>
            </a:pPr>
            <a:r>
              <a:rPr lang="ru-RU" dirty="0" smtClean="0"/>
              <a:t>А) снятие блокады Ленинграда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None/>
            </a:pPr>
            <a:r>
              <a:rPr lang="ru-RU" dirty="0" smtClean="0"/>
              <a:t>Б) Смоленское сражение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None/>
            </a:pPr>
            <a:r>
              <a:rPr lang="ru-RU" dirty="0" smtClean="0"/>
              <a:t>В) Курская битва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None/>
            </a:pPr>
            <a:r>
              <a:rPr lang="ru-RU" dirty="0" smtClean="0"/>
              <a:t>Г) битва за Сталинград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000760" y="2143116"/>
            <a:ext cx="2449513" cy="288925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январь 1944 г.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072066" y="2786058"/>
            <a:ext cx="2665413" cy="287338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июль-сентябрь 1941 г.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143372" y="3357562"/>
            <a:ext cx="2449512" cy="288925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июль-август 1943 г.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786314" y="4071942"/>
            <a:ext cx="3311525" cy="288925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июль 1942 – февраль 1943 гг.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214546" y="4857760"/>
            <a:ext cx="3097213" cy="431800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БГВА</a:t>
            </a:r>
          </a:p>
        </p:txBody>
      </p:sp>
      <p:pic>
        <p:nvPicPr>
          <p:cNvPr id="10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6813144" y="4663509"/>
            <a:ext cx="2085456" cy="1919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3" grpId="0" animBg="1"/>
      <p:bldP spid="8204" grpId="0" animBg="1"/>
      <p:bldP spid="82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229600" cy="470916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4. Какой город был удостоен звания города-героя за мужество его защитников в первые дни Великой Отечественной войны?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dirty="0" smtClean="0"/>
              <a:t>Брест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dirty="0" smtClean="0"/>
              <a:t>Киев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dirty="0" smtClean="0"/>
              <a:t>Ленинград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dirty="0" smtClean="0"/>
              <a:t>Минск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28860" y="2500306"/>
            <a:ext cx="1944687" cy="358775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верный ответ</a:t>
            </a:r>
          </a:p>
        </p:txBody>
      </p:sp>
      <p:pic>
        <p:nvPicPr>
          <p:cNvPr id="5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5249691" y="3353091"/>
            <a:ext cx="3330764" cy="3065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99"/>
                </a:solidFill>
              </a:rPr>
              <a:t>ГОРОДА -ГЕРОИ</a:t>
            </a:r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5857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660033"/>
                </a:solidFill>
              </a:rPr>
              <a:t>        Города-герои, названные в приказе Верховного Главнокомандующего И. В. Сталина от 1 мая 1945 года: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Ленинград (ныне Санкт-Петербург)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Сталинград (ныне Волгоград)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</a:t>
            </a:r>
            <a:r>
              <a:rPr lang="ru-RU" b="1" dirty="0" err="1" smtClean="0">
                <a:solidFill>
                  <a:srgbClr val="660033"/>
                </a:solidFill>
              </a:rPr>
              <a:t>Cевастополь</a:t>
            </a: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Одесса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Города-герои, получившие звание после 1945 г.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Киев (1961 г. 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Крепость-герой – Брестская крепость (1963 г. 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Москва (1965 г. 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Керчь (1973 г. 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Новороссийск (1973 г. 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Минск (1974 г. 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Тула (1976 г. 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Мурманск (1985 г. )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Город-герой Смоленск (1985 г.)</a:t>
            </a: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3075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54757">
            <a:off x="6265030" y="4302415"/>
            <a:ext cx="2490998" cy="22926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14356"/>
            <a:ext cx="8229600" cy="470916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3000" dirty="0" smtClean="0"/>
              <a:t>5. Какое произведение было создано в блокадном Ленинграде?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sz="2900" dirty="0" smtClean="0"/>
              <a:t>поэма А.Т. Твардовского «Василий Теркин»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sz="2900" dirty="0" smtClean="0"/>
              <a:t>роман К.М. Симонова «Живые и мертвые»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sz="2900" dirty="0" smtClean="0"/>
              <a:t>рассказ М.А. Шолохова «Судьба человека»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AutoNum type="arabicParenR"/>
            </a:pPr>
            <a:r>
              <a:rPr lang="ru-RU" sz="2900" dirty="0" smtClean="0"/>
              <a:t>Седьмая симфония Д.Д. Шостаковича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16200000">
            <a:off x="7818460" y="4040192"/>
            <a:ext cx="485775" cy="549275"/>
          </a:xfrm>
          <a:prstGeom prst="upArrow">
            <a:avLst>
              <a:gd name="adj1" fmla="val 50000"/>
              <a:gd name="adj2" fmla="val 28268"/>
            </a:avLst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9260" flipH="1">
            <a:off x="140266" y="4675861"/>
            <a:ext cx="2260429" cy="2080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2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6. Название «Дорога жизни связано с сопротивлением врагу защитников:</a:t>
            </a:r>
          </a:p>
          <a:p>
            <a:pPr marL="990600" lvl="1" indent="-533400" eaLnBrk="1" hangingPunct="1">
              <a:lnSpc>
                <a:spcPct val="105000"/>
              </a:lnSpc>
              <a:buFontTx/>
              <a:buAutoNum type="arabicParenR"/>
            </a:pPr>
            <a:r>
              <a:rPr lang="ru-RU" sz="2900" dirty="0" smtClean="0"/>
              <a:t>Севастополя</a:t>
            </a:r>
          </a:p>
          <a:p>
            <a:pPr marL="990600" lvl="1" indent="-533400" eaLnBrk="1" hangingPunct="1">
              <a:lnSpc>
                <a:spcPct val="105000"/>
              </a:lnSpc>
              <a:buFontTx/>
              <a:buAutoNum type="arabicParenR"/>
            </a:pPr>
            <a:r>
              <a:rPr lang="ru-RU" sz="2900" dirty="0" smtClean="0"/>
              <a:t>Москвы</a:t>
            </a:r>
          </a:p>
          <a:p>
            <a:pPr marL="990600" lvl="1" indent="-533400" eaLnBrk="1" hangingPunct="1">
              <a:lnSpc>
                <a:spcPct val="105000"/>
              </a:lnSpc>
              <a:buFontTx/>
              <a:buAutoNum type="arabicParenR"/>
            </a:pPr>
            <a:r>
              <a:rPr lang="ru-RU" sz="2900" dirty="0" smtClean="0"/>
              <a:t>Одессы</a:t>
            </a:r>
          </a:p>
          <a:p>
            <a:pPr marL="990600" lvl="1" indent="-533400" eaLnBrk="1" hangingPunct="1">
              <a:lnSpc>
                <a:spcPct val="105000"/>
              </a:lnSpc>
              <a:buFontTx/>
              <a:buAutoNum type="arabicParenR"/>
            </a:pPr>
            <a:r>
              <a:rPr lang="ru-RU" sz="2900" dirty="0" smtClean="0"/>
              <a:t>Ленинграда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357158" y="4214818"/>
            <a:ext cx="4248150" cy="576263"/>
          </a:xfrm>
          <a:custGeom>
            <a:avLst/>
            <a:gdLst>
              <a:gd name="T0" fmla="*/ 1030 w 5073"/>
              <a:gd name="T1" fmla="*/ 409 h 442"/>
              <a:gd name="T2" fmla="*/ 220 w 5073"/>
              <a:gd name="T3" fmla="*/ 341 h 442"/>
              <a:gd name="T4" fmla="*/ 240 w 5073"/>
              <a:gd name="T5" fmla="*/ 61 h 442"/>
              <a:gd name="T6" fmla="*/ 1660 w 5073"/>
              <a:gd name="T7" fmla="*/ 7 h 442"/>
              <a:gd name="T8" fmla="*/ 3388 w 5073"/>
              <a:gd name="T9" fmla="*/ 21 h 442"/>
              <a:gd name="T10" fmla="*/ 4821 w 5073"/>
              <a:gd name="T11" fmla="*/ 88 h 442"/>
              <a:gd name="T12" fmla="*/ 4902 w 5073"/>
              <a:gd name="T13" fmla="*/ 369 h 442"/>
              <a:gd name="T14" fmla="*/ 4352 w 5073"/>
              <a:gd name="T15" fmla="*/ 432 h 442"/>
              <a:gd name="T16" fmla="*/ 3090 w 5073"/>
              <a:gd name="T17" fmla="*/ 432 h 442"/>
              <a:gd name="T18" fmla="*/ 2236 w 5073"/>
              <a:gd name="T19" fmla="*/ 436 h 442"/>
              <a:gd name="T20" fmla="*/ 1030 w 5073"/>
              <a:gd name="T21" fmla="*/ 409 h 4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73"/>
              <a:gd name="T34" fmla="*/ 0 h 442"/>
              <a:gd name="T35" fmla="*/ 5073 w 5073"/>
              <a:gd name="T36" fmla="*/ 442 h 4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73" h="442">
                <a:moveTo>
                  <a:pt x="1030" y="409"/>
                </a:moveTo>
                <a:cubicBezTo>
                  <a:pt x="747" y="394"/>
                  <a:pt x="352" y="399"/>
                  <a:pt x="220" y="341"/>
                </a:cubicBezTo>
                <a:cubicBezTo>
                  <a:pt x="88" y="283"/>
                  <a:pt x="0" y="117"/>
                  <a:pt x="240" y="61"/>
                </a:cubicBezTo>
                <a:cubicBezTo>
                  <a:pt x="480" y="5"/>
                  <a:pt x="1135" y="14"/>
                  <a:pt x="1660" y="7"/>
                </a:cubicBezTo>
                <a:cubicBezTo>
                  <a:pt x="2185" y="0"/>
                  <a:pt x="2861" y="8"/>
                  <a:pt x="3388" y="21"/>
                </a:cubicBezTo>
                <a:cubicBezTo>
                  <a:pt x="3915" y="34"/>
                  <a:pt x="4569" y="30"/>
                  <a:pt x="4821" y="88"/>
                </a:cubicBezTo>
                <a:cubicBezTo>
                  <a:pt x="5073" y="146"/>
                  <a:pt x="4980" y="312"/>
                  <a:pt x="4902" y="369"/>
                </a:cubicBezTo>
                <a:cubicBezTo>
                  <a:pt x="4824" y="426"/>
                  <a:pt x="4654" y="422"/>
                  <a:pt x="4352" y="432"/>
                </a:cubicBezTo>
                <a:cubicBezTo>
                  <a:pt x="4050" y="442"/>
                  <a:pt x="3443" y="431"/>
                  <a:pt x="3090" y="432"/>
                </a:cubicBezTo>
                <a:cubicBezTo>
                  <a:pt x="2737" y="433"/>
                  <a:pt x="2579" y="440"/>
                  <a:pt x="2236" y="436"/>
                </a:cubicBezTo>
                <a:cubicBezTo>
                  <a:pt x="1893" y="432"/>
                  <a:pt x="1281" y="415"/>
                  <a:pt x="1030" y="409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5733910" y="3707732"/>
            <a:ext cx="3196092" cy="29415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85860"/>
            <a:ext cx="8229600" cy="470916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3300" dirty="0" smtClean="0"/>
              <a:t>7. Какая военная операция получила название «огненная дуга»?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900" dirty="0" smtClean="0"/>
              <a:t>Курская битва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900" dirty="0" smtClean="0"/>
              <a:t>освобождение Киева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900" dirty="0" smtClean="0"/>
              <a:t>сражение за Сталинград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900" dirty="0" smtClean="0"/>
              <a:t>снятие блокады Ленинграда</a:t>
            </a:r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428596" y="2428868"/>
            <a:ext cx="4248150" cy="576262"/>
          </a:xfrm>
          <a:custGeom>
            <a:avLst/>
            <a:gdLst>
              <a:gd name="T0" fmla="*/ 1030 w 5073"/>
              <a:gd name="T1" fmla="*/ 409 h 442"/>
              <a:gd name="T2" fmla="*/ 220 w 5073"/>
              <a:gd name="T3" fmla="*/ 341 h 442"/>
              <a:gd name="T4" fmla="*/ 240 w 5073"/>
              <a:gd name="T5" fmla="*/ 61 h 442"/>
              <a:gd name="T6" fmla="*/ 1660 w 5073"/>
              <a:gd name="T7" fmla="*/ 7 h 442"/>
              <a:gd name="T8" fmla="*/ 3388 w 5073"/>
              <a:gd name="T9" fmla="*/ 21 h 442"/>
              <a:gd name="T10" fmla="*/ 4821 w 5073"/>
              <a:gd name="T11" fmla="*/ 88 h 442"/>
              <a:gd name="T12" fmla="*/ 4902 w 5073"/>
              <a:gd name="T13" fmla="*/ 369 h 442"/>
              <a:gd name="T14" fmla="*/ 4352 w 5073"/>
              <a:gd name="T15" fmla="*/ 432 h 442"/>
              <a:gd name="T16" fmla="*/ 3090 w 5073"/>
              <a:gd name="T17" fmla="*/ 432 h 442"/>
              <a:gd name="T18" fmla="*/ 2236 w 5073"/>
              <a:gd name="T19" fmla="*/ 436 h 442"/>
              <a:gd name="T20" fmla="*/ 1030 w 5073"/>
              <a:gd name="T21" fmla="*/ 409 h 4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73"/>
              <a:gd name="T34" fmla="*/ 0 h 442"/>
              <a:gd name="T35" fmla="*/ 5073 w 5073"/>
              <a:gd name="T36" fmla="*/ 442 h 4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73" h="442">
                <a:moveTo>
                  <a:pt x="1030" y="409"/>
                </a:moveTo>
                <a:cubicBezTo>
                  <a:pt x="747" y="394"/>
                  <a:pt x="352" y="399"/>
                  <a:pt x="220" y="341"/>
                </a:cubicBezTo>
                <a:cubicBezTo>
                  <a:pt x="88" y="283"/>
                  <a:pt x="0" y="117"/>
                  <a:pt x="240" y="61"/>
                </a:cubicBezTo>
                <a:cubicBezTo>
                  <a:pt x="480" y="5"/>
                  <a:pt x="1135" y="14"/>
                  <a:pt x="1660" y="7"/>
                </a:cubicBezTo>
                <a:cubicBezTo>
                  <a:pt x="2185" y="0"/>
                  <a:pt x="2861" y="8"/>
                  <a:pt x="3388" y="21"/>
                </a:cubicBezTo>
                <a:cubicBezTo>
                  <a:pt x="3915" y="34"/>
                  <a:pt x="4569" y="30"/>
                  <a:pt x="4821" y="88"/>
                </a:cubicBezTo>
                <a:cubicBezTo>
                  <a:pt x="5073" y="146"/>
                  <a:pt x="4980" y="312"/>
                  <a:pt x="4902" y="369"/>
                </a:cubicBezTo>
                <a:cubicBezTo>
                  <a:pt x="4824" y="426"/>
                  <a:pt x="4654" y="422"/>
                  <a:pt x="4352" y="432"/>
                </a:cubicBezTo>
                <a:cubicBezTo>
                  <a:pt x="4050" y="442"/>
                  <a:pt x="3443" y="431"/>
                  <a:pt x="3090" y="432"/>
                </a:cubicBezTo>
                <a:cubicBezTo>
                  <a:pt x="2737" y="433"/>
                  <a:pt x="2579" y="440"/>
                  <a:pt x="2236" y="436"/>
                </a:cubicBezTo>
                <a:cubicBezTo>
                  <a:pt x="1893" y="432"/>
                  <a:pt x="1281" y="415"/>
                  <a:pt x="1030" y="409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5733910" y="3707732"/>
            <a:ext cx="3196092" cy="29415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85794"/>
            <a:ext cx="8229600" cy="470916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3300" dirty="0" smtClean="0"/>
              <a:t>8. Что из названного было следствием сражения под Москвой?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900" dirty="0" smtClean="0"/>
              <a:t>Германия начала терять союзников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900" dirty="0" smtClean="0"/>
              <a:t>произошел коренной перелом в войне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900" dirty="0" smtClean="0"/>
              <a:t>был сорван немецкий план молниеносной войны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900" dirty="0" smtClean="0"/>
              <a:t>был открыт второй фронт в Европе</a:t>
            </a:r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642910" y="3071810"/>
            <a:ext cx="8001056" cy="1214446"/>
          </a:xfrm>
          <a:custGeom>
            <a:avLst/>
            <a:gdLst>
              <a:gd name="T0" fmla="*/ 1030 w 5073"/>
              <a:gd name="T1" fmla="*/ 409 h 442"/>
              <a:gd name="T2" fmla="*/ 220 w 5073"/>
              <a:gd name="T3" fmla="*/ 341 h 442"/>
              <a:gd name="T4" fmla="*/ 240 w 5073"/>
              <a:gd name="T5" fmla="*/ 61 h 442"/>
              <a:gd name="T6" fmla="*/ 1660 w 5073"/>
              <a:gd name="T7" fmla="*/ 7 h 442"/>
              <a:gd name="T8" fmla="*/ 3388 w 5073"/>
              <a:gd name="T9" fmla="*/ 21 h 442"/>
              <a:gd name="T10" fmla="*/ 4821 w 5073"/>
              <a:gd name="T11" fmla="*/ 88 h 442"/>
              <a:gd name="T12" fmla="*/ 4902 w 5073"/>
              <a:gd name="T13" fmla="*/ 369 h 442"/>
              <a:gd name="T14" fmla="*/ 4352 w 5073"/>
              <a:gd name="T15" fmla="*/ 432 h 442"/>
              <a:gd name="T16" fmla="*/ 3090 w 5073"/>
              <a:gd name="T17" fmla="*/ 432 h 442"/>
              <a:gd name="T18" fmla="*/ 2236 w 5073"/>
              <a:gd name="T19" fmla="*/ 436 h 442"/>
              <a:gd name="T20" fmla="*/ 1030 w 5073"/>
              <a:gd name="T21" fmla="*/ 409 h 4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73"/>
              <a:gd name="T34" fmla="*/ 0 h 442"/>
              <a:gd name="T35" fmla="*/ 5073 w 5073"/>
              <a:gd name="T36" fmla="*/ 442 h 4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73" h="442">
                <a:moveTo>
                  <a:pt x="1030" y="409"/>
                </a:moveTo>
                <a:cubicBezTo>
                  <a:pt x="747" y="394"/>
                  <a:pt x="352" y="399"/>
                  <a:pt x="220" y="341"/>
                </a:cubicBezTo>
                <a:cubicBezTo>
                  <a:pt x="88" y="283"/>
                  <a:pt x="0" y="117"/>
                  <a:pt x="240" y="61"/>
                </a:cubicBezTo>
                <a:cubicBezTo>
                  <a:pt x="480" y="5"/>
                  <a:pt x="1135" y="14"/>
                  <a:pt x="1660" y="7"/>
                </a:cubicBezTo>
                <a:cubicBezTo>
                  <a:pt x="2185" y="0"/>
                  <a:pt x="2861" y="8"/>
                  <a:pt x="3388" y="21"/>
                </a:cubicBezTo>
                <a:cubicBezTo>
                  <a:pt x="3915" y="34"/>
                  <a:pt x="4569" y="30"/>
                  <a:pt x="4821" y="88"/>
                </a:cubicBezTo>
                <a:cubicBezTo>
                  <a:pt x="5073" y="146"/>
                  <a:pt x="4980" y="312"/>
                  <a:pt x="4902" y="369"/>
                </a:cubicBezTo>
                <a:cubicBezTo>
                  <a:pt x="4824" y="426"/>
                  <a:pt x="4654" y="422"/>
                  <a:pt x="4352" y="432"/>
                </a:cubicBezTo>
                <a:cubicBezTo>
                  <a:pt x="4050" y="442"/>
                  <a:pt x="3443" y="431"/>
                  <a:pt x="3090" y="432"/>
                </a:cubicBezTo>
                <a:cubicBezTo>
                  <a:pt x="2737" y="433"/>
                  <a:pt x="2579" y="440"/>
                  <a:pt x="2236" y="436"/>
                </a:cubicBezTo>
                <a:cubicBezTo>
                  <a:pt x="1893" y="432"/>
                  <a:pt x="1281" y="415"/>
                  <a:pt x="1030" y="409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6473478" y="4547224"/>
            <a:ext cx="2195962" cy="20210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857232"/>
            <a:ext cx="8229600" cy="49244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700" dirty="0" smtClean="0"/>
              <a:t>9. Коренной перелом в ходе Великой Отечественной войны был достигнут в результате: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500" dirty="0" smtClean="0"/>
              <a:t>поражения немецких войск под Москвой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500" dirty="0" smtClean="0"/>
              <a:t>снятия блокады Ленинграда и освобождения Новгорода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500" dirty="0" smtClean="0"/>
              <a:t>сражения под Сталинградом и на Курской дуге</a:t>
            </a:r>
          </a:p>
          <a:p>
            <a:pPr marL="990600" lvl="1" indent="-533400" eaLnBrk="1" hangingPunct="1">
              <a:lnSpc>
                <a:spcPct val="105000"/>
              </a:lnSpc>
              <a:spcBef>
                <a:spcPct val="40000"/>
              </a:spcBef>
              <a:buFontTx/>
              <a:buAutoNum type="arabicParenR"/>
            </a:pPr>
            <a:r>
              <a:rPr lang="ru-RU" sz="2500" dirty="0" smtClean="0"/>
              <a:t>освобождения Киева и Минска</a:t>
            </a:r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428596" y="3214686"/>
            <a:ext cx="8281987" cy="647700"/>
          </a:xfrm>
          <a:custGeom>
            <a:avLst/>
            <a:gdLst>
              <a:gd name="T0" fmla="*/ 1030 w 5073"/>
              <a:gd name="T1" fmla="*/ 409 h 442"/>
              <a:gd name="T2" fmla="*/ 220 w 5073"/>
              <a:gd name="T3" fmla="*/ 341 h 442"/>
              <a:gd name="T4" fmla="*/ 240 w 5073"/>
              <a:gd name="T5" fmla="*/ 61 h 442"/>
              <a:gd name="T6" fmla="*/ 1660 w 5073"/>
              <a:gd name="T7" fmla="*/ 7 h 442"/>
              <a:gd name="T8" fmla="*/ 3388 w 5073"/>
              <a:gd name="T9" fmla="*/ 21 h 442"/>
              <a:gd name="T10" fmla="*/ 4821 w 5073"/>
              <a:gd name="T11" fmla="*/ 88 h 442"/>
              <a:gd name="T12" fmla="*/ 4902 w 5073"/>
              <a:gd name="T13" fmla="*/ 369 h 442"/>
              <a:gd name="T14" fmla="*/ 4352 w 5073"/>
              <a:gd name="T15" fmla="*/ 432 h 442"/>
              <a:gd name="T16" fmla="*/ 3090 w 5073"/>
              <a:gd name="T17" fmla="*/ 432 h 442"/>
              <a:gd name="T18" fmla="*/ 2236 w 5073"/>
              <a:gd name="T19" fmla="*/ 436 h 442"/>
              <a:gd name="T20" fmla="*/ 1030 w 5073"/>
              <a:gd name="T21" fmla="*/ 409 h 4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73"/>
              <a:gd name="T34" fmla="*/ 0 h 442"/>
              <a:gd name="T35" fmla="*/ 5073 w 5073"/>
              <a:gd name="T36" fmla="*/ 442 h 4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73" h="442">
                <a:moveTo>
                  <a:pt x="1030" y="409"/>
                </a:moveTo>
                <a:cubicBezTo>
                  <a:pt x="747" y="394"/>
                  <a:pt x="352" y="399"/>
                  <a:pt x="220" y="341"/>
                </a:cubicBezTo>
                <a:cubicBezTo>
                  <a:pt x="88" y="283"/>
                  <a:pt x="0" y="117"/>
                  <a:pt x="240" y="61"/>
                </a:cubicBezTo>
                <a:cubicBezTo>
                  <a:pt x="480" y="5"/>
                  <a:pt x="1135" y="14"/>
                  <a:pt x="1660" y="7"/>
                </a:cubicBezTo>
                <a:cubicBezTo>
                  <a:pt x="2185" y="0"/>
                  <a:pt x="2861" y="8"/>
                  <a:pt x="3388" y="21"/>
                </a:cubicBezTo>
                <a:cubicBezTo>
                  <a:pt x="3915" y="34"/>
                  <a:pt x="4569" y="30"/>
                  <a:pt x="4821" y="88"/>
                </a:cubicBezTo>
                <a:cubicBezTo>
                  <a:pt x="5073" y="146"/>
                  <a:pt x="4980" y="312"/>
                  <a:pt x="4902" y="369"/>
                </a:cubicBezTo>
                <a:cubicBezTo>
                  <a:pt x="4824" y="426"/>
                  <a:pt x="4654" y="422"/>
                  <a:pt x="4352" y="432"/>
                </a:cubicBezTo>
                <a:cubicBezTo>
                  <a:pt x="4050" y="442"/>
                  <a:pt x="3443" y="431"/>
                  <a:pt x="3090" y="432"/>
                </a:cubicBezTo>
                <a:cubicBezTo>
                  <a:pt x="2737" y="433"/>
                  <a:pt x="2579" y="440"/>
                  <a:pt x="2236" y="436"/>
                </a:cubicBezTo>
                <a:cubicBezTo>
                  <a:pt x="1893" y="432"/>
                  <a:pt x="1281" y="415"/>
                  <a:pt x="1030" y="409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Picture 3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0740">
            <a:off x="6044724" y="4262019"/>
            <a:ext cx="2579575" cy="23741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229600" cy="5111750"/>
          </a:xfrm>
        </p:spPr>
        <p:txBody>
          <a:bodyPr/>
          <a:lstStyle/>
          <a:p>
            <a:pPr marL="0" indent="531813" algn="just" eaLnBrk="1" hangingPunct="1">
              <a:lnSpc>
                <a:spcPct val="95000"/>
              </a:lnSpc>
              <a:buFontTx/>
              <a:buNone/>
            </a:pPr>
            <a:r>
              <a:rPr lang="ru-RU" dirty="0" smtClean="0"/>
              <a:t>10</a:t>
            </a:r>
            <a:r>
              <a:rPr lang="ru-RU" sz="2800" dirty="0" smtClean="0"/>
              <a:t>. </a:t>
            </a:r>
            <a:r>
              <a:rPr lang="ru-RU" sz="2700" dirty="0" smtClean="0"/>
              <a:t>Прочтите отрывок из воспоминаний немецкого генерала и напишите название битвы, о которой рассказывает автор:</a:t>
            </a:r>
          </a:p>
          <a:p>
            <a:pPr marL="0" indent="531813" algn="just" eaLnBrk="1" hangingPunct="1">
              <a:lnSpc>
                <a:spcPct val="95000"/>
              </a:lnSpc>
              <a:buFontTx/>
              <a:buNone/>
            </a:pPr>
            <a:r>
              <a:rPr lang="ru-RU" sz="2400" dirty="0" smtClean="0"/>
              <a:t>«Начавшийся в середине сентября период боев… можно назвать позиционной или «крепостной» войной. Время для проведения крупных операций окончательно миновало. Из просторов степей война перешла на изрезанные оврагами приволжские высоты с перелесками и балками, в фабричный район города, расположенный на неровной, изрытой, пересеченной местности… За каждый цех, водонапорную башню, железнодорожную насыпь, стену, подвал и, наконец, за каждую кучу развалин велась ожесточенная борьба…»</a:t>
            </a:r>
            <a:endParaRPr lang="ru-RU" sz="2100" dirty="0" smtClean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857488" y="5715016"/>
            <a:ext cx="2952750" cy="368300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Сталинградская битва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714620"/>
            <a:ext cx="8229600" cy="1214446"/>
          </a:xfrm>
        </p:spPr>
        <p:txBody>
          <a:bodyPr/>
          <a:lstStyle/>
          <a:p>
            <a:r>
              <a:rPr lang="ru-RU" dirty="0" smtClean="0">
                <a:solidFill>
                  <a:srgbClr val="660033"/>
                </a:solidFill>
              </a:rPr>
              <a:t>СПАСИБО ЗА ВНИМАНИЕ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3" name="Picture 3" descr="D:\Disk_d\для коллажа\9_maya_42 PNG\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95460" flipH="1">
            <a:off x="5821560" y="387663"/>
            <a:ext cx="2658843" cy="45969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79833">
            <a:off x="6098747" y="3600486"/>
            <a:ext cx="2768828" cy="25483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500174"/>
            <a:ext cx="61436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chemeClr val="lt1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u="sng" dirty="0" smtClean="0">
                <a:solidFill>
                  <a:srgbClr val="FFC000"/>
                </a:solidFill>
                <a:hlinkClick r:id="rId3"/>
              </a:rPr>
              <a:t>Города</a:t>
            </a:r>
            <a:r>
              <a:rPr lang="ru-RU" sz="2000" u="sng" dirty="0" smtClean="0">
                <a:solidFill>
                  <a:srgbClr val="FFC000"/>
                </a:solidFill>
                <a:hlinkClick r:id="rId3"/>
              </a:rPr>
              <a:t>-</a:t>
            </a:r>
            <a:r>
              <a:rPr lang="ru-RU" sz="2000" b="1" u="sng" dirty="0" smtClean="0">
                <a:solidFill>
                  <a:srgbClr val="FFC000"/>
                </a:solidFill>
                <a:hlinkClick r:id="rId3"/>
              </a:rPr>
              <a:t>Герои</a:t>
            </a:r>
            <a:r>
              <a:rPr lang="ru-RU" sz="2000" u="sng" dirty="0" smtClean="0">
                <a:solidFill>
                  <a:srgbClr val="FFC000"/>
                </a:solidFill>
                <a:hlinkClick r:id="rId3"/>
              </a:rPr>
              <a:t> — </a:t>
            </a:r>
            <a:r>
              <a:rPr lang="ru-RU" sz="2000" u="sng" dirty="0" err="1" smtClean="0">
                <a:solidFill>
                  <a:srgbClr val="FFC000"/>
                </a:solidFill>
                <a:hlinkClick r:id="rId3"/>
              </a:rPr>
              <a:t>Википедия</a:t>
            </a:r>
            <a:endParaRPr lang="ru-RU" sz="2000" u="sng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b="1" u="sng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C000"/>
                </a:solidFill>
              </a:rPr>
              <a:t>Города - Герои великой отечественной войны фото из интернета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C000"/>
                </a:solidFill>
              </a:rPr>
              <a:t>Гера Шторм  стихотворение «Города-Герои»</a:t>
            </a:r>
          </a:p>
          <a:p>
            <a:endParaRPr lang="ru-RU" sz="2000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chemeClr val="l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28604"/>
            <a:ext cx="5643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Использованные интернет ресурсы и материалы</a:t>
            </a:r>
          </a:p>
          <a:p>
            <a:pPr algn="ctr"/>
            <a:endParaRPr lang="ru-RU" sz="3600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Помни !</a:t>
            </a:r>
            <a:endParaRPr lang="ru-RU" b="0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Содержимое 9" descr="54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85860"/>
            <a:ext cx="6500858" cy="4680618"/>
          </a:xfrm>
          <a:ln w="28575">
            <a:solidFill>
              <a:srgbClr val="FF9999"/>
            </a:solidFill>
          </a:ln>
        </p:spPr>
      </p:pic>
      <p:pic>
        <p:nvPicPr>
          <p:cNvPr id="4" name="Picture 3" descr="D:\Disk_d\для коллажа\9_maya_42 PNG\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9887">
            <a:off x="285720" y="2571744"/>
            <a:ext cx="202463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65008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0033"/>
                </a:solidFill>
              </a:rPr>
              <a:t>- Города - герои, сколько их в России?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Как же заслужили звания большие?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- Расскажу тебе я, юный друг мой милый.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Города - герои это наша сила!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/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Это наша слава! Это наша гордость!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И перед врагами наша непокорность.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Заслужили потом, заслужили кровью!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К матушке России сильною любовью!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/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Их у нас тринадцать. Имена их святы!</a:t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Честь им и поклоны отдают солдаты.</a:t>
            </a:r>
            <a:br>
              <a:rPr lang="ru-RU" sz="2800" dirty="0" smtClean="0">
                <a:solidFill>
                  <a:srgbClr val="660033"/>
                </a:solidFill>
              </a:rPr>
            </a:br>
            <a:endParaRPr lang="ru-RU" sz="2800" dirty="0">
              <a:solidFill>
                <a:srgbClr val="660033"/>
              </a:solidFill>
            </a:endParaRPr>
          </a:p>
        </p:txBody>
      </p:sp>
      <p:pic>
        <p:nvPicPr>
          <p:cNvPr id="4098" name="Picture 2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56754">
            <a:off x="6049272" y="4167374"/>
            <a:ext cx="2656599" cy="24450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 Севастополь и Одесса - мама.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смерть они бились... До конца, упрямо!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01408e0857d5c9012746b035d37_pre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3" y="2928934"/>
            <a:ext cx="4515903" cy="3000396"/>
          </a:xfrm>
          <a:ln w="28575">
            <a:solidFill>
              <a:srgbClr val="FF9999"/>
            </a:solidFill>
          </a:ln>
        </p:spPr>
      </p:pic>
      <p:pic>
        <p:nvPicPr>
          <p:cNvPr id="7" name="Picture 3" descr="D:\Disk_d\для коллажа\9_maya_42 PNG\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25101" flipH="1">
            <a:off x="4211476" y="5341764"/>
            <a:ext cx="1058880" cy="183073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r="587" b="4427"/>
          <a:stretch>
            <a:fillRect/>
          </a:stretch>
        </p:blipFill>
        <p:spPr bwMode="auto">
          <a:xfrm>
            <a:off x="142844" y="2928934"/>
            <a:ext cx="4017479" cy="3000396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8643966" y="6286520"/>
            <a:ext cx="323856" cy="5714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Сталинград конечно, Волгоград он нынче.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 немцами сцепился он в смертельном клинче.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talingr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63750"/>
            <a:ext cx="6382020" cy="4222770"/>
          </a:xfrm>
          <a:ln w="28575">
            <a:solidFill>
              <a:srgbClr val="FF9999"/>
            </a:solidFill>
          </a:ln>
        </p:spPr>
      </p:pic>
      <p:pic>
        <p:nvPicPr>
          <p:cNvPr id="5" name="Picture 3" descr="D:\Disk_d\для коллажа\9_maya_42 PNG\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38"/>
            <a:ext cx="202463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660033"/>
                </a:solidFill>
              </a:rPr>
              <a:t>С нашими врагами, что на нас напали.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Люди грудью город этот закрывали.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/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Мурманск, Керчь и Киев, Минск, Смоленск и Тула.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660033"/>
                </a:solidFill>
              </a:rPr>
              <a:t>Все стеной стояли под фашистским дулом!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dirty="0" smtClean="0">
                <a:solidFill>
                  <a:srgbClr val="660033"/>
                </a:solidFill>
              </a:rPr>
              <a:t/>
            </a:r>
            <a:br>
              <a:rPr lang="ru-RU" dirty="0" smtClean="0">
                <a:solidFill>
                  <a:srgbClr val="660033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Disk_d\для коллажа\9_maya_42 PNG\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96377">
            <a:off x="4735065" y="2741278"/>
            <a:ext cx="4176741" cy="3844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vcSz3MjpEVA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3500438"/>
            <a:ext cx="3143272" cy="2000264"/>
          </a:xfrm>
          <a:ln w="28575">
            <a:solidFill>
              <a:srgbClr val="FF9999"/>
            </a:solidFill>
          </a:ln>
        </p:spPr>
      </p:pic>
      <p:pic>
        <p:nvPicPr>
          <p:cNvPr id="1026" name="Picture 2" descr="C:\Users\1\Desktop\gorod-geroi-murmansk-znachok-belyi-fon-izolirovano-0001378728-preview.jpg"/>
          <p:cNvPicPr>
            <a:picLocks noChangeAspect="1" noChangeArrowheads="1"/>
          </p:cNvPicPr>
          <p:nvPr/>
        </p:nvPicPr>
        <p:blipFill>
          <a:blip r:embed="rId3"/>
          <a:srcRect l="4861" t="2326" r="19790" b="4651"/>
          <a:stretch>
            <a:fillRect/>
          </a:stretch>
        </p:blipFill>
        <p:spPr bwMode="auto">
          <a:xfrm>
            <a:off x="5286380" y="214290"/>
            <a:ext cx="2357454" cy="3041876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</p:pic>
      <p:pic>
        <p:nvPicPr>
          <p:cNvPr id="1027" name="Picture 3" descr="C:\Users\1\Desktop\0c24bd6db8cdcc6c296be75af9d69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2772691" cy="2024064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</p:pic>
      <p:pic>
        <p:nvPicPr>
          <p:cNvPr id="1029" name="Picture 5" descr="C:\Users\1\Desktop\0008-008-Gorod-geroj-Smolen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429000"/>
            <a:ext cx="2649133" cy="2119306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</p:pic>
      <p:pic>
        <p:nvPicPr>
          <p:cNvPr id="1030" name="Picture 6" descr="C:\Users\1\Desktop\94416797_large_JQHAt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14290"/>
            <a:ext cx="2866934" cy="3024192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</p:pic>
      <p:pic>
        <p:nvPicPr>
          <p:cNvPr id="9" name="Picture 3" descr="D:\Disk_d\для коллажа\9_maya_42 PNG\0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607554" flipH="1">
            <a:off x="2187800" y="4541106"/>
            <a:ext cx="1735401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Брестская же крепость сильно пострадала...</a:t>
            </a:r>
            <a:br>
              <a:rPr lang="ru-RU" sz="32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её бомбили... Но она крепчала!</a:t>
            </a:r>
            <a:endParaRPr lang="ru-RU" sz="3200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035" t="1754" r="8772" b="12865"/>
          <a:stretch>
            <a:fillRect/>
          </a:stretch>
        </p:blipFill>
        <p:spPr bwMode="auto">
          <a:xfrm>
            <a:off x="428596" y="1571612"/>
            <a:ext cx="6114281" cy="5072074"/>
          </a:xfrm>
          <a:prstGeom prst="rect">
            <a:avLst/>
          </a:prstGeom>
          <a:noFill/>
          <a:ln w="28575">
            <a:solidFill>
              <a:srgbClr val="FF9999"/>
            </a:solidFill>
            <a:miter lim="800000"/>
            <a:headEnd/>
            <a:tailEnd/>
          </a:ln>
          <a:effectLst/>
        </p:spPr>
      </p:pic>
      <p:pic>
        <p:nvPicPr>
          <p:cNvPr id="4" name="Picture 3" descr="D:\Disk_d\для коллажа\9_maya_42 PNG\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4440" flipH="1">
            <a:off x="6535422" y="3105307"/>
            <a:ext cx="202463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530</Words>
  <PresentationFormat>Экран (4:3)</PresentationFormat>
  <Paragraphs>97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ГОРОДА -ГЕРОИ</vt:lpstr>
      <vt:lpstr>Помни !</vt:lpstr>
      <vt:lpstr>Слайд 4</vt:lpstr>
      <vt:lpstr>Это Севастополь и Одесса - мама. На смерть они бились... До конца, упрямо! </vt:lpstr>
      <vt:lpstr>Сталинград конечно, Волгоград он нынче. С немцами сцепился он в смертельном клинче.</vt:lpstr>
      <vt:lpstr>Слайд 7</vt:lpstr>
      <vt:lpstr>Слайд 8</vt:lpstr>
      <vt:lpstr>Слайд 9</vt:lpstr>
      <vt:lpstr>А в Новороссийске как народ сражался?! До подмоги город этот продержался!</vt:lpstr>
      <vt:lpstr>А Москва родная, русская столица, Так оборонялась! Как тут не гордиться?!</vt:lpstr>
      <vt:lpstr>Слайд 12</vt:lpstr>
      <vt:lpstr>Слайд 13</vt:lpstr>
      <vt:lpstr>Слайд 14</vt:lpstr>
      <vt:lpstr>Слайд 15</vt:lpstr>
      <vt:lpstr>Слайд 16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-ГЕРОИ</dc:title>
  <dc:creator>1</dc:creator>
  <cp:lastModifiedBy>Natasha</cp:lastModifiedBy>
  <cp:revision>41</cp:revision>
  <dcterms:created xsi:type="dcterms:W3CDTF">2014-10-05T17:56:24Z</dcterms:created>
  <dcterms:modified xsi:type="dcterms:W3CDTF">2014-10-21T05:30:59Z</dcterms:modified>
</cp:coreProperties>
</file>