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B08E7F-E483-427B-AEC3-4FCDBF1562E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8FABC2-62D1-41D5-8B3D-35A194EA9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3429000"/>
          </a:xfrm>
        </p:spPr>
        <p:txBody>
          <a:bodyPr>
            <a:normAutofit/>
          </a:bodyPr>
          <a:lstStyle/>
          <a:p>
            <a:pPr algn="ctr"/>
            <a:r>
              <a:rPr lang="de-DE" sz="5400" b="1" dirty="0" smtClean="0">
                <a:solidFill>
                  <a:srgbClr val="FFFF00"/>
                </a:solidFill>
              </a:rPr>
              <a:t>Kreativ, schnell, weltoffen</a:t>
            </a:r>
            <a:r>
              <a:rPr lang="de-DE" sz="5400" b="1" dirty="0" smtClean="0">
                <a:solidFill>
                  <a:srgbClr val="FFFF00"/>
                </a:solidFill>
              </a:rPr>
              <a:t>.</a:t>
            </a:r>
          </a:p>
          <a:p>
            <a:pPr algn="ctr"/>
            <a:r>
              <a:rPr lang="de-DE" sz="3600" b="1" dirty="0" err="1" smtClean="0">
                <a:solidFill>
                  <a:srgbClr val="002060"/>
                </a:solidFill>
              </a:rPr>
              <a:t>Burdina</a:t>
            </a:r>
            <a:r>
              <a:rPr lang="de-DE" sz="3600" b="1" dirty="0" smtClean="0">
                <a:solidFill>
                  <a:srgbClr val="002060"/>
                </a:solidFill>
              </a:rPr>
              <a:t>  Helen</a:t>
            </a:r>
          </a:p>
          <a:p>
            <a:pPr algn="ctr"/>
            <a:r>
              <a:rPr lang="de-DE" sz="3600" b="1" dirty="0" smtClean="0">
                <a:solidFill>
                  <a:srgbClr val="002060"/>
                </a:solidFill>
              </a:rPr>
              <a:t>8.Klasse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721970" cy="2786082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6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</a:rPr>
              <a:t>Berlin.</a:t>
            </a:r>
            <a:endParaRPr lang="ru-RU" sz="9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158" y="714356"/>
            <a:ext cx="2357454" cy="2500330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3707904" y="836712"/>
            <a:ext cx="3017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Projekt</a:t>
            </a:r>
            <a:endParaRPr lang="ru-RU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Мои рисунки\003355_BerlinerDomLustgarte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6357982" cy="33575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Der Berliner Dom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Zentralbau im Stil einer barock beeinflussten italienischen Hochrenaissance war von Anfang an dreigeteilt (drei verschiedene Kirche).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Мои рисунки\weihnachten_unter_den_linden-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86380" y="2857496"/>
            <a:ext cx="3214710" cy="3643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Der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Alexanderplatz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500174"/>
            <a:ext cx="35004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071934" y="1285860"/>
            <a:ext cx="4857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Dieser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Platz</a:t>
            </a:r>
            <a:r>
              <a:rPr lang="en-US" sz="2400" b="1" dirty="0" smtClean="0">
                <a:solidFill>
                  <a:srgbClr val="002060"/>
                </a:solidFill>
              </a:rPr>
              <a:t> hat </a:t>
            </a:r>
            <a:r>
              <a:rPr lang="en-US" sz="2400" b="1" dirty="0" err="1" smtClean="0">
                <a:solidFill>
                  <a:srgbClr val="002060"/>
                </a:solidFill>
              </a:rPr>
              <a:t>seinen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Namen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zu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Ehren</a:t>
            </a:r>
            <a:r>
              <a:rPr lang="en-US" sz="2400" b="1" dirty="0" smtClean="0">
                <a:solidFill>
                  <a:srgbClr val="002060"/>
                </a:solidFill>
              </a:rPr>
              <a:t> des </a:t>
            </a:r>
            <a:r>
              <a:rPr lang="en-US" sz="2400" b="1" dirty="0" err="1" smtClean="0">
                <a:solidFill>
                  <a:srgbClr val="002060"/>
                </a:solidFill>
              </a:rPr>
              <a:t>russischen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Zaren</a:t>
            </a:r>
            <a:r>
              <a:rPr lang="en-US" sz="2400" b="1" dirty="0" smtClean="0">
                <a:solidFill>
                  <a:srgbClr val="002060"/>
                </a:solidFill>
              </a:rPr>
              <a:t> Alexander des </a:t>
            </a:r>
            <a:r>
              <a:rPr lang="en-US" sz="2400" b="1" dirty="0" err="1" smtClean="0">
                <a:solidFill>
                  <a:srgbClr val="002060"/>
                </a:solidFill>
              </a:rPr>
              <a:t>Ersten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bekommen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2844" y="4429132"/>
            <a:ext cx="492922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Zu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den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weiter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Wahrzeichen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Berlins 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hort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der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365 Meter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hoh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Fernsehturm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zeigt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wo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Berlin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Mitte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das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historische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Zentrum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6692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e-DE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So schon</a:t>
            </a:r>
          </a:p>
          <a:p>
            <a:pPr algn="ctr">
              <a:buNone/>
            </a:pPr>
            <a:r>
              <a:rPr lang="de-DE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und wirklich </a:t>
            </a:r>
          </a:p>
          <a:p>
            <a:pPr algn="ctr">
              <a:buNone/>
            </a:pPr>
            <a:r>
              <a:rPr lang="de-DE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unvergesslich</a:t>
            </a:r>
          </a:p>
          <a:p>
            <a:pPr algn="ctr">
              <a:buNone/>
            </a:pPr>
            <a:r>
              <a:rPr lang="de-DE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ist Berlin.</a:t>
            </a:r>
          </a:p>
          <a:p>
            <a:pPr algn="ctr">
              <a:buNone/>
            </a:pPr>
            <a:r>
              <a:rPr lang="de-DE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Und wir mochten</a:t>
            </a:r>
          </a:p>
          <a:p>
            <a:pPr algn="ctr">
              <a:buNone/>
            </a:pPr>
            <a:r>
              <a:rPr lang="de-DE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von ganzem Herzen sagen:</a:t>
            </a:r>
          </a:p>
          <a:p>
            <a:pPr algn="ctr">
              <a:buNone/>
            </a:pPr>
            <a:r>
              <a:rPr lang="de-DE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WILLKOMMEN IN BERLIN</a:t>
            </a:r>
            <a:r>
              <a:rPr lang="ru-RU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b="1" dirty="0" smtClean="0"/>
              <a:t>Die </a:t>
            </a:r>
            <a:r>
              <a:rPr lang="en-US" sz="3100" b="1" dirty="0" err="1" smtClean="0"/>
              <a:t>Stadt</a:t>
            </a:r>
            <a:r>
              <a:rPr lang="en-US" sz="3100" b="1" dirty="0" smtClean="0"/>
              <a:t> Berlin hat </a:t>
            </a:r>
            <a:r>
              <a:rPr lang="en-US" sz="3100" b="1" dirty="0" err="1" smtClean="0"/>
              <a:t>eine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sehr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alte</a:t>
            </a:r>
            <a:r>
              <a:rPr lang="en-US" sz="3100" b="1" dirty="0" smtClean="0"/>
              <a:t> Geschichte. Das </a:t>
            </a:r>
            <a:r>
              <a:rPr lang="en-US" sz="3100" b="1" dirty="0" err="1" smtClean="0"/>
              <a:t>erste</a:t>
            </a:r>
            <a:r>
              <a:rPr lang="en-US" sz="3100" b="1" dirty="0" smtClean="0"/>
              <a:t> Mal </a:t>
            </a:r>
            <a:r>
              <a:rPr lang="en-US" sz="3100" b="1" dirty="0" err="1" smtClean="0"/>
              <a:t>wurde</a:t>
            </a:r>
            <a:r>
              <a:rPr lang="en-US" sz="3100" b="1" dirty="0" smtClean="0"/>
              <a:t> Berlin 1244 </a:t>
            </a:r>
            <a:r>
              <a:rPr lang="en-US" sz="3100" b="1" dirty="0" err="1" smtClean="0"/>
              <a:t>erwahnt</a:t>
            </a:r>
            <a:r>
              <a:rPr lang="en-US" sz="3100" b="1" dirty="0" smtClean="0"/>
              <a:t>.  </a:t>
            </a:r>
            <a:endParaRPr lang="ru-RU" sz="3100" b="1" dirty="0" smtClean="0"/>
          </a:p>
          <a:p>
            <a:r>
              <a:rPr lang="en-US" sz="3100" b="1" dirty="0" err="1" smtClean="0"/>
              <a:t>Seit</a:t>
            </a:r>
            <a:r>
              <a:rPr lang="en-US" sz="3100" b="1" dirty="0" smtClean="0"/>
              <a:t> 1486 war </a:t>
            </a:r>
            <a:r>
              <a:rPr lang="ru-RU" sz="3100" b="1" dirty="0" err="1" smtClean="0"/>
              <a:t>Ве</a:t>
            </a:r>
            <a:r>
              <a:rPr lang="en-US" sz="3100" b="1" dirty="0" err="1" smtClean="0"/>
              <a:t>rlin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Regierungsitz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Brandenburger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Kurfursten</a:t>
            </a:r>
            <a:r>
              <a:rPr lang="en-US" sz="3100" b="1" dirty="0" smtClean="0"/>
              <a:t> und </a:t>
            </a:r>
            <a:r>
              <a:rPr lang="en-US" sz="3100" b="1" dirty="0" err="1" smtClean="0"/>
              <a:t>seit</a:t>
            </a:r>
            <a:r>
              <a:rPr lang="en-US" sz="3100" b="1" dirty="0" smtClean="0"/>
              <a:t> 1701 </a:t>
            </a:r>
            <a:r>
              <a:rPr lang="en-US" sz="3100" b="1" dirty="0" err="1" smtClean="0"/>
              <a:t>der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Regierungssitz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preussischen</a:t>
            </a:r>
            <a:r>
              <a:rPr lang="en-US" sz="3100" b="1" dirty="0" smtClean="0"/>
              <a:t> </a:t>
            </a:r>
            <a:r>
              <a:rPr lang="ru-RU" sz="3100" b="1" dirty="0" smtClean="0"/>
              <a:t>К</a:t>
            </a:r>
            <a:r>
              <a:rPr lang="en-US" sz="3100" b="1" dirty="0" err="1" smtClean="0"/>
              <a:t>onig</a:t>
            </a:r>
            <a:r>
              <a:rPr lang="ru-RU" sz="3100" b="1" dirty="0" smtClean="0"/>
              <a:t>е</a:t>
            </a:r>
            <a:r>
              <a:rPr lang="en-US" sz="3100" b="1" dirty="0" smtClean="0"/>
              <a:t>.  </a:t>
            </a:r>
            <a:endParaRPr lang="ru-RU" sz="3100" b="1" dirty="0" smtClean="0"/>
          </a:p>
          <a:p>
            <a:r>
              <a:rPr lang="en-US" sz="3100" b="1" dirty="0" smtClean="0"/>
              <a:t>In 2. We1tkrieg </a:t>
            </a:r>
            <a:r>
              <a:rPr lang="en-US" sz="3100" b="1" dirty="0" err="1" smtClean="0"/>
              <a:t>wurde</a:t>
            </a:r>
            <a:r>
              <a:rPr lang="en-US" sz="3100" b="1" dirty="0" smtClean="0"/>
              <a:t> Berlin </a:t>
            </a:r>
            <a:r>
              <a:rPr lang="en-US" sz="3100" b="1" dirty="0" err="1" smtClean="0"/>
              <a:t>sehr</a:t>
            </a:r>
            <a:r>
              <a:rPr lang="en-US" sz="3100" b="1" dirty="0" smtClean="0"/>
              <a:t> stark z</a:t>
            </a:r>
            <a:r>
              <a:rPr lang="ru-RU" sz="3100" b="1" dirty="0" err="1" smtClean="0"/>
              <a:t>ег</a:t>
            </a:r>
            <a:r>
              <a:rPr lang="en-US" sz="3100" b="1" dirty="0" err="1" smtClean="0"/>
              <a:t>stort</a:t>
            </a:r>
            <a:r>
              <a:rPr lang="en-US" sz="3100" b="1" dirty="0" smtClean="0"/>
              <a:t>.</a:t>
            </a:r>
            <a:endParaRPr lang="ru-RU" sz="3100" b="1" dirty="0" smtClean="0"/>
          </a:p>
          <a:p>
            <a:r>
              <a:rPr lang="en-US" sz="3100" b="1" dirty="0" err="1" smtClean="0"/>
              <a:t>Nach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Niederlage</a:t>
            </a:r>
            <a:r>
              <a:rPr lang="en-US" sz="3100" b="1" dirty="0" smtClean="0"/>
              <a:t> des </a:t>
            </a:r>
            <a:r>
              <a:rPr lang="en-US" sz="3100" b="1" dirty="0" err="1" smtClean="0"/>
              <a:t>deutschen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Faschismus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wurde</a:t>
            </a:r>
            <a:r>
              <a:rPr lang="en-US" sz="3100" b="1" dirty="0" smtClean="0"/>
              <a:t> die </a:t>
            </a:r>
            <a:r>
              <a:rPr lang="en-US" sz="3100" b="1" dirty="0" err="1" smtClean="0"/>
              <a:t>Stadt</a:t>
            </a:r>
            <a:r>
              <a:rPr lang="en-US" sz="3100" b="1" dirty="0" smtClean="0"/>
              <a:t> Berlin 1948 in </a:t>
            </a:r>
            <a:r>
              <a:rPr lang="en-US" sz="3100" b="1" dirty="0" err="1" smtClean="0"/>
              <a:t>zwei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Teile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geteilt</a:t>
            </a:r>
            <a:r>
              <a:rPr lang="en-US" sz="3100" b="1" dirty="0" smtClean="0"/>
              <a:t>: </a:t>
            </a:r>
            <a:r>
              <a:rPr lang="en-US" sz="3100" b="1" dirty="0" err="1" smtClean="0"/>
              <a:t>Westberlin</a:t>
            </a:r>
            <a:r>
              <a:rPr lang="en-US" sz="3100" b="1" dirty="0" smtClean="0"/>
              <a:t>  und </a:t>
            </a:r>
            <a:r>
              <a:rPr lang="en-US" sz="3100" b="1" dirty="0" err="1" smtClean="0"/>
              <a:t>Ostberlin</a:t>
            </a:r>
            <a:r>
              <a:rPr lang="en-US" sz="3100" b="1" dirty="0" smtClean="0"/>
              <a:t> </a:t>
            </a:r>
          </a:p>
          <a:p>
            <a:r>
              <a:rPr lang="en-US" sz="3100" b="1" dirty="0" smtClean="0"/>
              <a:t>Die </a:t>
            </a:r>
            <a:r>
              <a:rPr lang="en-US" sz="3100" b="1" dirty="0" err="1" smtClean="0"/>
              <a:t>Vereinigung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der</a:t>
            </a:r>
            <a:r>
              <a:rPr lang="en-US" sz="3100" b="1" dirty="0" smtClean="0"/>
              <a:t> BRD und </a:t>
            </a:r>
            <a:r>
              <a:rPr lang="en-US" sz="3100" b="1" dirty="0" err="1" smtClean="0"/>
              <a:t>der</a:t>
            </a:r>
            <a:r>
              <a:rPr lang="en-US" sz="3100" b="1" dirty="0" smtClean="0"/>
              <a:t> DDR </a:t>
            </a:r>
            <a:r>
              <a:rPr lang="en-US" sz="3100" b="1" dirty="0" err="1" smtClean="0"/>
              <a:t>erfolgte</a:t>
            </a:r>
            <a:r>
              <a:rPr lang="en-US" sz="3100" b="1" dirty="0" smtClean="0"/>
              <a:t> 1990. </a:t>
            </a:r>
          </a:p>
          <a:p>
            <a:r>
              <a:rPr lang="en-US" sz="3100" b="1" dirty="0" err="1" smtClean="0"/>
              <a:t>Heute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ist</a:t>
            </a:r>
            <a:r>
              <a:rPr lang="en-US" sz="3100" b="1" dirty="0" smtClean="0"/>
              <a:t> Berlin </a:t>
            </a:r>
            <a:r>
              <a:rPr lang="en-US" sz="3100" b="1" dirty="0" err="1" smtClean="0"/>
              <a:t>wieder</a:t>
            </a:r>
            <a:r>
              <a:rPr lang="en-US" sz="3100" b="1" dirty="0" smtClean="0"/>
              <a:t> die </a:t>
            </a:r>
            <a:r>
              <a:rPr lang="en-US" sz="3100" b="1" dirty="0" err="1" smtClean="0"/>
              <a:t>Hauptstadt</a:t>
            </a:r>
            <a:r>
              <a:rPr lang="en-US" sz="3100" b="1" dirty="0" smtClean="0"/>
              <a:t> des </a:t>
            </a:r>
            <a:r>
              <a:rPr lang="en-US" sz="3100" b="1" dirty="0" err="1" smtClean="0"/>
              <a:t>einheitlichen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Deutschen</a:t>
            </a:r>
            <a:r>
              <a:rPr lang="en-US" sz="3100" b="1" dirty="0" smtClean="0"/>
              <a:t>  </a:t>
            </a:r>
            <a:r>
              <a:rPr lang="en-US" sz="3100" b="1" dirty="0" err="1" smtClean="0"/>
              <a:t>Staates</a:t>
            </a:r>
            <a:r>
              <a:rPr lang="en-US" sz="3100" b="1" dirty="0" smtClean="0"/>
              <a:t>.	</a:t>
            </a:r>
            <a:endParaRPr lang="ru-RU" sz="3100" b="1" dirty="0" smtClean="0"/>
          </a:p>
          <a:p>
            <a:pPr>
              <a:buNone/>
            </a:pPr>
            <a:r>
              <a:rPr lang="en-US" sz="3100" b="1" i="1" dirty="0" smtClean="0"/>
              <a:t> </a:t>
            </a:r>
            <a:endParaRPr lang="ru-RU" sz="3100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Die Geschichte Berlins.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Einwohner</a:t>
            </a:r>
            <a:r>
              <a:rPr lang="en-US" b="1" dirty="0" smtClean="0"/>
              <a:t>: </a:t>
            </a:r>
            <a:r>
              <a:rPr lang="en-US" b="1" dirty="0" err="1" smtClean="0"/>
              <a:t>uber</a:t>
            </a:r>
            <a:r>
              <a:rPr lang="en-US" b="1" dirty="0" smtClean="0"/>
              <a:t> 3,4 </a:t>
            </a:r>
            <a:r>
              <a:rPr lang="en-US" b="1" dirty="0" err="1" smtClean="0"/>
              <a:t>Millionen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Industrie</a:t>
            </a:r>
            <a:r>
              <a:rPr lang="en-US" b="1" dirty="0" smtClean="0"/>
              <a:t>: </a:t>
            </a:r>
            <a:r>
              <a:rPr lang="en-US" b="1" dirty="0" err="1" smtClean="0"/>
              <a:t>Elektroindustrie</a:t>
            </a:r>
            <a:r>
              <a:rPr lang="en-US" b="1" dirty="0" smtClean="0"/>
              <a:t>, </a:t>
            </a:r>
            <a:r>
              <a:rPr lang="ru-RU" b="1" dirty="0" err="1" smtClean="0"/>
              <a:t>Ма</a:t>
            </a:r>
            <a:r>
              <a:rPr lang="en-US" b="1" dirty="0" err="1" smtClean="0"/>
              <a:t>schinenbau</a:t>
            </a:r>
            <a:r>
              <a:rPr lang="en-US" b="1" dirty="0" smtClean="0"/>
              <a:t>,  </a:t>
            </a:r>
            <a:r>
              <a:rPr lang="en-US" b="1" dirty="0" err="1" smtClean="0"/>
              <a:t>chemische</a:t>
            </a:r>
            <a:r>
              <a:rPr lang="en-US" b="1" dirty="0" smtClean="0"/>
              <a:t> und  </a:t>
            </a:r>
            <a:r>
              <a:rPr lang="en-US" b="1" dirty="0" err="1" smtClean="0"/>
              <a:t>Nahrungsmittelindustrie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Wissenschaft</a:t>
            </a:r>
            <a:r>
              <a:rPr lang="en-US" b="1" dirty="0" smtClean="0"/>
              <a:t>:  </a:t>
            </a:r>
            <a:r>
              <a:rPr lang="en-US" b="1" dirty="0" err="1" smtClean="0"/>
              <a:t>freie</a:t>
            </a:r>
            <a:r>
              <a:rPr lang="en-US" b="1" dirty="0" smtClean="0"/>
              <a:t> </a:t>
            </a:r>
            <a:r>
              <a:rPr lang="en-US" b="1" dirty="0" err="1" smtClean="0"/>
              <a:t>Universitat</a:t>
            </a:r>
            <a:r>
              <a:rPr lang="en-US" b="1" dirty="0" smtClean="0"/>
              <a:t>, </a:t>
            </a:r>
            <a:r>
              <a:rPr lang="en-US" b="1" dirty="0" err="1" smtClean="0"/>
              <a:t>Humbold</a:t>
            </a:r>
            <a:r>
              <a:rPr lang="en-US" b="1" dirty="0" smtClean="0"/>
              <a:t>­ </a:t>
            </a:r>
            <a:r>
              <a:rPr lang="en-US" b="1" dirty="0" err="1" smtClean="0"/>
              <a:t>Universitat</a:t>
            </a:r>
            <a:r>
              <a:rPr lang="en-US" b="1" dirty="0" smtClean="0"/>
              <a:t>, die </a:t>
            </a:r>
            <a:r>
              <a:rPr lang="en-US" b="1" dirty="0" err="1" smtClean="0"/>
              <a:t>technische</a:t>
            </a:r>
            <a:r>
              <a:rPr lang="en-US" b="1" dirty="0" smtClean="0"/>
              <a:t> </a:t>
            </a:r>
            <a:r>
              <a:rPr lang="en-US" b="1" dirty="0" err="1" smtClean="0"/>
              <a:t>Universitat</a:t>
            </a:r>
            <a:r>
              <a:rPr lang="en-US" b="1" dirty="0" smtClean="0"/>
              <a:t> </a:t>
            </a:r>
            <a:r>
              <a:rPr lang="en-US" b="1" dirty="0" err="1" smtClean="0"/>
              <a:t>u.s.w</a:t>
            </a:r>
            <a:r>
              <a:rPr lang="en-US" b="1" dirty="0" smtClean="0"/>
              <a:t>.</a:t>
            </a:r>
          </a:p>
          <a:p>
            <a:r>
              <a:rPr lang="ru-RU" b="1" dirty="0" smtClean="0"/>
              <a:t>Т</a:t>
            </a:r>
            <a:r>
              <a:rPr lang="en-US" b="1" dirty="0" err="1" smtClean="0"/>
              <a:t>heater:Oper</a:t>
            </a:r>
            <a:r>
              <a:rPr lang="en-US" b="1" dirty="0" smtClean="0"/>
              <a:t> Berlin, </a:t>
            </a:r>
            <a:r>
              <a:rPr lang="en-US" b="1" dirty="0" err="1" smtClean="0"/>
              <a:t>Staatsoper</a:t>
            </a:r>
            <a:r>
              <a:rPr lang="en-US" b="1" dirty="0" smtClean="0"/>
              <a:t>, </a:t>
            </a:r>
            <a:r>
              <a:rPr lang="en-US" b="1" dirty="0" err="1" smtClean="0"/>
              <a:t>Komische</a:t>
            </a:r>
            <a:r>
              <a:rPr lang="en-US" b="1" dirty="0" smtClean="0"/>
              <a:t> </a:t>
            </a:r>
            <a:r>
              <a:rPr lang="en-US" b="1" dirty="0" err="1" smtClean="0"/>
              <a:t>Oper</a:t>
            </a:r>
            <a:r>
              <a:rPr lang="en-US" b="1" dirty="0" smtClean="0"/>
              <a:t>, Schiller- </a:t>
            </a:r>
            <a:r>
              <a:rPr lang="ru-RU" b="1" dirty="0" smtClean="0"/>
              <a:t>Т</a:t>
            </a:r>
            <a:r>
              <a:rPr lang="en-US" b="1" dirty="0" smtClean="0"/>
              <a:t>heater, </a:t>
            </a:r>
            <a:r>
              <a:rPr lang="en-US" b="1" dirty="0" err="1" smtClean="0"/>
              <a:t>Schlosspark</a:t>
            </a:r>
            <a:r>
              <a:rPr lang="en-US" b="1" dirty="0" smtClean="0"/>
              <a:t>­ -</a:t>
            </a:r>
            <a:r>
              <a:rPr lang="ru-RU" b="1" dirty="0" smtClean="0"/>
              <a:t>Т</a:t>
            </a:r>
            <a:r>
              <a:rPr lang="en-US" b="1" dirty="0" smtClean="0"/>
              <a:t>heater, </a:t>
            </a:r>
            <a:r>
              <a:rPr lang="ru-RU" b="1" dirty="0" smtClean="0"/>
              <a:t>Ко</a:t>
            </a:r>
            <a:r>
              <a:rPr lang="en-US" b="1" dirty="0" err="1" smtClean="0"/>
              <a:t>modi</a:t>
            </a:r>
            <a:r>
              <a:rPr lang="ru-RU" b="1" dirty="0" smtClean="0"/>
              <a:t>е</a:t>
            </a:r>
            <a:r>
              <a:rPr lang="en-US" b="1" dirty="0" smtClean="0"/>
              <a:t>, Berliner Ensemble, </a:t>
            </a:r>
            <a:r>
              <a:rPr lang="ru-RU" b="1" dirty="0" smtClean="0"/>
              <a:t>Т</a:t>
            </a:r>
            <a:r>
              <a:rPr lang="en-US" b="1" dirty="0" smtClean="0"/>
              <a:t>heater </a:t>
            </a:r>
            <a:r>
              <a:rPr lang="ru-RU" b="1" dirty="0" smtClean="0"/>
              <a:t>а</a:t>
            </a:r>
            <a:r>
              <a:rPr lang="en-US" b="1" dirty="0" smtClean="0"/>
              <a:t>m </a:t>
            </a:r>
            <a:r>
              <a:rPr lang="en-US" b="1" dirty="0" err="1" smtClean="0"/>
              <a:t>Kurfurstendamm</a:t>
            </a:r>
            <a:r>
              <a:rPr lang="en-US" b="1" dirty="0" smtClean="0"/>
              <a:t> und </a:t>
            </a:r>
            <a:r>
              <a:rPr lang="en-US" b="1" dirty="0" err="1" smtClean="0"/>
              <a:t>viele</a:t>
            </a:r>
            <a:r>
              <a:rPr lang="en-US" b="1" dirty="0" smtClean="0"/>
              <a:t> </a:t>
            </a:r>
            <a:r>
              <a:rPr lang="en-US" b="1" dirty="0" err="1" smtClean="0"/>
              <a:t>andere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Bibliothek</a:t>
            </a:r>
            <a:r>
              <a:rPr lang="en-US" b="1" dirty="0" smtClean="0"/>
              <a:t>: </a:t>
            </a:r>
            <a:r>
              <a:rPr lang="en-US" b="1" dirty="0" err="1" smtClean="0"/>
              <a:t>z.b</a:t>
            </a:r>
            <a:r>
              <a:rPr lang="en-US" b="1" dirty="0" smtClean="0"/>
              <a:t>. die </a:t>
            </a:r>
            <a:r>
              <a:rPr lang="en-US" b="1" dirty="0" err="1" smtClean="0"/>
              <a:t>Staatsbibliothek</a:t>
            </a:r>
            <a:r>
              <a:rPr lang="en-US" b="1" dirty="0" smtClean="0"/>
              <a:t> </a:t>
            </a: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</a:rPr>
              <a:t>Kurze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Information.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4900" b="1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US" sz="4900" b="1" dirty="0" err="1" smtClean="0">
                <a:solidFill>
                  <a:schemeClr val="accent3">
                    <a:lumMod val="75000"/>
                  </a:schemeClr>
                </a:solidFill>
              </a:rPr>
              <a:t>Sehenswurdigkeiten</a:t>
            </a:r>
            <a:r>
              <a:rPr lang="en-US" sz="4900" b="1" dirty="0" smtClean="0">
                <a:solidFill>
                  <a:schemeClr val="accent3">
                    <a:lumMod val="75000"/>
                  </a:schemeClr>
                </a:solidFill>
              </a:rPr>
              <a:t> Berlins.</a:t>
            </a:r>
            <a:endParaRPr lang="ru-RU" sz="49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3116"/>
            <a:ext cx="3829048" cy="492922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Beruhmt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sind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die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Museen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Berlins. Das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sind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das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Alte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und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Neue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Museen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, das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Pergamonmuseum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, das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Bodenmuseum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, die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Nationalgalerie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-</a:t>
            </a:r>
            <a:endParaRPr lang="ru-RU" sz="2000" b="1" dirty="0" smtClean="0">
              <a:solidFill>
                <a:srgbClr val="FFFF00"/>
              </a:solidFill>
              <a:cs typeface="Aharoni" pitchFamily="2" charset="-79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  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sie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liegen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auf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der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weltbekannten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cs typeface="Aharoni" pitchFamily="2" charset="-79"/>
              </a:rPr>
              <a:t>Museumsinsel</a:t>
            </a:r>
            <a:r>
              <a:rPr lang="en-US" sz="2000" b="1" dirty="0" smtClean="0">
                <a:solidFill>
                  <a:srgbClr val="FFFF00"/>
                </a:solidFill>
                <a:cs typeface="Aharoni" pitchFamily="2" charset="-79"/>
              </a:rPr>
              <a:t>, </a:t>
            </a:r>
            <a:r>
              <a:rPr lang="en-US" sz="2000" b="1" dirty="0" smtClean="0">
                <a:solidFill>
                  <a:srgbClr val="FFFF00"/>
                </a:solidFill>
              </a:rPr>
              <a:t>die «</a:t>
            </a:r>
            <a:r>
              <a:rPr lang="en-US" sz="2000" b="1" dirty="0" err="1" smtClean="0">
                <a:solidFill>
                  <a:srgbClr val="FFFF00"/>
                </a:solidFill>
              </a:rPr>
              <a:t>Neue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Nationalgalerie</a:t>
            </a:r>
            <a:r>
              <a:rPr lang="en-US" sz="2000" b="1" dirty="0" smtClean="0">
                <a:solidFill>
                  <a:srgbClr val="FFFF00"/>
                </a:solidFill>
              </a:rPr>
              <a:t>», die </a:t>
            </a:r>
            <a:r>
              <a:rPr lang="en-US" sz="2000" b="1" dirty="0" err="1" smtClean="0">
                <a:solidFill>
                  <a:srgbClr val="FFFF00"/>
                </a:solidFill>
              </a:rPr>
              <a:t>Museen</a:t>
            </a:r>
            <a:r>
              <a:rPr lang="en-US" sz="2000" b="1" dirty="0" smtClean="0">
                <a:solidFill>
                  <a:srgbClr val="FFFF00"/>
                </a:solidFill>
              </a:rPr>
              <a:t> in </a:t>
            </a:r>
            <a:r>
              <a:rPr lang="en-US" sz="2000" b="1" dirty="0" err="1" smtClean="0">
                <a:solidFill>
                  <a:srgbClr val="FFFF00"/>
                </a:solidFill>
              </a:rPr>
              <a:t>Charlottenburg</a:t>
            </a:r>
            <a:r>
              <a:rPr lang="en-US" sz="2000" b="1" dirty="0" smtClean="0">
                <a:solidFill>
                  <a:srgbClr val="FFFF00"/>
                </a:solidFill>
              </a:rPr>
              <a:t> und </a:t>
            </a:r>
            <a:r>
              <a:rPr lang="en-US" sz="2000" b="1" dirty="0" err="1" smtClean="0">
                <a:solidFill>
                  <a:srgbClr val="FFFF00"/>
                </a:solidFill>
              </a:rPr>
              <a:t>Dahlem</a:t>
            </a:r>
            <a:r>
              <a:rPr lang="en-US" sz="2000" b="1" dirty="0" smtClean="0">
                <a:solidFill>
                  <a:srgbClr val="FFFF00"/>
                </a:solidFill>
              </a:rPr>
              <a:t>.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endParaRPr lang="ru-RU" sz="1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616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428736"/>
            <a:ext cx="8358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Berlin gibt es viel zu sehen und noch mehr zu entdecken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7" name="Picture 3" descr="I:\Мои рисунки\weihnachtsmarkt_schloss_charlottenburg-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714620"/>
            <a:ext cx="4286248" cy="3270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:\Мои рисунки\weihnachten_unter_den_linden-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4572032" cy="27860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8951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Die </a:t>
            </a:r>
            <a:r>
              <a:rPr lang="en-US" sz="4800" b="1" dirty="0" err="1" smtClean="0">
                <a:solidFill>
                  <a:schemeClr val="accent3">
                    <a:lumMod val="50000"/>
                  </a:schemeClr>
                </a:solidFill>
              </a:rPr>
              <a:t>Strasse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 “</a:t>
            </a:r>
            <a:r>
              <a:rPr lang="en-US" sz="4800" b="1" dirty="0" err="1" smtClean="0">
                <a:solidFill>
                  <a:schemeClr val="accent3">
                    <a:lumMod val="50000"/>
                  </a:schemeClr>
                </a:solidFill>
              </a:rPr>
              <a:t>Unter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den Linden’’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7411" name="Picture 3" descr="I:\Мои рисунки\weihnachten_unter_den_linden-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857628"/>
            <a:ext cx="4429156" cy="280828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57158" y="4500570"/>
            <a:ext cx="4143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solidFill>
                  <a:srgbClr val="002060"/>
                </a:solidFill>
              </a:rPr>
              <a:t>In </a:t>
            </a:r>
            <a:r>
              <a:rPr lang="en-US" sz="2000" b="1" dirty="0" err="1" smtClean="0">
                <a:solidFill>
                  <a:srgbClr val="002060"/>
                </a:solidFill>
              </a:rPr>
              <a:t>der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Strasse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liegen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viele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Ве</a:t>
            </a:r>
            <a:r>
              <a:rPr lang="en-US" sz="2000" b="1" dirty="0" err="1" smtClean="0">
                <a:solidFill>
                  <a:srgbClr val="002060"/>
                </a:solidFill>
              </a:rPr>
              <a:t>hord</a:t>
            </a:r>
            <a:r>
              <a:rPr lang="ru-RU" sz="2000" b="1" dirty="0" smtClean="0">
                <a:solidFill>
                  <a:srgbClr val="002060"/>
                </a:solidFill>
              </a:rPr>
              <a:t>е</a:t>
            </a:r>
            <a:r>
              <a:rPr lang="en-US" sz="2000" b="1" dirty="0" smtClean="0">
                <a:solidFill>
                  <a:srgbClr val="002060"/>
                </a:solidFill>
              </a:rPr>
              <a:t>n, </a:t>
            </a:r>
            <a:r>
              <a:rPr lang="en-US" sz="2000" b="1" dirty="0" err="1" smtClean="0">
                <a:solidFill>
                  <a:srgbClr val="002060"/>
                </a:solidFill>
              </a:rPr>
              <a:t>Botschaften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</a:rPr>
              <a:t>Geschafte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</a:rPr>
              <a:t>Са</a:t>
            </a:r>
            <a:r>
              <a:rPr lang="en-US" sz="2000" b="1" dirty="0" err="1" smtClean="0">
                <a:solidFill>
                  <a:srgbClr val="002060"/>
                </a:solidFill>
              </a:rPr>
              <a:t>fes</a:t>
            </a:r>
            <a:r>
              <a:rPr lang="en-US" sz="2000" b="1" dirty="0" smtClean="0">
                <a:solidFill>
                  <a:srgbClr val="002060"/>
                </a:solidFill>
              </a:rPr>
              <a:t>, Restaurants, das </a:t>
            </a:r>
            <a:r>
              <a:rPr lang="en-US" sz="2000" b="1" dirty="0" err="1" smtClean="0">
                <a:solidFill>
                  <a:srgbClr val="002060"/>
                </a:solidFill>
              </a:rPr>
              <a:t>Gebaude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der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altesten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Universitat</a:t>
            </a:r>
            <a:r>
              <a:rPr lang="en-US" sz="2000" b="1" dirty="0" smtClean="0">
                <a:solidFill>
                  <a:srgbClr val="002060"/>
                </a:solidFill>
              </a:rPr>
              <a:t> Berlins, </a:t>
            </a:r>
            <a:r>
              <a:rPr lang="en-US" sz="2000" b="1" dirty="0" err="1" smtClean="0">
                <a:solidFill>
                  <a:srgbClr val="002060"/>
                </a:solidFill>
              </a:rPr>
              <a:t>der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Humbold-Universitat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5" y="1643048"/>
            <a:ext cx="32861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 smtClean="0">
                <a:solidFill>
                  <a:srgbClr val="FFFF00"/>
                </a:solidFill>
              </a:rPr>
              <a:t>Eine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der</a:t>
            </a:r>
            <a:r>
              <a:rPr lang="en-US" sz="2400" b="1" dirty="0" smtClean="0">
                <a:solidFill>
                  <a:srgbClr val="FFFF00"/>
                </a:solidFill>
              </a:rPr>
              <a:t> s</a:t>
            </a:r>
            <a:r>
              <a:rPr lang="ru-RU" sz="2400" b="1" dirty="0" smtClean="0">
                <a:solidFill>
                  <a:srgbClr val="FFFF00"/>
                </a:solidFill>
              </a:rPr>
              <a:t>с</a:t>
            </a:r>
            <a:r>
              <a:rPr lang="en-US" sz="2400" b="1" dirty="0" err="1" smtClean="0">
                <a:solidFill>
                  <a:srgbClr val="FFFF00"/>
                </a:solidFill>
              </a:rPr>
              <a:t>honst</a:t>
            </a:r>
            <a:r>
              <a:rPr lang="ru-RU" sz="2400" b="1" dirty="0" smtClean="0">
                <a:solidFill>
                  <a:srgbClr val="FFFF00"/>
                </a:solidFill>
              </a:rPr>
              <a:t>е</a:t>
            </a:r>
            <a:r>
              <a:rPr lang="en-US" sz="2400" b="1" dirty="0" smtClean="0">
                <a:solidFill>
                  <a:srgbClr val="FFFF00"/>
                </a:solidFill>
              </a:rPr>
              <a:t>n </a:t>
            </a:r>
            <a:r>
              <a:rPr lang="en-US" sz="2400" b="1" dirty="0" err="1" smtClean="0">
                <a:solidFill>
                  <a:srgbClr val="FFFF00"/>
                </a:solidFill>
              </a:rPr>
              <a:t>Strassen</a:t>
            </a:r>
            <a:r>
              <a:rPr lang="en-US" sz="2400" b="1" dirty="0" smtClean="0">
                <a:solidFill>
                  <a:srgbClr val="FFFF00"/>
                </a:solidFill>
              </a:rPr>
              <a:t> Berlins </a:t>
            </a:r>
            <a:r>
              <a:rPr lang="en-US" sz="2400" b="1" dirty="0" err="1" smtClean="0">
                <a:solidFill>
                  <a:srgbClr val="FFFF00"/>
                </a:solidFill>
              </a:rPr>
              <a:t>heisst</a:t>
            </a:r>
            <a:r>
              <a:rPr lang="en-US" sz="2400" b="1" dirty="0" smtClean="0">
                <a:solidFill>
                  <a:srgbClr val="FFFF00"/>
                </a:solidFill>
              </a:rPr>
              <a:t> “</a:t>
            </a:r>
            <a:r>
              <a:rPr lang="en-US" sz="2400" b="1" dirty="0" err="1" smtClean="0">
                <a:solidFill>
                  <a:srgbClr val="FFFF00"/>
                </a:solidFill>
              </a:rPr>
              <a:t>Unter</a:t>
            </a:r>
            <a:r>
              <a:rPr lang="en-US" sz="2400" b="1" dirty="0" smtClean="0">
                <a:solidFill>
                  <a:srgbClr val="FFFF00"/>
                </a:solidFill>
              </a:rPr>
              <a:t> den Linden’’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I:\Мои рисунки\weihnachten_am_kurfuerstendamm-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6248" y="3357562"/>
            <a:ext cx="4619620" cy="30924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.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sz="4800" b="1" dirty="0" err="1" smtClean="0">
                <a:solidFill>
                  <a:schemeClr val="accent3">
                    <a:lumMod val="50000"/>
                  </a:schemeClr>
                </a:solidFill>
              </a:rPr>
              <a:t>Der</a:t>
            </a:r>
            <a:r>
              <a:rPr sz="4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sz="4800" b="1" dirty="0" err="1" smtClean="0">
                <a:solidFill>
                  <a:schemeClr val="accent3">
                    <a:lumMod val="50000"/>
                  </a:schemeClr>
                </a:solidFill>
              </a:rPr>
              <a:t>Kurfurstendamm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8434" name="Picture 2" descr="I:\Мои рисунки\weihnachten_am_kurfuerstendamm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142984"/>
            <a:ext cx="4357718" cy="314327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857752" y="1285860"/>
            <a:ext cx="4143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</a:rPr>
              <a:t>Eine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der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lebhaftesten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Strassen</a:t>
            </a:r>
            <a:r>
              <a:rPr lang="en-US" sz="2400" b="1" dirty="0" smtClean="0">
                <a:solidFill>
                  <a:srgbClr val="002060"/>
                </a:solidFill>
              </a:rPr>
              <a:t> Berlins. </a:t>
            </a:r>
            <a:r>
              <a:rPr lang="en-US" sz="2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Die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Strasse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ist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von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Berlinern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und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Touristen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sehr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2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 err="1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li</a:t>
            </a:r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bt.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572008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 err="1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dieser</a:t>
            </a:r>
            <a:r>
              <a:rPr lang="en-US" sz="2400" b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Strasse</a:t>
            </a: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befinden</a:t>
            </a: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sich</a:t>
            </a: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zahlreiche</a:t>
            </a: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Geschafte</a:t>
            </a: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Ве</a:t>
            </a:r>
            <a:r>
              <a:rPr lang="en-US" sz="2400" b="1" dirty="0" err="1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hord</a:t>
            </a:r>
            <a:r>
              <a:rPr lang="ru-RU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n, Restaurants, Cafes, </a:t>
            </a:r>
            <a:r>
              <a:rPr lang="ru-RU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heater und </a:t>
            </a:r>
            <a:r>
              <a:rPr lang="ru-RU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2400" b="1" dirty="0" err="1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inos</a:t>
            </a:r>
            <a:r>
              <a:rPr lang="en-US" sz="2400" b="1" dirty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4081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:\Мои рисунки\сте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4857784" cy="27146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Das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Brandenburger Tor.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460" name="Picture 4" descr="I:\Мои рисунки\weihnachten_unter_den_linden-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571612"/>
            <a:ext cx="3176590" cy="489743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1472" y="4357694"/>
            <a:ext cx="4357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2000" b="1" dirty="0">
                <a:solidFill>
                  <a:srgbClr val="FFFF00"/>
                </a:solidFill>
              </a:rPr>
              <a:t>War es bis zum Jahre 1989 ein Symbol für die Teilung Berlins und Deutschlands, ist es heute ein Nationalsymbol für die Einheit und somit eines der berühmtesten Wahrzeichen der Stadt</a:t>
            </a:r>
            <a:r>
              <a:rPr lang="de-DE" sz="2000" b="1" i="1" dirty="0">
                <a:solidFill>
                  <a:srgbClr val="FFFF00"/>
                </a:solidFill>
              </a:rPr>
              <a:t>. </a:t>
            </a:r>
            <a:endParaRPr lang="ru-RU" sz="2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:\Мои рисунки\000008_Reichsta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00174"/>
            <a:ext cx="5786478" cy="32147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Der Reichstag.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714884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Vor allem die gläserne Kuppel auf dem Reichstag entwickelte sich zum Hauptanlaufpunkt für Touristen.</a:t>
            </a:r>
            <a:r>
              <a:rPr lang="de-DE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de-DE" sz="24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Der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Reichstag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ist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heute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wieder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der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Sitz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des </a:t>
            </a:r>
            <a:r>
              <a:rPr lang="en-US" sz="2400" b="1" dirty="0" err="1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Bundesparlaments</a:t>
            </a:r>
            <a:r>
              <a:rPr lang="en-US" sz="2400" b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Мои рисунки\003360_RotesRathau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714488"/>
            <a:ext cx="5857916" cy="3286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Das Rote Rathaus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072074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FFFF00"/>
                </a:solidFill>
              </a:rPr>
              <a:t>Sitz des Regierenden Bürgermeisters und des Senats von Berlin, ist eines der bekanntesten Wahrzeichen von Berlin. 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196</TotalTime>
  <Words>497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     Berlin.</vt:lpstr>
      <vt:lpstr> Die Geschichte Berlins.</vt:lpstr>
      <vt:lpstr>Kurze Information.</vt:lpstr>
      <vt:lpstr>.   Die Sehenswurdigkeiten Berlins.</vt:lpstr>
      <vt:lpstr>Die Strasse  “Unter den Linden’’</vt:lpstr>
      <vt:lpstr>. Der Kurfurstendamm</vt:lpstr>
      <vt:lpstr>Das Brandenburger Tor. </vt:lpstr>
      <vt:lpstr>Der Reichstag.</vt:lpstr>
      <vt:lpstr>Das Rote Rathaus.</vt:lpstr>
      <vt:lpstr>Der Berliner Dom.</vt:lpstr>
      <vt:lpstr>Der Alexanderplatz.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Berlin</dc:title>
  <dc:creator>Надя</dc:creator>
  <cp:lastModifiedBy>Надюшка</cp:lastModifiedBy>
  <cp:revision>24</cp:revision>
  <dcterms:created xsi:type="dcterms:W3CDTF">2010-01-22T16:29:22Z</dcterms:created>
  <dcterms:modified xsi:type="dcterms:W3CDTF">2015-02-01T17:57:59Z</dcterms:modified>
</cp:coreProperties>
</file>