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233279" x="372035"/>
            <a:ext cy="3330600" cx="8399999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3678300" x="372035"/>
            <a:ext cy="904800" cx="8399999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1163170" x="372035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/>
          <p:nvPr/>
        </p:nvSpPr>
        <p:spPr>
          <a:xfrm>
            <a:off y="1163170" x="4657164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y="1200150" x="4761353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y="4276652" x="372035"/>
            <a:ext cy="649199" cx="83999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5" name="Shape 35"/>
          <p:cNvSpPr/>
          <p:nvPr/>
        </p:nvSpPr>
        <p:spPr>
          <a:xfrm>
            <a:off y="233279" x="372035"/>
            <a:ext cy="3868499" cx="83999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/>
        </p:nvSpPr>
        <p:spPr>
          <a:xfrm>
            <a:off y="235584" x="372035"/>
            <a:ext cy="4672199" cx="83999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4"/><Relationship Target="../media/image16.jpg" Type="http://schemas.openxmlformats.org/officeDocument/2006/relationships/image" Id="rId3"/><Relationship Target="../media/image13.jp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jnJGDNXnmxs" Type="http://schemas.openxmlformats.org/officeDocument/2006/relationships/hyperlink" TargetMode="External" Id="rId4"/><Relationship Target="../media/image11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1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9.jpg" Type="http://schemas.openxmlformats.org/officeDocument/2006/relationships/image" Id="rId3"/><Relationship Target="../media/image04.jpg" Type="http://schemas.openxmlformats.org/officeDocument/2006/relationships/image" Id="rId6"/><Relationship Target="../media/image01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jpg" Type="http://schemas.openxmlformats.org/officeDocument/2006/relationships/image" Id="rId4"/><Relationship Target="../media/image14.jpg" Type="http://schemas.openxmlformats.org/officeDocument/2006/relationships/image" Id="rId3"/><Relationship Target="../media/image17.jp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61024" x="685800"/>
            <a:ext cy="25830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 algn="ctr" rtl="0">
              <a:lnSpc>
                <a:spcPct val="115000"/>
              </a:lnSpc>
              <a:spcBef>
                <a:spcPts val="600"/>
              </a:spcBef>
              <a:buNone/>
            </a:pPr>
            <a:r>
              <a:t/>
            </a:r>
            <a:endParaRPr sz="4400">
              <a:solidFill>
                <a:srgbClr val="93540A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ru">
                <a:solidFill>
                  <a:srgbClr val="660000"/>
                </a:solidFill>
              </a:rPr>
              <a:t>Координатор: Калачёв Евгений Юрьевич - 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sz="1800" lang="ru">
                <a:solidFill>
                  <a:srgbClr val="660000"/>
                </a:solidFill>
              </a:rPr>
              <a:t>                               evgenii-kalachev@mail.ru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y="0" x="0"/>
            <a:ext cy="3000000" cx="881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ru">
                <a:solidFill>
                  <a:srgbClr val="663300"/>
                </a:solidFill>
              </a:rPr>
              <a:t>             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rgbClr val="660000"/>
              </a:solidFill>
            </a:endParaRPr>
          </a:p>
          <a:p>
            <a:pPr algn="l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rgbClr val="660000"/>
              </a:solidFill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ru">
                <a:solidFill>
                  <a:srgbClr val="660000"/>
                </a:solidFill>
              </a:rPr>
              <a:t>           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ru">
                <a:solidFill>
                  <a:srgbClr val="660000"/>
                </a:solidFill>
              </a:rPr>
              <a:t>              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ru">
                <a:solidFill>
                  <a:srgbClr val="660000"/>
                </a:solidFill>
              </a:rPr>
              <a:t>                 Сетевой проект «Загадки о родном городе»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ru">
                <a:solidFill>
                  <a:srgbClr val="660000"/>
                </a:solidFill>
              </a:rPr>
              <a:t>                                          Визитка команды 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3600" lang="ru">
                <a:solidFill>
                  <a:srgbClr val="660000"/>
                </a:solidFill>
              </a:rPr>
              <a:t>             </a:t>
            </a:r>
            <a:r>
              <a:rPr b="1" sz="3600" lang="ru" i="1">
                <a:solidFill>
                  <a:srgbClr val="660000"/>
                </a:solidFill>
              </a:rPr>
              <a:t>       </a:t>
            </a:r>
            <a:r>
              <a:rPr b="1" sz="3600" lang="ru" i="1">
                <a:solidFill>
                  <a:srgbClr val="0000FF"/>
                </a:solidFill>
              </a:rPr>
              <a:t> “Планета ромашек”</a:t>
            </a:r>
          </a:p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900" lang="ru">
                <a:solidFill>
                  <a:srgbClr val="660000"/>
                </a:solidFill>
              </a:rPr>
              <a:t>                                           </a:t>
            </a:r>
            <a:r>
              <a:rPr sz="1900" lang="ru">
                <a:solidFill>
                  <a:srgbClr val="660000"/>
                </a:solidFill>
              </a:rPr>
              <a:t>Выполнили учащиеся 4г класса МБОУ СОШ №91</a:t>
            </a:r>
          </a:p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sz="1900" lang="ru">
                <a:solidFill>
                  <a:srgbClr val="660000"/>
                </a:solidFill>
              </a:rPr>
              <a:t>                                         с углубленным изучением отдельных предметов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sz="1900" lang="ru">
                <a:solidFill>
                  <a:srgbClr val="660000"/>
                </a:solidFill>
              </a:rPr>
              <a:t>                                             г. Нижнего Новгорода </a:t>
            </a:r>
          </a:p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sz="1900" lang="ru">
                <a:solidFill>
                  <a:srgbClr val="660000"/>
                </a:solidFill>
              </a:rPr>
              <a:t>                                         </a:t>
            </a:r>
            <a:r>
              <a:rPr sz="1900" lang="ru" i="1">
                <a:solidFill>
                  <a:srgbClr val="660000"/>
                </a:solidFill>
              </a:rPr>
              <a:t>Кирилл Б., Алиса З., Данила Л, Вася Г., Петя М.</a:t>
            </a:r>
          </a:p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sz="1900" lang="ru">
                <a:solidFill>
                  <a:srgbClr val="660000"/>
                </a:solidFill>
              </a:rPr>
              <a:t>        2015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980000"/>
              </a:solidFill>
            </a:endParaRPr>
          </a:p>
          <a:p>
            <a:pPr algn="l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660000"/>
              </a:solidFill>
            </a:endParaRP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20112" x="602625"/>
            <a:ext cy="1688074" cx="225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       Знаменитые нижегородцы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y="4390125" x="796250"/>
            <a:ext cy="462600" cx="167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ru"/>
              <a:t>Максим Горький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y="4259925" x="3379425"/>
            <a:ext cy="548699" cx="2526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ru"/>
              <a:t>   Валерий Чкалов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4390125" x="6037275"/>
            <a:ext cy="722999" cx="231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ru"/>
              <a:t>Евгений Евстигнеев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4250" x="699407"/>
            <a:ext cy="2921100" cx="2190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74257" x="3379426"/>
            <a:ext cy="2995180" cx="224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274262" x="6069225"/>
            <a:ext cy="2995176" cx="224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              Любимый город</a:t>
            </a:r>
          </a:p>
        </p:txBody>
      </p:sp>
      <p:sp>
        <p:nvSpPr>
          <p:cNvPr id="125" name="Shape 125">
            <a:hlinkClick r:id="rId4"/>
          </p:cNvPr>
          <p:cNvSpPr/>
          <p:nvPr/>
        </p:nvSpPr>
        <p:spPr>
          <a:xfrm>
            <a:off y="1215925" x="457200"/>
            <a:ext cy="3787700" cx="8291049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   Команда </a:t>
            </a:r>
            <a:r>
              <a:rPr lang="ru">
                <a:solidFill>
                  <a:srgbClr val="0000FF"/>
                </a:solidFill>
              </a:rPr>
              <a:t>“Планета ромашек”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                                  </a:t>
            </a:r>
            <a:r>
              <a:rPr b="1" lang="ru">
                <a:solidFill>
                  <a:schemeClr val="dk2"/>
                </a:solidFill>
              </a:rPr>
              <a:t>Девиз:</a:t>
            </a:r>
            <a:r>
              <a:rPr b="1" lang="ru"/>
              <a:t> </a:t>
            </a:r>
            <a:r>
              <a:rPr b="1" lang="ru">
                <a:solidFill>
                  <a:srgbClr val="0000FF"/>
                </a:solidFill>
              </a:rPr>
              <a:t>“Учимся, </a:t>
            </a:r>
          </a:p>
          <a:p>
            <a:pPr rtl="0">
              <a:spcBef>
                <a:spcPts val="0"/>
              </a:spcBef>
              <a:buNone/>
            </a:pPr>
            <a:r>
              <a:rPr b="1" lang="ru">
                <a:solidFill>
                  <a:srgbClr val="0000FF"/>
                </a:solidFill>
              </a:rPr>
              <a:t>                                                 дружим,</a:t>
            </a:r>
          </a:p>
          <a:p>
            <a:pPr rtl="0">
              <a:spcBef>
                <a:spcPts val="0"/>
              </a:spcBef>
              <a:buNone/>
            </a:pPr>
            <a:r>
              <a:rPr b="1" lang="ru">
                <a:solidFill>
                  <a:srgbClr val="0000FF"/>
                </a:solidFill>
              </a:rPr>
              <a:t>                                                 творим -   </a:t>
            </a:r>
          </a:p>
          <a:p>
            <a:pPr>
              <a:spcBef>
                <a:spcPts val="0"/>
              </a:spcBef>
              <a:buNone/>
            </a:pPr>
            <a:r>
              <a:rPr b="1" lang="ru">
                <a:solidFill>
                  <a:srgbClr val="0000FF"/>
                </a:solidFill>
              </a:rPr>
              <a:t>                                                 вместе!”     </a:t>
            </a:r>
            <a:r>
              <a:rPr lang="ru">
                <a:solidFill>
                  <a:srgbClr val="0000FF"/>
                </a:solidFill>
              </a:rPr>
              <a:t>                                                                                                                                                                                            вместе!”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30501" x="371124"/>
            <a:ext cy="3664975" cx="366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501775" x="5378275"/>
            <a:ext cy="1393700" cx="251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400" lang="ru"/>
              <a:t>МБОУ СОШ № 91 с углубленным изучением отдельных предметов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800" lang="ru"/>
              <a:t>Наша школа - победитель приоритетного национального проекта “Образование”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69925" x="1398050"/>
            <a:ext cy="2724150" cx="647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Наш класс самый дружный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06275" x="853550"/>
            <a:ext cy="1663800" cx="295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363225" x="5039825"/>
            <a:ext cy="1663800" cx="2971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267000" x="799725"/>
            <a:ext cy="1564450" cx="295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245475" x="5039825"/>
            <a:ext cy="1607499" cx="29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Наша команда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469150" x="4454825"/>
            <a:ext cy="3725699" cx="4497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ru" i="1">
                <a:solidFill>
                  <a:srgbClr val="434343"/>
                </a:solidFill>
              </a:rPr>
              <a:t>Петр М. - командир</a:t>
            </a:r>
          </a:p>
          <a:p>
            <a:pPr rtl="0">
              <a:spcBef>
                <a:spcPts val="0"/>
              </a:spcBef>
              <a:buNone/>
            </a:pPr>
            <a:r>
              <a:rPr sz="2400" lang="ru" i="1">
                <a:solidFill>
                  <a:srgbClr val="434343"/>
                </a:solidFill>
              </a:rPr>
              <a:t>Алиса З. - художник</a:t>
            </a:r>
          </a:p>
          <a:p>
            <a:pPr rtl="0">
              <a:spcBef>
                <a:spcPts val="0"/>
              </a:spcBef>
              <a:buNone/>
            </a:pPr>
            <a:r>
              <a:rPr sz="2400" lang="ru" i="1">
                <a:solidFill>
                  <a:srgbClr val="434343"/>
                </a:solidFill>
              </a:rPr>
              <a:t>Данила Л. - программист</a:t>
            </a:r>
          </a:p>
          <a:p>
            <a:pPr rtl="0">
              <a:spcBef>
                <a:spcPts val="0"/>
              </a:spcBef>
              <a:buNone/>
            </a:pPr>
            <a:r>
              <a:rPr sz="2400" lang="ru" i="1">
                <a:solidFill>
                  <a:srgbClr val="434343"/>
                </a:solidFill>
              </a:rPr>
              <a:t>Кирилл Б. - журналист</a:t>
            </a:r>
          </a:p>
          <a:p>
            <a:pPr>
              <a:spcBef>
                <a:spcPts val="0"/>
              </a:spcBef>
              <a:buNone/>
            </a:pPr>
            <a:r>
              <a:rPr sz="2400" lang="ru" i="1">
                <a:solidFill>
                  <a:srgbClr val="434343"/>
                </a:solidFill>
              </a:rPr>
              <a:t>Василий Г. - редактор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66862" x="457199"/>
            <a:ext cy="2206925" cx="391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Мы из Нижнего Новгорода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2754675"/>
            <a:ext cy="3725699" cx="5932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400" lang="ru">
                <a:solidFill>
                  <a:srgbClr val="444444"/>
                </a:solidFill>
              </a:rPr>
              <a:t>Нижний Новгород был основан в 1221 Владимирским князем Юрием Всеволодовичем у места слияния двух рек - Волги и Оки как опорный пункт обороны русских земель. Название дали городу, так как место расположения нижегородского края находится в «низовских» землях относительно Новгорода Великого. В честь русского и советского писателя Максима Горького с 1932 по 1990 год город носил название Горький. В 2000 году Нижний Новгород стал столицей Приволжского федерального округа. </a:t>
            </a:r>
          </a:p>
          <a:p>
            <a:pPr>
              <a:spcBef>
                <a:spcPts val="0"/>
              </a:spcBef>
              <a:buNone/>
            </a:pPr>
            <a:r>
              <a:rPr b="1" sz="1400" lang="ru">
                <a:solidFill>
                  <a:srgbClr val="444444"/>
                </a:solidFill>
              </a:rPr>
              <a:t>Сегодня Нижний Новгород пятый по численности населения и третий по величине город России, который делится на 8 районов:Автозаводский (считается самым большим районом Н.Новгорода), Ленинский, Московский, Нижегородский, Приокский, Советский, Сормовский и Канавинский, - являются старейшими районами города.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306750"/>
            <a:ext cy="3725699" cx="2447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Нижегородский Кремль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5444800"/>
            <a:ext cy="3725699" cx="3241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400" lang="ru"/>
              <a:t>С Волги Нижегородский Кремль напоминает “каменное ожерелье”, наброшенное на склоны Дятловых гор.</a:t>
            </a:r>
          </a:p>
          <a:p>
            <a:pPr>
              <a:spcBef>
                <a:spcPts val="0"/>
              </a:spcBef>
              <a:buNone/>
            </a:pPr>
            <a:r>
              <a:rPr b="1" sz="1400" lang="ru"/>
              <a:t>Нижегородский Кремль - уникальное военно-архитектурное сооружение XVI века и в настоящее время сохраняет образ средневековой крепости. Он имеет 13 башен и длина его стен достигает 2045 м. Каменный Кремль за свою историю был свидетелем многих драматических событий и ни разу не был взят врагами.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346750"/>
            <a:ext cy="3810000" cx="4990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Памятник Минину и Пожарскому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157125" x="3507900"/>
            <a:ext cy="3725699" cx="5178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400" lang="ru">
                <a:solidFill>
                  <a:srgbClr val="434343"/>
                </a:solidFill>
              </a:rPr>
              <a:t>История памятника уходит кор</a:t>
            </a:r>
            <a:r>
              <a:rPr b="1" sz="1400" lang="ru">
                <a:solidFill>
                  <a:srgbClr val="252525"/>
                </a:solidFill>
              </a:rPr>
              <a:t>нями в Смутное время. Россия находилась в польско-шведской осаде, а Москва была оккупирована поляками. Тогда, в 1611 году, в Нижнем Новгороде земский староста Кузьма Минин начал призывать народ к ополчению против польских интервентов. Его горячо поддержал городской совет, воеводы и духовенство. По звону колокола народ собрался в Кремле, в Спасо-Преображенском соборе. После службы Минин обратился к нижегородцам с призывом встать на освобождение Русского государства от иноземных врагов. Тогда было принято решение о сборе средств для народного ополчения. </a:t>
            </a:r>
          </a:p>
          <a:p>
            <a:pPr>
              <a:spcBef>
                <a:spcPts val="0"/>
              </a:spcBef>
              <a:buNone/>
            </a:pPr>
            <a:r>
              <a:rPr b="1" sz="1400" lang="ru">
                <a:solidFill>
                  <a:srgbClr val="252525"/>
                </a:solidFill>
              </a:rPr>
              <a:t>Также нужно было найти полководца для будущего ополчения. Нижегородцы решили просить возглавить его князя Дмитрия Пожарского. 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26125" x="383275"/>
            <a:ext cy="2576775" cx="3124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       Знаменитые нижегородцы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516475"/>
            <a:ext cy="2791975" cx="235657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y="4195350" x="796250"/>
            <a:ext cy="462600" cx="167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ru"/>
              <a:t>Кузьма Минин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74250" x="3413200"/>
            <a:ext cy="2921100" cx="224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y="4195350" x="3542325"/>
            <a:ext cy="548699" cx="2526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ru"/>
              <a:t>   Иван Кулибин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274250" x="6115025"/>
            <a:ext cy="2921100" cx="224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y="4259925" x="6069225"/>
            <a:ext cy="722999" cx="231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ru"/>
              <a:t>Николай Лобачевский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