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68" r:id="rId10"/>
    <p:sldId id="270" r:id="rId11"/>
    <p:sldId id="264" r:id="rId12"/>
    <p:sldId id="266" r:id="rId13"/>
    <p:sldId id="267" r:id="rId14"/>
    <p:sldId id="273" r:id="rId15"/>
    <p:sldId id="271" r:id="rId16"/>
    <p:sldId id="274" r:id="rId17"/>
    <p:sldId id="275" r:id="rId18"/>
    <p:sldId id="277" r:id="rId19"/>
    <p:sldId id="278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38" autoAdjust="0"/>
  </p:normalViewPr>
  <p:slideViewPr>
    <p:cSldViewPr>
      <p:cViewPr varScale="1">
        <p:scale>
          <a:sx n="64" d="100"/>
          <a:sy n="64" d="100"/>
        </p:scale>
        <p:origin x="-102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AB93-6184-4788-ADF4-B2898AF130E8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84FF4-A9AF-4AC7-8F72-DA1E94710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64.jpeg"/><Relationship Id="rId3" Type="http://schemas.openxmlformats.org/officeDocument/2006/relationships/slide" Target="slide6.xml"/><Relationship Id="rId7" Type="http://schemas.openxmlformats.org/officeDocument/2006/relationships/image" Target="../media/image60.jpeg"/><Relationship Id="rId12" Type="http://schemas.openxmlformats.org/officeDocument/2006/relationships/image" Target="../media/image6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2.jpeg"/><Relationship Id="rId5" Type="http://schemas.openxmlformats.org/officeDocument/2006/relationships/image" Target="../media/image18.jpeg"/><Relationship Id="rId10" Type="http://schemas.openxmlformats.org/officeDocument/2006/relationships/image" Target="../media/image61.jpeg"/><Relationship Id="rId4" Type="http://schemas.openxmlformats.org/officeDocument/2006/relationships/image" Target="../media/image58.jpeg"/><Relationship Id="rId9" Type="http://schemas.openxmlformats.org/officeDocument/2006/relationships/image" Target="../media/image5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65.jpeg"/><Relationship Id="rId7" Type="http://schemas.openxmlformats.org/officeDocument/2006/relationships/image" Target="../media/image6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openxmlformats.org/officeDocument/2006/relationships/image" Target="../media/image63.jpeg"/><Relationship Id="rId5" Type="http://schemas.openxmlformats.org/officeDocument/2006/relationships/image" Target="../media/image45.jpeg"/><Relationship Id="rId10" Type="http://schemas.openxmlformats.org/officeDocument/2006/relationships/image" Target="../media/image64.jpeg"/><Relationship Id="rId4" Type="http://schemas.openxmlformats.org/officeDocument/2006/relationships/image" Target="../media/image66.jpeg"/><Relationship Id="rId9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gif"/><Relationship Id="rId4" Type="http://schemas.openxmlformats.org/officeDocument/2006/relationships/image" Target="../media/image70.jpeg"/><Relationship Id="rId9" Type="http://schemas.openxmlformats.org/officeDocument/2006/relationships/image" Target="../media/image7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79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gif"/><Relationship Id="rId5" Type="http://schemas.openxmlformats.org/officeDocument/2006/relationships/image" Target="../media/image7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gif"/><Relationship Id="rId4" Type="http://schemas.openxmlformats.org/officeDocument/2006/relationships/image" Target="../media/image8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gif"/><Relationship Id="rId3" Type="http://schemas.openxmlformats.org/officeDocument/2006/relationships/image" Target="../media/image87.png"/><Relationship Id="rId7" Type="http://schemas.openxmlformats.org/officeDocument/2006/relationships/image" Target="../media/image91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10" Type="http://schemas.openxmlformats.org/officeDocument/2006/relationships/image" Target="../media/image25.gif"/><Relationship Id="rId4" Type="http://schemas.openxmlformats.org/officeDocument/2006/relationships/image" Target="../media/image88.jpeg"/><Relationship Id="rId9" Type="http://schemas.openxmlformats.org/officeDocument/2006/relationships/image" Target="../media/image93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10" Type="http://schemas.openxmlformats.org/officeDocument/2006/relationships/image" Target="../media/image12.gif"/><Relationship Id="rId4" Type="http://schemas.openxmlformats.org/officeDocument/2006/relationships/image" Target="../media/image95.jpeg"/><Relationship Id="rId9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gif"/><Relationship Id="rId5" Type="http://schemas.openxmlformats.org/officeDocument/2006/relationships/image" Target="../media/image2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7.xml"/><Relationship Id="rId7" Type="http://schemas.openxmlformats.org/officeDocument/2006/relationships/image" Target="../media/image2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25.gif"/><Relationship Id="rId4" Type="http://schemas.openxmlformats.org/officeDocument/2006/relationships/slide" Target="slide8.xml"/><Relationship Id="rId9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5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12" Type="http://schemas.openxmlformats.org/officeDocument/2006/relationships/image" Target="../media/image3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3.jpeg"/><Relationship Id="rId5" Type="http://schemas.openxmlformats.org/officeDocument/2006/relationships/image" Target="../media/image28.jpeg"/><Relationship Id="rId15" Type="http://schemas.openxmlformats.org/officeDocument/2006/relationships/slide" Target="slide6.xml"/><Relationship Id="rId10" Type="http://schemas.openxmlformats.org/officeDocument/2006/relationships/image" Target="../media/image32.jpeg"/><Relationship Id="rId4" Type="http://schemas.openxmlformats.org/officeDocument/2006/relationships/slide" Target="slide7.xml"/><Relationship Id="rId9" Type="http://schemas.openxmlformats.org/officeDocument/2006/relationships/image" Target="../media/image16.jpeg"/><Relationship Id="rId1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32.jpeg"/><Relationship Id="rId18" Type="http://schemas.openxmlformats.org/officeDocument/2006/relationships/slide" Target="slide6.xml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12" Type="http://schemas.openxmlformats.org/officeDocument/2006/relationships/image" Target="../media/image31.jpeg"/><Relationship Id="rId17" Type="http://schemas.openxmlformats.org/officeDocument/2006/relationships/image" Target="../media/image45.jpeg"/><Relationship Id="rId2" Type="http://schemas.openxmlformats.org/officeDocument/2006/relationships/image" Target="../media/image20.pn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16.jpeg"/><Relationship Id="rId5" Type="http://schemas.openxmlformats.org/officeDocument/2006/relationships/image" Target="../media/image38.jpeg"/><Relationship Id="rId15" Type="http://schemas.openxmlformats.org/officeDocument/2006/relationships/image" Target="../media/image43.jpeg"/><Relationship Id="rId10" Type="http://schemas.openxmlformats.org/officeDocument/2006/relationships/image" Target="../media/image41.jpeg"/><Relationship Id="rId4" Type="http://schemas.openxmlformats.org/officeDocument/2006/relationships/image" Target="../media/image18.jpeg"/><Relationship Id="rId9" Type="http://schemas.openxmlformats.org/officeDocument/2006/relationships/image" Target="../media/image33.jpeg"/><Relationship Id="rId1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gif"/><Relationship Id="rId3" Type="http://schemas.openxmlformats.org/officeDocument/2006/relationships/slide" Target="slide6.xml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20.png"/><Relationship Id="rId16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5" Type="http://schemas.openxmlformats.org/officeDocument/2006/relationships/image" Target="../media/image56.jpeg"/><Relationship Id="rId10" Type="http://schemas.openxmlformats.org/officeDocument/2006/relationships/image" Target="../media/image51.jpeg"/><Relationship Id="rId4" Type="http://schemas.openxmlformats.org/officeDocument/2006/relationships/image" Target="../media/image28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екатерина\Pictures\RedFlower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1639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0"/>
            <a:ext cx="7380312" cy="62068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dirty="0" smtClean="0">
                <a:cs typeface="MV Boli" pitchFamily="2" charset="0"/>
              </a:rPr>
              <a:t>ГБПОУ СПО «Ноябрьский колледж профессиональных и информационных </a:t>
            </a:r>
            <a:br>
              <a:rPr lang="ru-RU" dirty="0" smtClean="0">
                <a:cs typeface="MV Boli" pitchFamily="2" charset="0"/>
              </a:rPr>
            </a:br>
            <a:r>
              <a:rPr lang="ru-RU" dirty="0" smtClean="0">
                <a:cs typeface="MV Boli" pitchFamily="2" charset="0"/>
              </a:rPr>
              <a:t>технологий» Ямало-Ненецкого автономного округа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MV Boli" pitchFamily="2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79512" y="2492896"/>
            <a:ext cx="9144000" cy="1752600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haroni" pitchFamily="2" charset="-79"/>
              </a:rPr>
              <a:t>Письменная экзаменационная работа по теме: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3200" dirty="0" smtClean="0">
                <a:cs typeface="Aharoni" pitchFamily="2" charset="-79"/>
              </a:rPr>
              <a:t>«Процесс приготовление </a:t>
            </a:r>
            <a:r>
              <a:rPr lang="ru-RU" sz="3200" dirty="0" smtClean="0"/>
              <a:t>комбинированных кондитерских изделий</a:t>
            </a:r>
            <a:r>
              <a:rPr lang="ru-RU" sz="3200" dirty="0" smtClean="0">
                <a:cs typeface="Aharoni" pitchFamily="2" charset="-79"/>
              </a:rPr>
              <a:t>»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haroni" pitchFamily="2" charset="-79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haroni" pitchFamily="2" charset="-79"/>
              </a:rPr>
            </a:b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11" descr="Безымянны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2163" y="0"/>
            <a:ext cx="2001837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4925" y="5805488"/>
            <a:ext cx="4572000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Выполнила учащаяся группы 1205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Самборский Л.Л.</a:t>
            </a: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Руководитель </a:t>
            </a:r>
            <a:r>
              <a:rPr lang="ru-RU" dirty="0" smtClean="0"/>
              <a:t>Фрей Т</a:t>
            </a:r>
            <a:r>
              <a:rPr lang="ru-RU" dirty="0" smtClean="0">
                <a:latin typeface="+mn-lt"/>
              </a:rPr>
              <a:t>.Г</a:t>
            </a:r>
            <a:endParaRPr lang="ru-RU" dirty="0">
              <a:latin typeface="+mn-lt"/>
            </a:endParaRPr>
          </a:p>
        </p:txBody>
      </p:sp>
      <p:pic>
        <p:nvPicPr>
          <p:cNvPr id="1029" name="Picture 5" descr="C:\Users\екатерина\Pictures\thBMEFZ1V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999844"/>
            <a:ext cx="2699370" cy="2858156"/>
          </a:xfrm>
          <a:prstGeom prst="rect">
            <a:avLst/>
          </a:prstGeom>
          <a:noFill/>
        </p:spPr>
      </p:pic>
      <p:pic>
        <p:nvPicPr>
          <p:cNvPr id="15" name="Picture 7" descr="C:\Users\екатерина\Pictures\butterfly-animated-colourful-patter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34479">
            <a:off x="5867399" y="1051058"/>
            <a:ext cx="2857500" cy="1143000"/>
          </a:xfrm>
          <a:prstGeom prst="rect">
            <a:avLst/>
          </a:prstGeom>
          <a:noFill/>
        </p:spPr>
      </p:pic>
      <p:pic>
        <p:nvPicPr>
          <p:cNvPr id="16" name="Picture 7" descr="C:\Users\екатерина\Pictures\butterfly-animated-colourful-patter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17081">
            <a:off x="791639" y="4406071"/>
            <a:ext cx="28575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катерина\Pictures\2012-11-15_204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772"/>
          </a:xfrm>
          <a:prstGeom prst="rect">
            <a:avLst/>
          </a:prstGeom>
          <a:noFill/>
        </p:spPr>
      </p:pic>
      <p:sp>
        <p:nvSpPr>
          <p:cNvPr id="3" name="Блок-схема: знак завершения 2"/>
          <p:cNvSpPr/>
          <p:nvPr/>
        </p:nvSpPr>
        <p:spPr>
          <a:xfrm>
            <a:off x="1259632" y="188640"/>
            <a:ext cx="7488832" cy="108012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Заварной</a:t>
            </a:r>
            <a:endParaRPr lang="ru-RU" sz="3200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308304" y="908720"/>
            <a:ext cx="288032" cy="288032"/>
          </a:xfrm>
          <a:prstGeom prst="actionButtonHo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екатерина\Pictures\th0GUVXQV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140968"/>
            <a:ext cx="2632646" cy="263264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6" name="Picture 2" descr="C:\Users\екатерина\Pictures\17455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700808"/>
            <a:ext cx="1830611" cy="121735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1556792"/>
            <a:ext cx="1584648" cy="1562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1628800"/>
            <a:ext cx="1205805" cy="155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915816" y="3933056"/>
            <a:ext cx="3816424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Нагревают до кипения </a:t>
            </a:r>
            <a:endParaRPr lang="ru-RU" dirty="0"/>
          </a:p>
        </p:txBody>
      </p:sp>
      <p:pic>
        <p:nvPicPr>
          <p:cNvPr id="1029" name="Picture 5" descr="C:\Users\екатерина\Pictures\muka_pshenichnaya_2_k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4149080"/>
            <a:ext cx="1321096" cy="220486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2" name="TextBox 11"/>
          <p:cNvSpPr txBox="1"/>
          <p:nvPr/>
        </p:nvSpPr>
        <p:spPr>
          <a:xfrm>
            <a:off x="6012160" y="1412776"/>
            <a:ext cx="29523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Проварить 5 минут до получения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однородной массы !!!!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30" name="Picture 6" descr="C:\Users\екатерина\Pictures\52128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5612" y="2574988"/>
            <a:ext cx="2286000" cy="304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1" name="Picture 7" descr="C:\Users\екатерина\Pictures\thSKZ7GT0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1700808"/>
            <a:ext cx="6336704" cy="426671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5" name="TextBox 14"/>
          <p:cNvSpPr txBox="1"/>
          <p:nvPr/>
        </p:nvSpPr>
        <p:spPr>
          <a:xfrm>
            <a:off x="3635896" y="2924944"/>
            <a:ext cx="3168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остывшую массу постепенно при непрерывном перемешивании вводят меланж</a:t>
            </a:r>
            <a:endParaRPr lang="ru-RU" sz="2800" dirty="0"/>
          </a:p>
        </p:txBody>
      </p:sp>
      <p:pic>
        <p:nvPicPr>
          <p:cNvPr id="1032" name="Picture 8" descr="C:\Users\екатерина\Pictures\thZ9L3X5F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1844824"/>
            <a:ext cx="6408712" cy="481466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4" name="Picture 10" descr="C:\Users\екатерина\Pictures\th (3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1412776"/>
            <a:ext cx="6984776" cy="511256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627784" y="3429000"/>
            <a:ext cx="453650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Продолжительность выпекания 35-40 минут при </a:t>
            </a:r>
            <a:r>
              <a:rPr lang="en-US" sz="2400" dirty="0" smtClean="0"/>
              <a:t>t </a:t>
            </a:r>
            <a:r>
              <a:rPr lang="ru-RU" sz="2400" dirty="0" smtClean="0"/>
              <a:t>180-200 °С </a:t>
            </a:r>
            <a:endParaRPr lang="ru-RU" sz="2400" dirty="0"/>
          </a:p>
        </p:txBody>
      </p:sp>
      <p:pic>
        <p:nvPicPr>
          <p:cNvPr id="1033" name="Picture 9" descr="C:\Users\екатерина\Pictures\th78GCWM8K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96449" y="1961456"/>
            <a:ext cx="8047551" cy="489654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3.21767E-6 L 0.25208 0.30442 " pathEditMode="relative" ptsTypes="AA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8.88041E-6 L -0.0158 0.30418 " pathEditMode="relative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40504E-6 L -0.22048 0.29378 " pathEditMode="relative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64662E-6 L 0.36215 -0.18871 " pathEditMode="relative" ptsTypes="AA">
                                      <p:cBhvr>
                                        <p:cTn id="6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6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8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2" grpId="0"/>
      <p:bldP spid="12" grpId="1"/>
      <p:bldP spid="15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катерина\Pictures\80375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Лента лицом вверх 2"/>
          <p:cNvSpPr/>
          <p:nvPr/>
        </p:nvSpPr>
        <p:spPr>
          <a:xfrm>
            <a:off x="611560" y="260648"/>
            <a:ext cx="7632848" cy="1008112"/>
          </a:xfrm>
          <a:prstGeom prst="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Формовка, выпечка и охлаждение изделий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340768"/>
            <a:ext cx="2582862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5" name="Рисунок 4" descr="98237713_large_3f54c83dece7a7f7131c06dea6afb1d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340768"/>
            <a:ext cx="201622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екатерина\Pictures\thO9UKTIB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085184"/>
            <a:ext cx="1894880" cy="14211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Рисунок 16" descr="biskvitnoe-test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196753"/>
            <a:ext cx="194421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екатерина\Pictures\thUI2B11F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209318"/>
            <a:ext cx="1872208" cy="137662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Стрелка вправо 8"/>
          <p:cNvSpPr/>
          <p:nvPr/>
        </p:nvSpPr>
        <p:spPr>
          <a:xfrm>
            <a:off x="5940152" y="5517232"/>
            <a:ext cx="648072" cy="43204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868144" y="3284984"/>
            <a:ext cx="648072" cy="43204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940152" y="2132856"/>
            <a:ext cx="648072" cy="43204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868144" y="4365104"/>
            <a:ext cx="648072" cy="43204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411760" y="5661248"/>
            <a:ext cx="648072" cy="43204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411760" y="4437112"/>
            <a:ext cx="648072" cy="43204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483768" y="3356992"/>
            <a:ext cx="648072" cy="43204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483768" y="2132856"/>
            <a:ext cx="648072" cy="43204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C:\Users\екатерина\Pictures\th9C5MYLX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924944"/>
            <a:ext cx="2027907" cy="123750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5" name="Picture 5" descr="C:\Users\екатерина\Pictures\th719Y9287.jpg"/>
          <p:cNvPicPr>
            <a:picLocks noChangeAspect="1" noChangeArrowheads="1"/>
          </p:cNvPicPr>
          <p:nvPr/>
        </p:nvPicPr>
        <p:blipFill>
          <a:blip r:embed="rId9" cstate="print"/>
          <a:srcRect t="13589" r="3309" b="13332"/>
          <a:stretch>
            <a:fillRect/>
          </a:stretch>
        </p:blipFill>
        <p:spPr bwMode="auto">
          <a:xfrm>
            <a:off x="6732240" y="2924944"/>
            <a:ext cx="1728192" cy="99720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0" name="Picture 2" descr="C:\Users\екатерина\Pictures\th78GCWM8K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4005064"/>
            <a:ext cx="1905074" cy="103982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1" name="Picture 3" descr="C:\Users\екатерина\Pictures\th (3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4149080"/>
            <a:ext cx="1804591" cy="113210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екатерина\Pictures\background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Лента лицом вниз 2"/>
          <p:cNvSpPr/>
          <p:nvPr/>
        </p:nvSpPr>
        <p:spPr>
          <a:xfrm>
            <a:off x="323528" y="404664"/>
            <a:ext cx="8820472" cy="1368152"/>
          </a:xfrm>
          <a:prstGeom prst="ribb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Подготовка дополнительных полуфабрикатов</a:t>
            </a:r>
            <a:endParaRPr lang="ru-RU" sz="2800" dirty="0"/>
          </a:p>
        </p:txBody>
      </p:sp>
      <p:pic>
        <p:nvPicPr>
          <p:cNvPr id="3074" name="Picture 2" descr="C:\Users\екатерина\Pictures\thMAPSH0Z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88840"/>
            <a:ext cx="2276475" cy="14478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3203848" y="2492896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Крошку бисквитную обжаривают при</a:t>
            </a:r>
            <a:r>
              <a:rPr lang="en-US" sz="2000" dirty="0" smtClean="0">
                <a:solidFill>
                  <a:srgbClr val="FF0000"/>
                </a:solidFill>
              </a:rPr>
              <a:t> t </a:t>
            </a:r>
            <a:r>
              <a:rPr lang="ru-RU" sz="2000" dirty="0" smtClean="0">
                <a:solidFill>
                  <a:srgbClr val="FF0000"/>
                </a:solidFill>
              </a:rPr>
              <a:t>220-230 °С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3573016"/>
            <a:ext cx="5040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Приготовление сахарного сиропа.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Сахар-песок соединяют с водой, доводят до кипения, снимают пену, уваривание.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екатерина\Pictures\saxarnii-si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5768" y="3356992"/>
            <a:ext cx="2088232" cy="110753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7" name="Picture 5" descr="C:\Users\екатерина\Pictures\razdelitel-2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661248"/>
            <a:ext cx="2714625" cy="971550"/>
          </a:xfrm>
          <a:prstGeom prst="rect">
            <a:avLst/>
          </a:prstGeom>
          <a:noFill/>
        </p:spPr>
      </p:pic>
      <p:pic>
        <p:nvPicPr>
          <p:cNvPr id="3078" name="Picture 6" descr="C:\Users\екатерина\Pictures\th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653136"/>
            <a:ext cx="2133600" cy="1409700"/>
          </a:xfrm>
          <a:prstGeom prst="rect">
            <a:avLst/>
          </a:prstGeom>
          <a:noFill/>
        </p:spPr>
      </p:pic>
      <p:pic>
        <p:nvPicPr>
          <p:cNvPr id="3079" name="Picture 7" descr="C:\Users\екатерина\Pictures\slivochnyj-vanilnyj-krem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725144"/>
            <a:ext cx="1917971" cy="136815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419872" y="4869160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Приготовление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белкового и сливочных кремов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080" name="Picture 8" descr="C:\Users\екатерина\Pictures\butterfly-animated-colourful-pattern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270325">
            <a:off x="-142506" y="3637695"/>
            <a:ext cx="2857500" cy="1143000"/>
          </a:xfrm>
          <a:prstGeom prst="rect">
            <a:avLst/>
          </a:prstGeom>
          <a:noFill/>
        </p:spPr>
      </p:pic>
      <p:pic>
        <p:nvPicPr>
          <p:cNvPr id="3081" name="Picture 9" descr="C:\Users\екатерина\Pictures\Anima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476672"/>
            <a:ext cx="19050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катерина\Pictures\post-318-124867877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693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844824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торт «Песочно-бисквитный с</a:t>
            </a:r>
            <a:r>
              <a:rPr lang="en-US" dirty="0" smtClean="0"/>
              <a:t>  </a:t>
            </a:r>
            <a:r>
              <a:rPr lang="ru-RU" dirty="0" smtClean="0"/>
              <a:t> яблоками»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4077072"/>
            <a:ext cx="1828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торт «Яблонька»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1844824"/>
            <a:ext cx="1828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торт «Заварной»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733256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пирожное «Песочно-воздушное» с фруктовой начинкой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5805264"/>
            <a:ext cx="2614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пирожное «</a:t>
            </a:r>
            <a:r>
              <a:rPr lang="ru-RU" dirty="0" err="1" smtClean="0"/>
              <a:t>Краковское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099" name="Picture 3" descr="C:\Users\екатерина\Pictures\krakovskoe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932794"/>
            <a:ext cx="2467872" cy="1853148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0" name="Picture 4" descr="C:\Users\екатерина\Pictures\485bb473bb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204864"/>
            <a:ext cx="2376264" cy="1763187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Лента лицом вверх 9"/>
          <p:cNvSpPr/>
          <p:nvPr/>
        </p:nvSpPr>
        <p:spPr>
          <a:xfrm>
            <a:off x="539552" y="332656"/>
            <a:ext cx="8064896" cy="864096"/>
          </a:xfrm>
          <a:prstGeom prst="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Ассортимент изделий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екатерина\Pictures\thRLUF1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Лента лицом вниз 2"/>
          <p:cNvSpPr/>
          <p:nvPr/>
        </p:nvSpPr>
        <p:spPr>
          <a:xfrm>
            <a:off x="539552" y="260648"/>
            <a:ext cx="7704856" cy="1008112"/>
          </a:xfrm>
          <a:prstGeom prst="ribbon">
            <a:avLst>
              <a:gd name="adj1" fmla="val 16667"/>
              <a:gd name="adj2" fmla="val 7483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Процесс приготовления кондитерского  изделия «Яблонька» </a:t>
            </a:r>
          </a:p>
        </p:txBody>
      </p:sp>
      <p:pic>
        <p:nvPicPr>
          <p:cNvPr id="3074" name="Picture 2" descr="C:\Users\екатерина\Pictures\th719Y92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556792"/>
            <a:ext cx="2376264" cy="237626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люс 4"/>
          <p:cNvSpPr/>
          <p:nvPr/>
        </p:nvSpPr>
        <p:spPr>
          <a:xfrm>
            <a:off x="2411760" y="2204864"/>
            <a:ext cx="1008112" cy="1008112"/>
          </a:xfrm>
          <a:prstGeom prst="mathPl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475656" y="4293096"/>
            <a:ext cx="5976664" cy="1224136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Два слоя бисквитного и один слой воздушно-орехового полуфабриката соединены конфитюром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екатерина\Pictures\th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16832"/>
            <a:ext cx="2400267" cy="18002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" name="Плюс 8"/>
          <p:cNvSpPr/>
          <p:nvPr/>
        </p:nvSpPr>
        <p:spPr>
          <a:xfrm>
            <a:off x="5724128" y="2204864"/>
            <a:ext cx="1008112" cy="1008112"/>
          </a:xfrm>
          <a:prstGeom prst="mathPl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 descr="C:\Users\екатерина\Pictures\19635_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988840"/>
            <a:ext cx="1619672" cy="164558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Блок-схема: процесс 11"/>
          <p:cNvSpPr/>
          <p:nvPr/>
        </p:nvSpPr>
        <p:spPr>
          <a:xfrm>
            <a:off x="1187624" y="4293096"/>
            <a:ext cx="6768752" cy="1728192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Поверхность покрыта белковым кремом и украшена рисунком в виде цветка яблони. Боковые поверхности покрыты белковым кремом и обсыпаны крошкой воздушно-орехового полуфабриката. </a:t>
            </a:r>
            <a:endParaRPr lang="ru-RU" dirty="0"/>
          </a:p>
        </p:txBody>
      </p:sp>
      <p:pic>
        <p:nvPicPr>
          <p:cNvPr id="3078" name="Picture 6" descr="C:\Users\екатерина\Pictures\Yablonka (2)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64704"/>
            <a:ext cx="5143500" cy="3857625"/>
          </a:xfrm>
          <a:prstGeom prst="rect">
            <a:avLst/>
          </a:prstGeom>
          <a:noFill/>
        </p:spPr>
      </p:pic>
      <p:pic>
        <p:nvPicPr>
          <p:cNvPr id="3079" name="Picture 7" descr="C:\Users\екатерина\Pictures\1697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1700808"/>
            <a:ext cx="3556706" cy="26642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9" grpId="2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катерина\Pictures\thEXCKN8D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Лента лицом вверх 2"/>
          <p:cNvSpPr/>
          <p:nvPr/>
        </p:nvSpPr>
        <p:spPr>
          <a:xfrm>
            <a:off x="899592" y="188640"/>
            <a:ext cx="7416824" cy="936104"/>
          </a:xfrm>
          <a:prstGeom prst="ribbon2">
            <a:avLst>
              <a:gd name="adj1" fmla="val 16667"/>
              <a:gd name="adj2" fmla="val 6655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Технологическая схема приготовления торта «Яблонька»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96752"/>
            <a:ext cx="1224136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Бисквит №1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196752"/>
            <a:ext cx="1224136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Конфитюр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1196752"/>
            <a:ext cx="1368152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Воздушно-ореховый </a:t>
            </a:r>
            <a:r>
              <a:rPr lang="ru-RU" dirty="0" err="1" smtClean="0"/>
              <a:t>п</a:t>
            </a:r>
            <a:r>
              <a:rPr lang="ru-RU" dirty="0" smtClean="0"/>
              <a:t>/</a:t>
            </a:r>
            <a:r>
              <a:rPr lang="ru-RU" dirty="0" err="1" smtClean="0"/>
              <a:t>ф</a:t>
            </a:r>
            <a:r>
              <a:rPr lang="ru-RU" dirty="0" smtClean="0"/>
              <a:t> №20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140968"/>
            <a:ext cx="3672408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Соединение 2 слоя бисквитного и один слой воздушно-орехового </a:t>
            </a:r>
            <a:r>
              <a:rPr lang="ru-RU" dirty="0" err="1" smtClean="0"/>
              <a:t>п</a:t>
            </a:r>
            <a:r>
              <a:rPr lang="ru-RU" dirty="0" smtClean="0"/>
              <a:t>/</a:t>
            </a:r>
            <a:r>
              <a:rPr lang="ru-RU" dirty="0" err="1" smtClean="0"/>
              <a:t>ф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420888"/>
            <a:ext cx="1800200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Промачивание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1196752"/>
            <a:ext cx="1152128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Крем белковый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1196752"/>
            <a:ext cx="1224136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Сироп для </a:t>
            </a:r>
            <a:r>
              <a:rPr lang="ru-RU" dirty="0" err="1" smtClean="0"/>
              <a:t>промочки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6165304"/>
            <a:ext cx="1584176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Реализация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4005064"/>
            <a:ext cx="5112568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Украшение поверхности торта белковым кремом и рисунком в виде цветка яблони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5589240"/>
            <a:ext cx="3707904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Обсыпание боковых сторон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4797152"/>
            <a:ext cx="3888432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Покрытие боковой поверхности торта белковым кремом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452320" y="1196752"/>
            <a:ext cx="1296144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Крошка воздушно-орехового </a:t>
            </a:r>
            <a:r>
              <a:rPr lang="ru-RU" dirty="0" err="1" smtClean="0"/>
              <a:t>п</a:t>
            </a:r>
            <a:r>
              <a:rPr lang="ru-RU" dirty="0" smtClean="0"/>
              <a:t>/</a:t>
            </a:r>
            <a:r>
              <a:rPr lang="ru-RU" dirty="0" err="1" smtClean="0"/>
              <a:t>ф</a:t>
            </a: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755576" y="2204864"/>
            <a:ext cx="216024" cy="21602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55576" y="2924944"/>
            <a:ext cx="216024" cy="21602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755576" y="3789040"/>
            <a:ext cx="216024" cy="21602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55576" y="4653136"/>
            <a:ext cx="216024" cy="21602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55576" y="5445224"/>
            <a:ext cx="216024" cy="21602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755576" y="6021288"/>
            <a:ext cx="216024" cy="21602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>
            <a:off x="1979712" y="2636912"/>
            <a:ext cx="576064" cy="216024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2483768" y="2132856"/>
            <a:ext cx="72008" cy="648072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5148064" y="2204864"/>
            <a:ext cx="72008" cy="1224136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3995936" y="2204864"/>
            <a:ext cx="72008" cy="1224136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лево 29"/>
          <p:cNvSpPr/>
          <p:nvPr/>
        </p:nvSpPr>
        <p:spPr>
          <a:xfrm>
            <a:off x="3707904" y="3284984"/>
            <a:ext cx="1512168" cy="216024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5292080" y="2276872"/>
            <a:ext cx="1224136" cy="2160240"/>
            <a:chOff x="5330202" y="3789040"/>
            <a:chExt cx="576064" cy="675075"/>
          </a:xfrm>
        </p:grpSpPr>
        <p:sp>
          <p:nvSpPr>
            <p:cNvPr id="31" name="Стрелка влево 30"/>
            <p:cNvSpPr/>
            <p:nvPr/>
          </p:nvSpPr>
          <p:spPr>
            <a:xfrm>
              <a:off x="5330202" y="4396607"/>
              <a:ext cx="576064" cy="67508"/>
            </a:xfrm>
            <a:prstGeom prst="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процесс 31"/>
            <p:cNvSpPr/>
            <p:nvPr/>
          </p:nvSpPr>
          <p:spPr>
            <a:xfrm>
              <a:off x="5868144" y="3789040"/>
              <a:ext cx="38122" cy="648072"/>
            </a:xfrm>
            <a:prstGeom prst="flowChartProces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427984" y="2276872"/>
            <a:ext cx="2520280" cy="2952328"/>
            <a:chOff x="5330202" y="3789040"/>
            <a:chExt cx="576064" cy="675075"/>
          </a:xfrm>
        </p:grpSpPr>
        <p:sp>
          <p:nvSpPr>
            <p:cNvPr id="35" name="Стрелка влево 34"/>
            <p:cNvSpPr/>
            <p:nvPr/>
          </p:nvSpPr>
          <p:spPr>
            <a:xfrm>
              <a:off x="5330202" y="4419110"/>
              <a:ext cx="576064" cy="45005"/>
            </a:xfrm>
            <a:prstGeom prst="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Блок-схема: процесс 35"/>
            <p:cNvSpPr/>
            <p:nvPr/>
          </p:nvSpPr>
          <p:spPr>
            <a:xfrm>
              <a:off x="5889807" y="3789040"/>
              <a:ext cx="16459" cy="648072"/>
            </a:xfrm>
            <a:prstGeom prst="flowChartProces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139952" y="2276872"/>
            <a:ext cx="3744416" cy="3672413"/>
            <a:chOff x="5330202" y="3789040"/>
            <a:chExt cx="576064" cy="675076"/>
          </a:xfrm>
        </p:grpSpPr>
        <p:sp>
          <p:nvSpPr>
            <p:cNvPr id="38" name="Стрелка влево 37"/>
            <p:cNvSpPr/>
            <p:nvPr/>
          </p:nvSpPr>
          <p:spPr>
            <a:xfrm>
              <a:off x="5330202" y="4423611"/>
              <a:ext cx="576064" cy="40505"/>
            </a:xfrm>
            <a:prstGeom prst="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Блок-схема: процесс 38"/>
            <p:cNvSpPr/>
            <p:nvPr/>
          </p:nvSpPr>
          <p:spPr>
            <a:xfrm>
              <a:off x="5895188" y="3789040"/>
              <a:ext cx="11078" cy="648072"/>
            </a:xfrm>
            <a:prstGeom prst="flowChartProces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" name="Picture 2" descr="C:\Users\екатерина\Pictures\0_853cb_81934f78_M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852936"/>
            <a:ext cx="1268760" cy="12687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2" name="Picture 2" descr="C:\Users\екатерина\Pictures\0_853cb_81934f78_M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276872"/>
            <a:ext cx="864096" cy="8640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3" name="Picture 2" descr="C:\Users\екатерина\Pictures\0_853cb_81934f78_M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5921896"/>
            <a:ext cx="936104" cy="93610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катерина\Pictures\th6XJBCUR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Лента лицом вниз 2"/>
          <p:cNvSpPr/>
          <p:nvPr/>
        </p:nvSpPr>
        <p:spPr>
          <a:xfrm>
            <a:off x="1187624" y="332656"/>
            <a:ext cx="7488832" cy="936104"/>
          </a:xfrm>
          <a:prstGeom prst="ribbon">
            <a:avLst>
              <a:gd name="adj1" fmla="val 16667"/>
              <a:gd name="adj2" fmla="val 7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Требования к качеству изделия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412777"/>
          <a:ext cx="8352928" cy="4876800"/>
        </p:xfrm>
        <a:graphic>
          <a:graphicData uri="http://schemas.openxmlformats.org/drawingml/2006/table">
            <a:tbl>
              <a:tblPr/>
              <a:tblGrid>
                <a:gridCol w="1686689"/>
                <a:gridCol w="1454583"/>
                <a:gridCol w="2070385"/>
                <a:gridCol w="1856206"/>
                <a:gridCol w="1285065"/>
              </a:tblGrid>
              <a:tr h="448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изделия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Внешний вид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Вкус и запах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Вид на разрезе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Форма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871798"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Торт «Яблонька»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Поверхность покрыта белковым кремом и украшена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рисунком в виде цветка яблони, боковые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поверхности покрыты белковым кремом и обсыпаны крошкой воздушно-орехового полуфабриката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Вкус сладкий, соответствующий продуктам входящих в состав изделия с ярко выраженным вкусом эссенции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Пышная пористая эластичная структура бисквита, воздушно-орехового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ф-рассыпчатая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ломкая  с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прослойкой крема белкового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Круглая или овальная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овальная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катерина\Pictures\2012-11-15_204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Лента лицом вниз 2"/>
          <p:cNvSpPr/>
          <p:nvPr/>
        </p:nvSpPr>
        <p:spPr>
          <a:xfrm>
            <a:off x="179512" y="404664"/>
            <a:ext cx="9144000" cy="1368152"/>
          </a:xfrm>
          <a:prstGeom prst="ribbon">
            <a:avLst>
              <a:gd name="adj1" fmla="val 21123"/>
              <a:gd name="adj2" fmla="val 63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Техника безопасности при работе с технологическим оборудованием</a:t>
            </a:r>
            <a:endParaRPr lang="ru-RU" sz="2800" dirty="0"/>
          </a:p>
        </p:txBody>
      </p:sp>
      <p:pic>
        <p:nvPicPr>
          <p:cNvPr id="4" name="Рисунок 3" descr="bb352fd228ab4af18db59247fe7f8f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44824"/>
            <a:ext cx="2509028" cy="36004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771800" y="1772816"/>
            <a:ext cx="3456384" cy="2585323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 smtClean="0">
                <a:solidFill>
                  <a:srgbClr val="FF0000"/>
                </a:solidFill>
              </a:rPr>
              <a:t>Запрещается: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Оставлять технологическое оборудование без присмотра.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Работать с неисправными пакетными переключателями и  терморегуляторами.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Попадание жидкости на нагретую плиту.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4653136"/>
            <a:ext cx="4572000" cy="1477328"/>
          </a:xfrm>
          <a:prstGeom prst="rect">
            <a:avLst/>
          </a:prstGeom>
          <a:scene3d>
            <a:camera prst="perspectiveRigh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Перед началом работы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необходимо проверить заземление, наличие ковриков и оголенных проводов. Убедится, что переключатели электроплиты находятся в нулевом положении.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 descr="электр. плит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276872"/>
            <a:ext cx="2924862" cy="2209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  <a:scene3d>
            <a:camera prst="perspectiveBelow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екатерина\Pictures\80375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Круглая лента лицом вверх 3"/>
          <p:cNvSpPr/>
          <p:nvPr/>
        </p:nvSpPr>
        <p:spPr>
          <a:xfrm>
            <a:off x="467544" y="620688"/>
            <a:ext cx="8424936" cy="1008112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Личная гигиена кондитера</a:t>
            </a:r>
            <a:endParaRPr lang="ru-RU" sz="2800" dirty="0"/>
          </a:p>
        </p:txBody>
      </p:sp>
      <p:pic>
        <p:nvPicPr>
          <p:cNvPr id="5" name="Рисунок 4" descr="05_b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916832"/>
            <a:ext cx="2519363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grpSp>
        <p:nvGrpSpPr>
          <p:cNvPr id="6" name="Группа 12"/>
          <p:cNvGrpSpPr>
            <a:grpSpLocks/>
          </p:cNvGrpSpPr>
          <p:nvPr/>
        </p:nvGrpSpPr>
        <p:grpSpPr bwMode="auto">
          <a:xfrm rot="20574471">
            <a:off x="2569892" y="2215773"/>
            <a:ext cx="1820689" cy="1839660"/>
            <a:chOff x="6443663" y="1628775"/>
            <a:chExt cx="2187575" cy="2616200"/>
          </a:xfrm>
        </p:grpSpPr>
        <p:pic>
          <p:nvPicPr>
            <p:cNvPr id="7" name="Picture 9" descr="0-oformlenie-meditsinskih-knizhek-moskva-dostavka-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92950" y="1628775"/>
              <a:ext cx="1538288" cy="205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sn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728287">
              <a:off x="6443663" y="2781300"/>
              <a:ext cx="2016125" cy="146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Рисунок 8" descr="gigiena-ofitsiant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664" y="3789040"/>
            <a:ext cx="3240087" cy="1611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11268" name="Picture 4" descr="C:\Users\екатерина\Pictures\74480919_babochkaletit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198212">
            <a:off x="7236296" y="1340768"/>
            <a:ext cx="1539445" cy="1450157"/>
          </a:xfrm>
          <a:prstGeom prst="rect">
            <a:avLst/>
          </a:prstGeom>
          <a:noFill/>
        </p:spPr>
      </p:pic>
      <p:pic>
        <p:nvPicPr>
          <p:cNvPr id="11269" name="Picture 5" descr="C:\Users\екатерина\Pictures\eda1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5229200"/>
            <a:ext cx="3024336" cy="135547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272" name="Picture 8" descr="C:\Users\екатерина\Pictures\0a13651a17d4d10b5a6fbba1ae7142c7.jpg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062882">
            <a:off x="6285746" y="4918952"/>
            <a:ext cx="2302462" cy="1788992"/>
          </a:xfrm>
          <a:prstGeom prst="rect">
            <a:avLst/>
          </a:prstGeom>
          <a:noFill/>
        </p:spPr>
      </p:pic>
      <p:pic>
        <p:nvPicPr>
          <p:cNvPr id="11273" name="Picture 9" descr="C:\Users\екатерина\Pictures\0_85bbc_9505fac9_S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250464">
            <a:off x="1545223" y="1440056"/>
            <a:ext cx="1208035" cy="1175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катерина\Pictures\post-318-124867877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6931" cy="6858000"/>
          </a:xfrm>
          <a:prstGeom prst="rect">
            <a:avLst/>
          </a:prstGeom>
          <a:noFill/>
        </p:spPr>
      </p:pic>
      <p:sp>
        <p:nvSpPr>
          <p:cNvPr id="4" name="Лента лицом вниз 3"/>
          <p:cNvSpPr/>
          <p:nvPr/>
        </p:nvSpPr>
        <p:spPr>
          <a:xfrm>
            <a:off x="179512" y="836712"/>
            <a:ext cx="8784976" cy="864096"/>
          </a:xfrm>
          <a:prstGeom prst="ribbon">
            <a:avLst>
              <a:gd name="adj1" fmla="val 16667"/>
              <a:gd name="adj2" fmla="val 6734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Литература и другие информационные источники</a:t>
            </a:r>
            <a:endParaRPr lang="ru-RU" sz="2800" dirty="0"/>
          </a:p>
        </p:txBody>
      </p:sp>
      <p:pic>
        <p:nvPicPr>
          <p:cNvPr id="5" name="Picture 2" descr="http://static2.ozone.ru/multimedia/books_covers/1010647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708920"/>
            <a:ext cx="1642034" cy="2417882"/>
          </a:xfrm>
          <a:prstGeom prst="rect">
            <a:avLst/>
          </a:prstGeom>
          <a:noFill/>
          <a:effectLst>
            <a:softEdge rad="317500"/>
          </a:effectLst>
          <a:scene3d>
            <a:camera prst="perspectiveContrastingRightFacing"/>
            <a:lightRig rig="threePt" dir="t"/>
          </a:scene3d>
          <a:sp3d>
            <a:bevelT w="139700" h="139700" prst="divot"/>
          </a:sp3d>
        </p:spPr>
      </p:pic>
      <p:pic>
        <p:nvPicPr>
          <p:cNvPr id="6" name="Picture 4" descr="http://static2.ozone.ru/multimedia/books_covers/10056839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852936"/>
            <a:ext cx="1837088" cy="2429698"/>
          </a:xfrm>
          <a:prstGeom prst="rect">
            <a:avLst/>
          </a:prstGeom>
          <a:noFill/>
          <a:effectLst>
            <a:softEdge rad="317500"/>
          </a:effectLst>
          <a:scene3d>
            <a:camera prst="perspectiveContrastingRightFacing"/>
            <a:lightRig rig="threePt" dir="t"/>
          </a:scene3d>
          <a:sp3d>
            <a:bevelT w="139700" h="139700" prst="divot"/>
          </a:sp3d>
        </p:spPr>
      </p:pic>
      <p:pic>
        <p:nvPicPr>
          <p:cNvPr id="7" name="Picture 6" descr="http://static.ozone.ru/multimedia/books_covers/10049242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9824" y="2852936"/>
            <a:ext cx="1584176" cy="2471316"/>
          </a:xfrm>
          <a:prstGeom prst="rect">
            <a:avLst/>
          </a:prstGeom>
          <a:noFill/>
          <a:effectLst>
            <a:softEdge rad="317500"/>
          </a:effectLst>
          <a:scene3d>
            <a:camera prst="perspectiveContrastingRightFacing"/>
            <a:lightRig rig="threePt" dir="t"/>
          </a:scene3d>
          <a:sp3d>
            <a:bevelT w="139700" h="139700" prst="divot"/>
          </a:sp3d>
        </p:spPr>
      </p:pic>
      <p:sp>
        <p:nvSpPr>
          <p:cNvPr id="8" name="TextBox 7"/>
          <p:cNvSpPr txBox="1"/>
          <p:nvPr/>
        </p:nvSpPr>
        <p:spPr>
          <a:xfrm>
            <a:off x="6588224" y="2204864"/>
            <a:ext cx="2149475" cy="369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Учебная литература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611560" y="1988840"/>
            <a:ext cx="2881312" cy="646113"/>
          </a:xfrm>
          <a:custGeom>
            <a:avLst/>
            <a:gdLst>
              <a:gd name="connsiteX0" fmla="*/ 0 w 2881312"/>
              <a:gd name="connsiteY0" fmla="*/ 0 h 646113"/>
              <a:gd name="connsiteX1" fmla="*/ 2881312 w 2881312"/>
              <a:gd name="connsiteY1" fmla="*/ 0 h 646113"/>
              <a:gd name="connsiteX2" fmla="*/ 2881312 w 2881312"/>
              <a:gd name="connsiteY2" fmla="*/ 646113 h 646113"/>
              <a:gd name="connsiteX3" fmla="*/ 0 w 2881312"/>
              <a:gd name="connsiteY3" fmla="*/ 646113 h 646113"/>
              <a:gd name="connsiteX4" fmla="*/ 0 w 2881312"/>
              <a:gd name="connsiteY4" fmla="*/ 0 h 64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1312" h="646113">
                <a:moveTo>
                  <a:pt x="0" y="0"/>
                </a:moveTo>
                <a:lnTo>
                  <a:pt x="2881312" y="0"/>
                </a:lnTo>
                <a:lnTo>
                  <a:pt x="2881312" y="646113"/>
                </a:lnTo>
                <a:lnTo>
                  <a:pt x="0" y="6461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Нормативная  справочная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литература</a:t>
            </a:r>
          </a:p>
        </p:txBody>
      </p:sp>
      <p:pic>
        <p:nvPicPr>
          <p:cNvPr id="10" name="Picture 8" descr="http://static1.ozone.ru/multimedia/books_covers/10104912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708920"/>
            <a:ext cx="1502910" cy="216024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sp3d>
            <a:bevelT w="139700" h="139700" prst="divot"/>
          </a:sp3d>
        </p:spPr>
      </p:pic>
      <p:pic>
        <p:nvPicPr>
          <p:cNvPr id="11" name="Picture 10" descr="http://static1.ozone.ru/multimedia/books_covers/1005238553.jpg"/>
          <p:cNvPicPr>
            <a:picLocks noChangeAspect="1" noChangeArrowheads="1"/>
          </p:cNvPicPr>
          <p:nvPr/>
        </p:nvPicPr>
        <p:blipFill>
          <a:blip r:embed="rId7" cstate="print"/>
          <a:srcRect b="6712"/>
          <a:stretch>
            <a:fillRect/>
          </a:stretch>
        </p:blipFill>
        <p:spPr bwMode="auto">
          <a:xfrm>
            <a:off x="1187624" y="2708919"/>
            <a:ext cx="1728192" cy="218656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sp3d>
            <a:bevelT w="139700" h="139700" prst="divot"/>
          </a:sp3d>
        </p:spPr>
      </p:pic>
      <p:pic>
        <p:nvPicPr>
          <p:cNvPr id="12291" name="Picture 3" descr="C:\Users\екатерина\Pictures\thH1R164L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4221088"/>
            <a:ext cx="2857500" cy="24193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292" name="Picture 4" descr="C:\Users\екатерина\Pictures\butterfly-animated-colourful-pattern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402532">
            <a:off x="3334706" y="2296303"/>
            <a:ext cx="2857500" cy="1143000"/>
          </a:xfrm>
          <a:prstGeom prst="rect">
            <a:avLst/>
          </a:prstGeom>
          <a:noFill/>
        </p:spPr>
      </p:pic>
      <p:pic>
        <p:nvPicPr>
          <p:cNvPr id="12293" name="Picture 5" descr="C:\Users\екатерина\Pictures\309407421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35750" y="5386388"/>
            <a:ext cx="1266825" cy="1266825"/>
          </a:xfrm>
          <a:prstGeom prst="rect">
            <a:avLst/>
          </a:prstGeom>
          <a:noFill/>
        </p:spPr>
      </p:pic>
      <p:pic>
        <p:nvPicPr>
          <p:cNvPr id="12294" name="Picture 6" descr="C:\Users\екатерина\Pictures\309407421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5085184"/>
            <a:ext cx="1266825" cy="126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катерина\Pictures\92757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3455" cy="6858000"/>
          </a:xfrm>
          <a:prstGeom prst="rect">
            <a:avLst/>
          </a:prstGeom>
          <a:noFill/>
        </p:spPr>
      </p:pic>
      <p:sp>
        <p:nvSpPr>
          <p:cNvPr id="4" name="Круглая лента лицом вниз 3"/>
          <p:cNvSpPr/>
          <p:nvPr/>
        </p:nvSpPr>
        <p:spPr>
          <a:xfrm>
            <a:off x="1187624" y="0"/>
            <a:ext cx="6984776" cy="1080120"/>
          </a:xfrm>
          <a:prstGeom prst="ellipseRibbon">
            <a:avLst>
              <a:gd name="adj1" fmla="val 51462"/>
              <a:gd name="adj2" fmla="val 62303"/>
              <a:gd name="adj3" fmla="val 27193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476672"/>
            <a:ext cx="2867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Выбор темы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24744"/>
            <a:ext cx="3563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Выбор темы письменной экзаменационной остановился на приготовлении комбинированных кондитерских изделий.</a:t>
            </a:r>
            <a:endParaRPr lang="ru-RU" sz="2000" dirty="0"/>
          </a:p>
        </p:txBody>
      </p:sp>
      <p:pic>
        <p:nvPicPr>
          <p:cNvPr id="3075" name="Picture 3" descr="C:\Users\екатерина\Pictures\485bb473bb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3203848" cy="237725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43808" y="2204864"/>
            <a:ext cx="3384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Эти изделия представляют собой слои различных выпеченных полуфабрикатов, прослоенных кремом или фруктовой начинкой. </a:t>
            </a:r>
            <a:endParaRPr lang="ru-RU" sz="2000" dirty="0"/>
          </a:p>
        </p:txBody>
      </p:sp>
      <p:pic>
        <p:nvPicPr>
          <p:cNvPr id="3076" name="Picture 4" descr="C:\Users\екатерина\Pictures\krakovskoe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005064"/>
            <a:ext cx="3024336" cy="227100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8" name="Picture 6" descr="C:\Users\екатерина\Pictures\4121e3565d8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988840"/>
            <a:ext cx="2088232" cy="2088232"/>
          </a:xfrm>
          <a:prstGeom prst="rect">
            <a:avLst/>
          </a:prstGeom>
          <a:noFill/>
        </p:spPr>
      </p:pic>
      <p:pic>
        <p:nvPicPr>
          <p:cNvPr id="3079" name="Picture 7" descr="C:\Users\екатерина\Pictures\butterfly-animated-colourful-pattern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34479">
            <a:off x="71262" y="5155514"/>
            <a:ext cx="2857500" cy="1143000"/>
          </a:xfrm>
          <a:prstGeom prst="rect">
            <a:avLst/>
          </a:prstGeom>
          <a:noFill/>
        </p:spPr>
      </p:pic>
      <p:pic>
        <p:nvPicPr>
          <p:cNvPr id="12" name="Picture 7" descr="C:\Users\екатерина\Pictures\butterfly-animated-colourful-pattern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608231">
            <a:off x="5155785" y="1021639"/>
            <a:ext cx="2857500" cy="1143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508104" y="4077072"/>
            <a:ext cx="3635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Торты и пирожные, приготовленные из комбинированных полуфабрикатов оформляются различными отделочными полуфабрикатами такими, как кремы, всевозможными посыпками, цукатами и т.д.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катерина\Pictures\th382757K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7" name="Picture 3" descr="C:\Users\екатерина\Pictures\Anim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60648"/>
            <a:ext cx="1905000" cy="1828800"/>
          </a:xfrm>
          <a:prstGeom prst="rect">
            <a:avLst/>
          </a:prstGeom>
          <a:noFill/>
        </p:spPr>
      </p:pic>
      <p:sp>
        <p:nvSpPr>
          <p:cNvPr id="6" name="Лента лицом вверх 5"/>
          <p:cNvSpPr/>
          <p:nvPr/>
        </p:nvSpPr>
        <p:spPr>
          <a:xfrm>
            <a:off x="899592" y="2204864"/>
            <a:ext cx="7632848" cy="3096344"/>
          </a:xfrm>
          <a:prstGeom prst="ribbon2">
            <a:avLst>
              <a:gd name="adj1" fmla="val 16667"/>
              <a:gd name="adj2" fmla="val 7007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  <p:pic>
        <p:nvPicPr>
          <p:cNvPr id="1028" name="Picture 4" descr="C:\Users\екатерина\Pictures\butterfly-animated-colourful-patter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60551">
            <a:off x="-83777" y="5088190"/>
            <a:ext cx="2857500" cy="1143000"/>
          </a:xfrm>
          <a:prstGeom prst="rect">
            <a:avLst/>
          </a:prstGeom>
          <a:noFill/>
        </p:spPr>
      </p:pic>
      <p:pic>
        <p:nvPicPr>
          <p:cNvPr id="1026" name="Picture 2" descr="C:\Users\екатерина\Pictures\0_85bbc_9505fac9_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124744"/>
            <a:ext cx="1428750" cy="1390650"/>
          </a:xfrm>
          <a:prstGeom prst="rect">
            <a:avLst/>
          </a:prstGeom>
          <a:noFill/>
        </p:spPr>
      </p:pic>
      <p:pic>
        <p:nvPicPr>
          <p:cNvPr id="1029" name="Picture 5" descr="C:\Users\екатерина\Pictures\0_853cb_81934f78_M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3861048"/>
            <a:ext cx="864096" cy="8640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5" descr="C:\Users\екатерина\Pictures\0_853cb_81934f78_M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276872"/>
            <a:ext cx="864096" cy="8640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57 -0.12269 C -0.05087 -0.01667 5E-6 0.08958 0.03855 0.14005 C 0.07709 0.19097 0.09462 0.19907 0.12987 0.18218 C 0.16511 0.16481 0.19775 0.09282 0.24983 0.03727 C 0.30191 -0.01829 0.37362 -0.22546 0.44271 -0.15116 C 0.51181 -0.07685 0.58803 0.20301 0.66424 0.4831 " pathEditMode="relative" ptsTypes="aaaaaA">
                                      <p:cBhvr>
                                        <p:cTn id="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C:\Users\екатерина\Pictures\background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Лента лицом вниз 3"/>
          <p:cNvSpPr/>
          <p:nvPr/>
        </p:nvSpPr>
        <p:spPr>
          <a:xfrm>
            <a:off x="611560" y="188640"/>
            <a:ext cx="8352928" cy="1296144"/>
          </a:xfrm>
          <a:prstGeom prst="ribbon">
            <a:avLst>
              <a:gd name="adj1" fmla="val 11959"/>
              <a:gd name="adj2" fmla="val 6987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Организация работы производственного цеха</a:t>
            </a:r>
            <a:endParaRPr lang="ru-RU" sz="36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2060848"/>
            <a:ext cx="3960440" cy="4401205"/>
          </a:xfrm>
          <a:prstGeom prst="rect">
            <a:avLst/>
          </a:prstGeom>
          <a:effectLst/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Кондитерский цех занимает особое место на предприятиях общественного питания.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Данный цех в основном работает самостоятельно, поэтому он должен изучать спрос покупателей, организовывать сбыт своей продукции, заключать договоры с другими предприятиями общественного питания, не имеющие кондитерских цехов, с предприятиями розничной торговли.</a:t>
            </a:r>
          </a:p>
        </p:txBody>
      </p:sp>
      <p:pic>
        <p:nvPicPr>
          <p:cNvPr id="4100" name="Picture 4" descr="C:\Users\екатерина\Pictures\thFBMKS73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3352097" cy="2592288"/>
          </a:xfrm>
          <a:prstGeom prst="rect">
            <a:avLst/>
          </a:prstGeom>
          <a:noFill/>
          <a:effectLst>
            <a:softEdge rad="127000"/>
          </a:effectLst>
          <a:scene3d>
            <a:camera prst="isometricOffAxis1Right"/>
            <a:lightRig rig="threePt" dir="t"/>
          </a:scene3d>
        </p:spPr>
      </p:pic>
      <p:pic>
        <p:nvPicPr>
          <p:cNvPr id="4101" name="Picture 5" descr="C:\Users\екатерина\Pictures\0015-630x4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933056"/>
            <a:ext cx="4002603" cy="2668034"/>
          </a:xfrm>
          <a:prstGeom prst="rect">
            <a:avLst/>
          </a:prstGeom>
          <a:noFill/>
          <a:effectLst>
            <a:softEdge rad="1270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4102" name="Picture 6" descr="C:\Users\екатерина\Pictures\30940742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1340768"/>
            <a:ext cx="936104" cy="936104"/>
          </a:xfrm>
          <a:prstGeom prst="rect">
            <a:avLst/>
          </a:prstGeom>
          <a:noFill/>
        </p:spPr>
      </p:pic>
      <p:pic>
        <p:nvPicPr>
          <p:cNvPr id="4103" name="Picture 7" descr="C:\Users\екатерина\Pictures\butterfly-animated-colourful-pattern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487073">
            <a:off x="-155992" y="5208824"/>
            <a:ext cx="2255813" cy="902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катерина\Pictures\80375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Лента лицом вверх 2"/>
          <p:cNvSpPr/>
          <p:nvPr/>
        </p:nvSpPr>
        <p:spPr>
          <a:xfrm>
            <a:off x="539552" y="260648"/>
            <a:ext cx="8136904" cy="1080120"/>
          </a:xfrm>
          <a:prstGeom prst="ribbon2">
            <a:avLst>
              <a:gd name="adj1" fmla="val 16667"/>
              <a:gd name="adj2" fmla="val 75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Организация работы производственного цеха</a:t>
            </a:r>
            <a:endParaRPr lang="ru-RU" sz="320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3203848" y="3501008"/>
            <a:ext cx="2736304" cy="792089"/>
            <a:chOff x="3419872" y="3462886"/>
            <a:chExt cx="2016224" cy="830210"/>
          </a:xfrm>
        </p:grpSpPr>
        <p:sp>
          <p:nvSpPr>
            <p:cNvPr id="17" name="Овал 16"/>
            <p:cNvSpPr/>
            <p:nvPr/>
          </p:nvSpPr>
          <p:spPr>
            <a:xfrm>
              <a:off x="3419872" y="3462886"/>
              <a:ext cx="2016224" cy="83021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791282" y="3581488"/>
              <a:ext cx="1253447" cy="3295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 Просеивание</a:t>
              </a:r>
              <a:endParaRPr lang="ru-RU" b="1" i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Овал 17"/>
          <p:cNvSpPr/>
          <p:nvPr/>
        </p:nvSpPr>
        <p:spPr>
          <a:xfrm>
            <a:off x="6876256" y="4293096"/>
            <a:ext cx="1944216" cy="22322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i="1" dirty="0" smtClean="0">
                <a:solidFill>
                  <a:srgbClr val="4F6228"/>
                </a:solidFill>
              </a:rPr>
              <a:t>Зачистка сливочного масла, 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4F6228"/>
                </a:solidFill>
              </a:rPr>
              <a:t>разрезание на куски и размягчение</a:t>
            </a:r>
            <a:endParaRPr lang="ru-RU" b="1" i="1" dirty="0">
              <a:solidFill>
                <a:srgbClr val="4F6228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79512" y="4293096"/>
            <a:ext cx="1944216" cy="22322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i="1" dirty="0" smtClean="0">
                <a:solidFill>
                  <a:srgbClr val="4F6228"/>
                </a:solidFill>
              </a:rPr>
              <a:t>Обработка в четырех ваннах </a:t>
            </a:r>
            <a:endParaRPr lang="ru-RU" b="1" i="1" dirty="0">
              <a:solidFill>
                <a:srgbClr val="4F6228"/>
              </a:solidFill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3131840" y="1268760"/>
            <a:ext cx="1080120" cy="2232248"/>
            <a:chOff x="3131840" y="1268760"/>
            <a:chExt cx="1080120" cy="2232248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print"/>
            <a:srcRect l="23077" t="-3871" r="19231" b="2464"/>
            <a:stretch>
              <a:fillRect/>
            </a:stretch>
          </p:blipFill>
          <p:spPr>
            <a:xfrm>
              <a:off x="3131840" y="1268760"/>
              <a:ext cx="1080120" cy="18722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127000"/>
            </a:effectLst>
          </p:spPr>
        </p:pic>
        <p:sp>
          <p:nvSpPr>
            <p:cNvPr id="26" name="Стрелка вверх 25"/>
            <p:cNvSpPr/>
            <p:nvPr/>
          </p:nvSpPr>
          <p:spPr>
            <a:xfrm>
              <a:off x="3635896" y="3212976"/>
              <a:ext cx="216024" cy="28803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940152" y="1556792"/>
            <a:ext cx="1914825" cy="2448272"/>
            <a:chOff x="5868144" y="1700808"/>
            <a:chExt cx="1986833" cy="2304256"/>
          </a:xfrm>
        </p:grpSpPr>
        <p:pic>
          <p:nvPicPr>
            <p:cNvPr id="5124" name="Picture 4" descr="C:\Users\екатерина\Pictures\sahar-peso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44208" y="1700808"/>
              <a:ext cx="1410769" cy="2304256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sp>
          <p:nvSpPr>
            <p:cNvPr id="28" name="Стрелка вправо 27"/>
            <p:cNvSpPr/>
            <p:nvPr/>
          </p:nvSpPr>
          <p:spPr>
            <a:xfrm>
              <a:off x="5868144" y="3717032"/>
              <a:ext cx="504056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187624" y="1844824"/>
            <a:ext cx="1872208" cy="2160240"/>
            <a:chOff x="1187624" y="1700808"/>
            <a:chExt cx="2232248" cy="2304256"/>
          </a:xfrm>
        </p:grpSpPr>
        <p:pic>
          <p:nvPicPr>
            <p:cNvPr id="5123" name="Picture 3" descr="C:\Users\екатерина\Pictures\muka_pshenichnaya_2_kg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87624" y="1700808"/>
              <a:ext cx="1368152" cy="2283400"/>
            </a:xfrm>
            <a:prstGeom prst="rect">
              <a:avLst/>
            </a:prstGeom>
            <a:noFill/>
            <a:effectLst>
              <a:softEdge rad="63500"/>
            </a:effectLst>
          </p:spPr>
        </p:pic>
        <p:sp>
          <p:nvSpPr>
            <p:cNvPr id="30" name="Стрелка влево 29"/>
            <p:cNvSpPr/>
            <p:nvPr/>
          </p:nvSpPr>
          <p:spPr>
            <a:xfrm>
              <a:off x="2915816" y="3789040"/>
              <a:ext cx="504056" cy="21602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267744" y="4653136"/>
            <a:ext cx="1944216" cy="1621929"/>
            <a:chOff x="2267744" y="4653136"/>
            <a:chExt cx="1944216" cy="1621929"/>
          </a:xfrm>
        </p:grpSpPr>
        <p:sp>
          <p:nvSpPr>
            <p:cNvPr id="33" name="Стрелка вправо 32"/>
            <p:cNvSpPr/>
            <p:nvPr/>
          </p:nvSpPr>
          <p:spPr>
            <a:xfrm>
              <a:off x="2267744" y="5373216"/>
              <a:ext cx="504056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5" name="Picture 5" descr="C:\Users\екатерина\Pictures\thZKW4GW3G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71800" y="4653136"/>
              <a:ext cx="1440160" cy="1621929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4355976" y="4653136"/>
            <a:ext cx="2376264" cy="1656184"/>
            <a:chOff x="4355976" y="4653136"/>
            <a:chExt cx="2376264" cy="1656184"/>
          </a:xfrm>
        </p:grpSpPr>
        <p:sp>
          <p:nvSpPr>
            <p:cNvPr id="35" name="Стрелка влево 34"/>
            <p:cNvSpPr/>
            <p:nvPr/>
          </p:nvSpPr>
          <p:spPr>
            <a:xfrm>
              <a:off x="6228184" y="5301208"/>
              <a:ext cx="504056" cy="21602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6" name="Picture 6" descr="C:\Users\екатерина\Pictures\1745559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55976" y="4653136"/>
              <a:ext cx="1876280" cy="165618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grpSp>
        <p:nvGrpSpPr>
          <p:cNvPr id="44" name="Группа 43"/>
          <p:cNvGrpSpPr/>
          <p:nvPr/>
        </p:nvGrpSpPr>
        <p:grpSpPr>
          <a:xfrm>
            <a:off x="4716016" y="1484784"/>
            <a:ext cx="1152128" cy="2016224"/>
            <a:chOff x="4788024" y="1484784"/>
            <a:chExt cx="1152128" cy="2016224"/>
          </a:xfrm>
        </p:grpSpPr>
        <p:sp>
          <p:nvSpPr>
            <p:cNvPr id="41" name="Стрелка вверх 40"/>
            <p:cNvSpPr/>
            <p:nvPr/>
          </p:nvSpPr>
          <p:spPr>
            <a:xfrm>
              <a:off x="5220072" y="3212976"/>
              <a:ext cx="216024" cy="28803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7" name="Picture 7" descr="C:\Users\екатерина\Pictures\Saharnaya_pudra.png"/>
            <p:cNvPicPr>
              <a:picLocks noChangeAspect="1" noChangeArrowheads="1"/>
            </p:cNvPicPr>
            <p:nvPr/>
          </p:nvPicPr>
          <p:blipFill>
            <a:blip r:embed="rId8" cstate="print"/>
            <a:srcRect l="11605" t="18181" r="12604" b="9091"/>
            <a:stretch>
              <a:fillRect/>
            </a:stretch>
          </p:blipFill>
          <p:spPr bwMode="auto">
            <a:xfrm>
              <a:off x="4788024" y="1484784"/>
              <a:ext cx="1152128" cy="1656184"/>
            </a:xfrm>
            <a:prstGeom prst="rect">
              <a:avLst/>
            </a:prstGeom>
            <a:noFill/>
            <a:effectLst>
              <a:softEdge rad="63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катерина\Pictures\2012-11-15_204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772"/>
            <a:ext cx="9144000" cy="6872772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0" y="260648"/>
            <a:ext cx="2088232" cy="22322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Промывание, вымачивание сухофруктов и  удаление посторонних примесей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804248" y="188640"/>
            <a:ext cx="2160240" cy="22322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Перебирание  и измельчение орехов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75856" y="2276872"/>
            <a:ext cx="2520280" cy="21602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Использованием фрукты и ягоды тщательно промывают в проточной воде и обсушивают на воздухе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267744" y="332656"/>
            <a:ext cx="4392488" cy="2014521"/>
            <a:chOff x="2267744" y="332656"/>
            <a:chExt cx="4392488" cy="2014521"/>
          </a:xfrm>
        </p:grpSpPr>
        <p:pic>
          <p:nvPicPr>
            <p:cNvPr id="6147" name="Picture 3" descr="C:\Users\екатерина\Pictures\orehi_suhofrukt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784" y="332656"/>
              <a:ext cx="3672408" cy="2014521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sp>
          <p:nvSpPr>
            <p:cNvPr id="15" name="Стрелка вправо 14"/>
            <p:cNvSpPr/>
            <p:nvPr/>
          </p:nvSpPr>
          <p:spPr>
            <a:xfrm>
              <a:off x="2267744" y="1412776"/>
              <a:ext cx="504056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лево 17"/>
            <p:cNvSpPr/>
            <p:nvPr/>
          </p:nvSpPr>
          <p:spPr>
            <a:xfrm>
              <a:off x="6156176" y="1340768"/>
              <a:ext cx="504056" cy="21602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51520" y="2564904"/>
            <a:ext cx="8640960" cy="1800200"/>
            <a:chOff x="251520" y="2564904"/>
            <a:chExt cx="8640960" cy="1800200"/>
          </a:xfrm>
        </p:grpSpPr>
        <p:sp>
          <p:nvSpPr>
            <p:cNvPr id="16" name="Стрелка вправо 15"/>
            <p:cNvSpPr/>
            <p:nvPr/>
          </p:nvSpPr>
          <p:spPr>
            <a:xfrm>
              <a:off x="5940152" y="3212976"/>
              <a:ext cx="504056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лево 16"/>
            <p:cNvSpPr/>
            <p:nvPr/>
          </p:nvSpPr>
          <p:spPr>
            <a:xfrm>
              <a:off x="2627784" y="3140968"/>
              <a:ext cx="504056" cy="21602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48" name="Picture 4" descr="C:\Users\екатерина\Pictures\th4Q8JH2QH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2564904"/>
              <a:ext cx="2400266" cy="1800200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6149" name="Picture 5" descr="C:\Users\екатерина\Pictures\th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88224" y="2636912"/>
              <a:ext cx="2304256" cy="172819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1763688" y="5157192"/>
            <a:ext cx="2736304" cy="792089"/>
            <a:chOff x="1475656" y="5229200"/>
            <a:chExt cx="2736304" cy="792089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475656" y="5229200"/>
              <a:ext cx="2736304" cy="792089"/>
              <a:chOff x="3419872" y="3462886"/>
              <a:chExt cx="2016224" cy="830210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3419872" y="3462886"/>
                <a:ext cx="2016224" cy="83021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3791282" y="3581488"/>
                <a:ext cx="136118" cy="387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 i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1619672" y="5301208"/>
              <a:ext cx="21602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i="1" dirty="0" err="1" smtClean="0">
                  <a:solidFill>
                    <a:schemeClr val="accent3">
                      <a:lumMod val="50000"/>
                    </a:schemeClr>
                  </a:solidFill>
                </a:rPr>
                <a:t>Растаривание</a:t>
              </a:r>
              <a:r>
                <a:rPr lang="ru-RU" b="1" i="1" dirty="0" smtClean="0">
                  <a:solidFill>
                    <a:schemeClr val="accent3">
                      <a:lumMod val="50000"/>
                    </a:schemeClr>
                  </a:solidFill>
                </a:rPr>
                <a:t> и процеживание </a:t>
              </a:r>
              <a:endParaRPr lang="ru-RU" b="1" i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644008" y="4293096"/>
            <a:ext cx="3173387" cy="2333300"/>
            <a:chOff x="4644008" y="4293096"/>
            <a:chExt cx="3173387" cy="2333300"/>
          </a:xfrm>
        </p:grpSpPr>
        <p:sp>
          <p:nvSpPr>
            <p:cNvPr id="24" name="Стрелка влево 23"/>
            <p:cNvSpPr/>
            <p:nvPr/>
          </p:nvSpPr>
          <p:spPr>
            <a:xfrm rot="10800000">
              <a:off x="4644008" y="5445224"/>
              <a:ext cx="504056" cy="21602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50" name="Picture 6" descr="C:\Users\екатерина\Pictures\moloko_pasterizovannoe_25_zhirnosti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20072" y="4293096"/>
              <a:ext cx="2597323" cy="2333300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катерина\Pictures\92757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455" y="0"/>
            <a:ext cx="9163455" cy="6858000"/>
          </a:xfrm>
          <a:prstGeom prst="rect">
            <a:avLst/>
          </a:prstGeom>
          <a:noFill/>
        </p:spPr>
      </p:pic>
      <p:sp>
        <p:nvSpPr>
          <p:cNvPr id="6" name="Выноска со стрелкой вниз 5"/>
          <p:cNvSpPr/>
          <p:nvPr/>
        </p:nvSpPr>
        <p:spPr>
          <a:xfrm>
            <a:off x="827584" y="332656"/>
            <a:ext cx="7776864" cy="1296144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548680"/>
            <a:ext cx="5106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Приготовление полуфабрикатов</a:t>
            </a:r>
            <a:endParaRPr lang="ru-RU" sz="2800" dirty="0"/>
          </a:p>
        </p:txBody>
      </p:sp>
      <p:sp>
        <p:nvSpPr>
          <p:cNvPr id="7" name="Блок-схема: знак завершения 6">
            <a:hlinkClick r:id="rId3" action="ppaction://hlinksldjump"/>
          </p:cNvPr>
          <p:cNvSpPr/>
          <p:nvPr/>
        </p:nvSpPr>
        <p:spPr>
          <a:xfrm>
            <a:off x="971600" y="1700808"/>
            <a:ext cx="7488832" cy="108012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Бисквитный</a:t>
            </a:r>
          </a:p>
          <a:p>
            <a:pPr algn="ctr"/>
            <a:endParaRPr lang="ru-RU" sz="3200" dirty="0"/>
          </a:p>
        </p:txBody>
      </p:sp>
      <p:sp>
        <p:nvSpPr>
          <p:cNvPr id="15" name="Блок-схема: знак завершения 14">
            <a:hlinkClick r:id="rId4" action="ppaction://hlinksldjump"/>
          </p:cNvPr>
          <p:cNvSpPr/>
          <p:nvPr/>
        </p:nvSpPr>
        <p:spPr>
          <a:xfrm>
            <a:off x="1043608" y="2924944"/>
            <a:ext cx="7488832" cy="108012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Песочный</a:t>
            </a:r>
            <a:endParaRPr lang="ru-RU" sz="3200" dirty="0"/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971600" y="4221088"/>
            <a:ext cx="7488832" cy="108012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Воздушный</a:t>
            </a:r>
            <a:endParaRPr lang="ru-RU" sz="3200" dirty="0"/>
          </a:p>
        </p:txBody>
      </p:sp>
      <p:sp>
        <p:nvSpPr>
          <p:cNvPr id="17" name="Блок-схема: знак завершения 16"/>
          <p:cNvSpPr/>
          <p:nvPr/>
        </p:nvSpPr>
        <p:spPr>
          <a:xfrm>
            <a:off x="971600" y="5589240"/>
            <a:ext cx="7488832" cy="108012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Заварной</a:t>
            </a:r>
            <a:endParaRPr lang="ru-RU" sz="3200" dirty="0"/>
          </a:p>
        </p:txBody>
      </p:sp>
      <p:pic>
        <p:nvPicPr>
          <p:cNvPr id="7170" name="Picture 2" descr="C:\Users\екатерина\Pictures\0_85bbc_9505fac9_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725144"/>
            <a:ext cx="1187624" cy="1155953"/>
          </a:xfrm>
          <a:prstGeom prst="rect">
            <a:avLst/>
          </a:prstGeom>
          <a:noFill/>
        </p:spPr>
      </p:pic>
      <p:pic>
        <p:nvPicPr>
          <p:cNvPr id="7172" name="Picture 4" descr="C:\Users\екатерина\Pictures\30940742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620688"/>
            <a:ext cx="1266825" cy="1266825"/>
          </a:xfrm>
          <a:prstGeom prst="rect">
            <a:avLst/>
          </a:prstGeom>
          <a:noFill/>
        </p:spPr>
      </p:pic>
      <p:pic>
        <p:nvPicPr>
          <p:cNvPr id="7173" name="Picture 5" descr="C:\Users\екатерина\Pictures\74480919_babochkaletit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50864">
            <a:off x="7955114" y="4852258"/>
            <a:ext cx="1071439" cy="1009296"/>
          </a:xfrm>
          <a:prstGeom prst="rect">
            <a:avLst/>
          </a:prstGeom>
          <a:noFill/>
        </p:spPr>
      </p:pic>
      <p:sp>
        <p:nvSpPr>
          <p:cNvPr id="22" name="Управляющая кнопка: справка 21">
            <a:hlinkClick r:id="" action="ppaction://hlinkshowjump?jump=nextslide" highlightClick="1"/>
          </p:cNvPr>
          <p:cNvSpPr/>
          <p:nvPr/>
        </p:nvSpPr>
        <p:spPr>
          <a:xfrm>
            <a:off x="7092280" y="2492896"/>
            <a:ext cx="288032" cy="216024"/>
          </a:xfrm>
          <a:prstGeom prst="actionButtonHelp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справка 22">
            <a:hlinkClick r:id="rId4" action="ppaction://hlinksldjump" highlightClick="1"/>
          </p:cNvPr>
          <p:cNvSpPr/>
          <p:nvPr/>
        </p:nvSpPr>
        <p:spPr>
          <a:xfrm>
            <a:off x="7092280" y="3717032"/>
            <a:ext cx="288032" cy="216024"/>
          </a:xfrm>
          <a:prstGeom prst="actionButtonHelp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справка 23">
            <a:hlinkClick r:id="rId8" action="ppaction://hlinksldjump" highlightClick="1"/>
          </p:cNvPr>
          <p:cNvSpPr/>
          <p:nvPr/>
        </p:nvSpPr>
        <p:spPr>
          <a:xfrm>
            <a:off x="7092280" y="5013176"/>
            <a:ext cx="288032" cy="216024"/>
          </a:xfrm>
          <a:prstGeom prst="actionButtonHelp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справка 24">
            <a:hlinkClick r:id="rId9" action="ppaction://hlinksldjump" highlightClick="1"/>
          </p:cNvPr>
          <p:cNvSpPr/>
          <p:nvPr/>
        </p:nvSpPr>
        <p:spPr>
          <a:xfrm>
            <a:off x="7092280" y="6381328"/>
            <a:ext cx="288032" cy="216024"/>
          </a:xfrm>
          <a:prstGeom prst="actionButtonHelp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74 -0.04719 C -0.04566 -0.09554 -0.04357 -0.14389 -0.07656 -0.16447 C -0.10955 -0.18506 -0.1243 -0.16933 -0.24531 -0.17095 C -0.36632 -0.17257 -0.70521 -0.14735 -0.80312 -0.17419 C -0.90104 -0.20102 -0.82118 -0.28198 -0.83333 -0.33149 C -0.84548 -0.38099 -0.88246 -0.42864 -0.87656 -0.47097 C -0.87066 -0.5133 -0.81128 -0.56581 -0.79844 -0.58501 " pathEditMode="relative" rAng="0" ptsTypes="aaaaaaA">
                                      <p:cBhvr>
                                        <p:cTn id="1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" y="-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94 -0.02197 C -0.04063 -0.00301 -0.02413 0.01619 0.00573 0.01504 C 0.03559 0.01388 0.06319 -0.02382 0.12257 -0.02845 C 0.18194 -0.03308 0.28802 -0.00902 0.36233 -0.01226 C 0.43663 -0.0155 0.50955 -0.04881 0.56823 -0.04765 C 0.62691 -0.04649 0.66997 0.01781 0.71406 -0.00578 C 0.75816 -0.02938 0.81354 -0.15845 0.83333 -0.18899 " pathEditMode="relative" rAng="0" ptsTypes="aaaaaaA">
                                      <p:cBhvr>
                                        <p:cTn id="3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95 -0.06083 L -0.80937 0.56882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екатерина\Pictures\2012-11-15_204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772"/>
          </a:xfrm>
          <a:prstGeom prst="rect">
            <a:avLst/>
          </a:prstGeom>
          <a:noFill/>
        </p:spPr>
      </p:pic>
      <p:pic>
        <p:nvPicPr>
          <p:cNvPr id="3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628800"/>
            <a:ext cx="316835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Блок-схема: знак завершения 3">
            <a:hlinkClick r:id="rId4" action="ppaction://hlinksldjump"/>
          </p:cNvPr>
          <p:cNvSpPr/>
          <p:nvPr/>
        </p:nvSpPr>
        <p:spPr>
          <a:xfrm>
            <a:off x="1043608" y="260648"/>
            <a:ext cx="7488832" cy="108012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Бисквитный полуфабрикат (основной)</a:t>
            </a:r>
          </a:p>
          <a:p>
            <a:pPr algn="ctr"/>
            <a:endParaRPr lang="ru-RU" sz="3200" dirty="0"/>
          </a:p>
        </p:txBody>
      </p:sp>
      <p:pic>
        <p:nvPicPr>
          <p:cNvPr id="8195" name="Picture 3" descr="C:\Users\екатерина\Pictures\13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340768"/>
            <a:ext cx="2207630" cy="208823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198" name="Picture 6" descr="C:\Users\екатерина\Pictures\sahar-pes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501008"/>
            <a:ext cx="1226617" cy="163143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0" name="Прямоугольник 29"/>
          <p:cNvSpPr/>
          <p:nvPr/>
        </p:nvSpPr>
        <p:spPr>
          <a:xfrm>
            <a:off x="5940152" y="1700808"/>
            <a:ext cx="3203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Взбивать при малом , а затем при большом количестве оборотов в течении 30-40 минут до увеличения в объема на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2,5-3 раза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200" name="Picture 8" descr="C:\Users\екатерина\Pictures\th8KUZRTXE.jpg"/>
          <p:cNvPicPr>
            <a:picLocks noChangeAspect="1" noChangeArrowheads="1"/>
          </p:cNvPicPr>
          <p:nvPr/>
        </p:nvPicPr>
        <p:blipFill>
          <a:blip r:embed="rId7" cstate="print"/>
          <a:srcRect l="25200" t="7560" r="26921" b="11801"/>
          <a:stretch>
            <a:fillRect/>
          </a:stretch>
        </p:blipFill>
        <p:spPr bwMode="auto">
          <a:xfrm>
            <a:off x="827584" y="1340768"/>
            <a:ext cx="1368152" cy="230425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202" name="Picture 10" descr="C:\Users\екатерина\Pictures\sito-nerzhaveusch-stal-idealisk-3037-1.jpg"/>
          <p:cNvPicPr>
            <a:picLocks noChangeAspect="1" noChangeArrowheads="1"/>
          </p:cNvPicPr>
          <p:nvPr/>
        </p:nvPicPr>
        <p:blipFill>
          <a:blip r:embed="rId8" cstate="print"/>
          <a:srcRect l="2724" t="19818" r="-4744" b="30931"/>
          <a:stretch>
            <a:fillRect/>
          </a:stretch>
        </p:blipFill>
        <p:spPr bwMode="auto">
          <a:xfrm>
            <a:off x="755576" y="4509120"/>
            <a:ext cx="2088232" cy="100811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201" name="Picture 9" descr="C:\Users\екатерина\Pictures\muka_pshenichnaya_2_k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4293096"/>
            <a:ext cx="1415579" cy="2362553"/>
          </a:xfrm>
          <a:prstGeom prst="rect">
            <a:avLst/>
          </a:prstGeom>
          <a:noFill/>
          <a:effectLst>
            <a:softEdge rad="63500"/>
          </a:effectLst>
        </p:spPr>
      </p:pic>
      <p:grpSp>
        <p:nvGrpSpPr>
          <p:cNvPr id="40" name="Группа 39"/>
          <p:cNvGrpSpPr/>
          <p:nvPr/>
        </p:nvGrpSpPr>
        <p:grpSpPr>
          <a:xfrm>
            <a:off x="323528" y="3429000"/>
            <a:ext cx="2423691" cy="2650585"/>
            <a:chOff x="1115616" y="2492896"/>
            <a:chExt cx="2423691" cy="2650585"/>
          </a:xfrm>
        </p:grpSpPr>
        <p:pic>
          <p:nvPicPr>
            <p:cNvPr id="41" name="Picture 8" descr="C:\Users\екатерина\Pictures\th8KUZRTXE.jpg"/>
            <p:cNvPicPr>
              <a:picLocks noChangeAspect="1" noChangeArrowheads="1"/>
            </p:cNvPicPr>
            <p:nvPr/>
          </p:nvPicPr>
          <p:blipFill>
            <a:blip r:embed="rId7" cstate="print"/>
            <a:srcRect l="25200" t="7560" r="26921" b="11801"/>
            <a:stretch>
              <a:fillRect/>
            </a:stretch>
          </p:blipFill>
          <p:spPr bwMode="auto">
            <a:xfrm>
              <a:off x="1115616" y="2492896"/>
              <a:ext cx="1368152" cy="2304256"/>
            </a:xfrm>
            <a:prstGeom prst="rect">
              <a:avLst/>
            </a:prstGeom>
            <a:noFill/>
            <a:effectLst>
              <a:softEdge rad="63500"/>
            </a:effectLst>
          </p:spPr>
        </p:pic>
        <p:pic>
          <p:nvPicPr>
            <p:cNvPr id="42" name="Picture 10" descr="C:\Users\екатерина\Pictures\sito-nerzhaveusch-stal-idealisk-3037-1.jpg"/>
            <p:cNvPicPr>
              <a:picLocks noChangeAspect="1" noChangeArrowheads="1"/>
            </p:cNvPicPr>
            <p:nvPr/>
          </p:nvPicPr>
          <p:blipFill>
            <a:blip r:embed="rId8" cstate="print"/>
            <a:srcRect l="2724" t="19818" r="-4744" b="30931"/>
            <a:stretch>
              <a:fillRect/>
            </a:stretch>
          </p:blipFill>
          <p:spPr bwMode="auto">
            <a:xfrm>
              <a:off x="1331640" y="3717032"/>
              <a:ext cx="2088232" cy="100811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43" name="Picture 9" descr="C:\Users\екатерина\Pictures\muka_pshenichnaya_2_kg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23728" y="2780928"/>
              <a:ext cx="1415579" cy="2362553"/>
            </a:xfrm>
            <a:prstGeom prst="rect">
              <a:avLst/>
            </a:prstGeom>
            <a:noFill/>
            <a:effectLst>
              <a:softEdge rad="63500"/>
            </a:effectLst>
          </p:spPr>
        </p:pic>
      </p:grpSp>
      <p:pic>
        <p:nvPicPr>
          <p:cNvPr id="8203" name="Picture 11" descr="C:\Users\екатерина\Pictures\thAMFNWMI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3861048"/>
            <a:ext cx="2857500" cy="220027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204" name="Picture 12" descr="C:\Users\екатерина\Pictures\essencia-big.jpg"/>
          <p:cNvPicPr>
            <a:picLocks noChangeAspect="1" noChangeArrowheads="1"/>
          </p:cNvPicPr>
          <p:nvPr/>
        </p:nvPicPr>
        <p:blipFill>
          <a:blip r:embed="rId11" cstate="print"/>
          <a:srcRect l="32271" t="4128" r="32836" b="937"/>
          <a:stretch>
            <a:fillRect/>
          </a:stretch>
        </p:blipFill>
        <p:spPr bwMode="auto">
          <a:xfrm>
            <a:off x="7020272" y="3645024"/>
            <a:ext cx="1368152" cy="2860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5" name="Picture 13" descr="C:\Users\екатерина\Pictures\thB0XPBXZJ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35696" y="1772816"/>
            <a:ext cx="5400600" cy="40504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208" name="Picture 16" descr="C:\Users\екатерина\Pictures\thR4M2MMA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1720" y="2060848"/>
            <a:ext cx="4824535" cy="321635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211" name="Picture 19" descr="C:\Users\екатерина\Pictures\th (2)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3568" y="1484784"/>
            <a:ext cx="7560840" cy="480653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0" name="TextBox 49"/>
          <p:cNvSpPr txBox="1"/>
          <p:nvPr/>
        </p:nvSpPr>
        <p:spPr>
          <a:xfrm>
            <a:off x="1835696" y="1700808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Выпекать 50-55 минут при температуре 195-200 °С или 40-45 при температуре 205-225 °С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3" name="Управляющая кнопка: домой 52">
            <a:hlinkClick r:id="rId15" action="ppaction://hlinksldjump" highlightClick="1"/>
          </p:cNvPr>
          <p:cNvSpPr/>
          <p:nvPr/>
        </p:nvSpPr>
        <p:spPr>
          <a:xfrm>
            <a:off x="7236296" y="980728"/>
            <a:ext cx="288032" cy="288032"/>
          </a:xfrm>
          <a:prstGeom prst="actionButtonHo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64 0.01573 L 0.35764 0.01573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60699E-6 C 0.13472 -0.07125 0.26996 -0.14134 0.32378 -0.16956 " pathEditMode="relative" rAng="1340164" ptsTypes="aA">
                                      <p:cBhvr>
                                        <p:cTn id="3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0.03146 L 0.0276 0.30164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2 -0.01226 C -0.24219 0.03285 -0.37118 0.07865 -0.43438 0.08837 C -0.49775 0.09832 -0.46059 0.093 -0.49289 0.04604 C -0.52518 -0.00115 -0.60608 -0.1529 -0.62865 -0.19292 " pathEditMode="relative" rAng="0" ptsTypes="aaaA">
                                      <p:cBhvr>
                                        <p:cTn id="6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" y="-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34 -0.05552 L 0.28472 -0.34907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90608E-6 L -0.2519 -0.20981 " pathEditMode="relative" ptsTypes="AA">
                                      <p:cBhvr>
                                        <p:cTn id="107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/>
      <p:bldP spid="30" grpId="1"/>
      <p:bldP spid="50" grpId="0" build="allAtOnce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катерина\Pictures\2012-11-15_204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772"/>
          </a:xfrm>
          <a:prstGeom prst="rect">
            <a:avLst/>
          </a:prstGeom>
          <a:noFill/>
        </p:spPr>
      </p:pic>
      <p:sp>
        <p:nvSpPr>
          <p:cNvPr id="7" name="Блок-схема: знак завершения 6"/>
          <p:cNvSpPr/>
          <p:nvPr/>
        </p:nvSpPr>
        <p:spPr>
          <a:xfrm>
            <a:off x="755576" y="188640"/>
            <a:ext cx="7488832" cy="108012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Песочный</a:t>
            </a:r>
            <a:r>
              <a:rPr lang="en-US" sz="3200" dirty="0" smtClean="0"/>
              <a:t> </a:t>
            </a:r>
            <a:r>
              <a:rPr lang="ru-RU" sz="3200" dirty="0" smtClean="0"/>
              <a:t>полуфабрикат (основной)</a:t>
            </a:r>
            <a:endParaRPr lang="ru-RU" sz="3200" dirty="0"/>
          </a:p>
        </p:txBody>
      </p:sp>
      <p:pic>
        <p:nvPicPr>
          <p:cNvPr id="9218" name="Picture 2" descr="C:\Users\екатерина\Pictures\f_3_spiralinyj_te_20142010160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628800"/>
            <a:ext cx="3200400" cy="386715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219" name="Picture 3" descr="C:\Users\екатерина\Pictures\17455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438" y="1311275"/>
            <a:ext cx="3184549" cy="211772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220" name="Picture 4" descr="C:\Users\екатерина\Pictures\sahar-pes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412776"/>
            <a:ext cx="1327061" cy="216753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221" name="Picture 5" descr="C:\Users\екатерина\Pictures\13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56992"/>
            <a:ext cx="2952328" cy="233352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223" name="Picture 7" descr="C:\Users\екатерина\Pictures\59411320013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5201816"/>
            <a:ext cx="1139455" cy="165618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225" name="Picture 9" descr="C:\Users\екатерина\Pictures\th9PIKR13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3861048"/>
            <a:ext cx="1512168" cy="151216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233" name="Picture 17" descr="C:\Users\екатерина\Pictures\essencia-bi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4869160"/>
            <a:ext cx="2116203" cy="162629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88024" y="5229200"/>
            <a:ext cx="1241363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2843808" y="2564904"/>
            <a:ext cx="3816424" cy="1008112"/>
            <a:chOff x="2843808" y="2564904"/>
            <a:chExt cx="3816424" cy="100811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843808" y="2564904"/>
              <a:ext cx="3456384" cy="100811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15816" y="2708920"/>
              <a:ext cx="3744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Прошло 20-30 минут </a:t>
              </a:r>
              <a:endParaRPr lang="ru-RU" sz="2800" dirty="0"/>
            </a:p>
          </p:txBody>
        </p:sp>
      </p:grpSp>
      <p:pic>
        <p:nvPicPr>
          <p:cNvPr id="9228" name="Picture 12" descr="C:\Users\екатерина\Pictures\muka_pshenichnaya_2_k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304" y="1124744"/>
            <a:ext cx="1584176" cy="264393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229" name="Picture 13" descr="C:\Users\екатерина\Pictures\sito-nerzhaveusch-stal-idealisk-3037-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560" y="4437112"/>
            <a:ext cx="2016224" cy="20162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230" name="Picture 14" descr="C:\Users\екатерина\Pictures\thAMFNWMIT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71600" y="4653136"/>
            <a:ext cx="2526825" cy="1945655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28" name="Группа 27"/>
          <p:cNvGrpSpPr/>
          <p:nvPr/>
        </p:nvGrpSpPr>
        <p:grpSpPr>
          <a:xfrm>
            <a:off x="2699792" y="2420888"/>
            <a:ext cx="3876431" cy="1296145"/>
            <a:chOff x="3652513" y="2783251"/>
            <a:chExt cx="3578244" cy="1107997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652513" y="2783251"/>
              <a:ext cx="3456384" cy="100811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18389" y="2783251"/>
              <a:ext cx="3312368" cy="1107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Вымешиваем еще 1-2 минуты</a:t>
              </a:r>
            </a:p>
            <a:p>
              <a:endParaRPr lang="ru-RU" dirty="0"/>
            </a:p>
          </p:txBody>
        </p:sp>
      </p:grpSp>
      <p:pic>
        <p:nvPicPr>
          <p:cNvPr id="9231" name="Picture 15" descr="C:\Users\екатерина\Pictures\th0W1AWTBX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35696" y="1772816"/>
            <a:ext cx="5712515" cy="37893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5" name="TextBox 34"/>
          <p:cNvSpPr txBox="1"/>
          <p:nvPr/>
        </p:nvSpPr>
        <p:spPr>
          <a:xfrm>
            <a:off x="3059832" y="26369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235" name="Picture 19" descr="C:\Users\екатерина\Pictures\thH01BF8QE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35696" y="1844824"/>
            <a:ext cx="5688632" cy="3792421"/>
          </a:xfrm>
          <a:prstGeom prst="rect">
            <a:avLst/>
          </a:prstGeom>
          <a:noFill/>
        </p:spPr>
      </p:pic>
      <p:pic>
        <p:nvPicPr>
          <p:cNvPr id="9236" name="Picture 20" descr="C:\Users\екатерина\Pictures\thU6OBR18R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95736" y="1340768"/>
            <a:ext cx="5040560" cy="5091475"/>
          </a:xfrm>
          <a:prstGeom prst="rect">
            <a:avLst/>
          </a:prstGeom>
          <a:noFill/>
        </p:spPr>
      </p:pic>
      <p:pic>
        <p:nvPicPr>
          <p:cNvPr id="9237" name="Picture 21" descr="C:\Users\екатерина\Pictures\thO9UKTIBH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79712" y="1772816"/>
            <a:ext cx="5321895" cy="3991421"/>
          </a:xfrm>
          <a:prstGeom prst="rect">
            <a:avLst/>
          </a:prstGeom>
          <a:noFill/>
        </p:spPr>
      </p:pic>
      <p:sp>
        <p:nvSpPr>
          <p:cNvPr id="39" name="Управляющая кнопка: домой 38">
            <a:hlinkClick r:id="rId18" action="ppaction://hlinksldjump" highlightClick="1"/>
          </p:cNvPr>
          <p:cNvSpPr/>
          <p:nvPr/>
        </p:nvSpPr>
        <p:spPr>
          <a:xfrm>
            <a:off x="7020272" y="908720"/>
            <a:ext cx="288032" cy="288032"/>
          </a:xfrm>
          <a:prstGeom prst="actionButtonHo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80546E-6 L 0.23611 0.16771 " pathEditMode="relative" ptsTypes="AA">
                                      <p:cBhvr>
                                        <p:cTn id="4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58455E-6 L -0.36233 -0.199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20842E-6 L 0.2441 -0.18876 " pathEditMode="relative" ptsTypes="AA">
                                      <p:cBhvr>
                                        <p:cTn id="54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6694E-6 L -0.28351 -0.30419 " pathEditMode="relative" ptsTypes="AA">
                                      <p:cBhvr>
                                        <p:cTn id="60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7728E-6 C 0.02204 -0.12167 0.04409 -0.24335 0.05295 -0.29216 " pathEditMode="relative" ptsTypes="aA">
                                      <p:cBhvr>
                                        <p:cTn id="66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8.48254E-6 L -0.25191 0.13624 " pathEditMode="relative" ptsTypes="AA">
                                      <p:cBhvr>
                                        <p:cTn id="72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4823E-7 L -0.09444 -0.27273 " pathEditMode="relative" ptsTypes="AA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00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15498 L -0.64323 0.2331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5.75989E-7 L 0.23629 -0.22022 " pathEditMode="relative" ptsTypes="AA">
                                      <p:cBhvr>
                                        <p:cTn id="110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катерина\Pictures\2012-11-15_204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772"/>
          </a:xfrm>
          <a:prstGeom prst="rect">
            <a:avLst/>
          </a:prstGeom>
          <a:noFill/>
        </p:spPr>
      </p:pic>
      <p:sp>
        <p:nvSpPr>
          <p:cNvPr id="7" name="Блок-схема: знак завершения 6"/>
          <p:cNvSpPr/>
          <p:nvPr/>
        </p:nvSpPr>
        <p:spPr>
          <a:xfrm>
            <a:off x="899592" y="332656"/>
            <a:ext cx="7488832" cy="108012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Воздушный- ореховый полуфабрикат </a:t>
            </a:r>
            <a:endParaRPr lang="ru-RU" sz="3200" dirty="0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7236296" y="1052736"/>
            <a:ext cx="288032" cy="288032"/>
          </a:xfrm>
          <a:prstGeom prst="actionButtonHo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1259632" y="1628800"/>
            <a:ext cx="6768752" cy="1409700"/>
            <a:chOff x="539552" y="1556792"/>
            <a:chExt cx="6052889" cy="140970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539552" y="1556792"/>
              <a:ext cx="4104456" cy="1152128"/>
              <a:chOff x="539552" y="1556792"/>
              <a:chExt cx="4104456" cy="1152128"/>
            </a:xfrm>
          </p:grpSpPr>
          <p:pic>
            <p:nvPicPr>
              <p:cNvPr id="11269" name="Picture 5" descr="C:\Users\екатерина\Pictures\1389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9552" y="1556792"/>
                <a:ext cx="1457652" cy="1152128"/>
              </a:xfrm>
              <a:prstGeom prst="rect">
                <a:avLst/>
              </a:prstGeom>
              <a:noFill/>
              <a:effectLst>
                <a:softEdge rad="127000"/>
              </a:effectLst>
            </p:spPr>
          </p:pic>
          <p:sp>
            <p:nvSpPr>
              <p:cNvPr id="13" name="Минус 12"/>
              <p:cNvSpPr/>
              <p:nvPr/>
            </p:nvSpPr>
            <p:spPr>
              <a:xfrm>
                <a:off x="1979712" y="1916832"/>
                <a:ext cx="504056" cy="432048"/>
              </a:xfrm>
              <a:prstGeom prst="mathMinus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270" name="Picture 6" descr="C:\Users\екатерина\Pictures\thMY0263L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55776" y="1628800"/>
                <a:ext cx="1500167" cy="1080120"/>
              </a:xfrm>
              <a:prstGeom prst="rect">
                <a:avLst/>
              </a:prstGeom>
              <a:noFill/>
              <a:effectLst>
                <a:softEdge rad="127000"/>
              </a:effectLst>
            </p:spPr>
          </p:pic>
          <p:sp>
            <p:nvSpPr>
              <p:cNvPr id="15" name="Равно 14"/>
              <p:cNvSpPr/>
              <p:nvPr/>
            </p:nvSpPr>
            <p:spPr>
              <a:xfrm>
                <a:off x="3995936" y="1916832"/>
                <a:ext cx="648072" cy="432048"/>
              </a:xfrm>
              <a:prstGeom prst="mathEqual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1271" name="Picture 7" descr="C:\Users\екатерина\Pictures\thY4FN8BN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16016" y="1556792"/>
              <a:ext cx="1876425" cy="1409700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115616" y="3140968"/>
            <a:ext cx="6995819" cy="1571601"/>
            <a:chOff x="1115616" y="3140968"/>
            <a:chExt cx="6995819" cy="1571601"/>
          </a:xfrm>
        </p:grpSpPr>
        <p:pic>
          <p:nvPicPr>
            <p:cNvPr id="11272" name="Picture 8" descr="C:\Users\екатерина\Pictures\thY4FN8BN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15616" y="3212976"/>
              <a:ext cx="1876425" cy="1409700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sp>
          <p:nvSpPr>
            <p:cNvPr id="20" name="Плюс 19"/>
            <p:cNvSpPr/>
            <p:nvPr/>
          </p:nvSpPr>
          <p:spPr>
            <a:xfrm>
              <a:off x="2987824" y="3717032"/>
              <a:ext cx="648072" cy="432048"/>
            </a:xfrm>
            <a:prstGeom prst="mathPlu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авно 20"/>
            <p:cNvSpPr/>
            <p:nvPr/>
          </p:nvSpPr>
          <p:spPr>
            <a:xfrm>
              <a:off x="5148064" y="3717032"/>
              <a:ext cx="648072" cy="432048"/>
            </a:xfrm>
            <a:prstGeom prst="mathEqual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1274" name="Picture 10" descr="C:\Users\екатерина\Pictures\sahar-pesok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51920" y="3140968"/>
              <a:ext cx="962205" cy="1571601"/>
            </a:xfrm>
            <a:prstGeom prst="rect">
              <a:avLst/>
            </a:prstGeom>
            <a:noFill/>
            <a:effectLst>
              <a:softEdge rad="63500"/>
            </a:effectLst>
          </p:spPr>
        </p:pic>
        <p:pic>
          <p:nvPicPr>
            <p:cNvPr id="11275" name="Picture 11" descr="C:\Users\екатерина\Pictures\img_2056-500x333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12160" y="3284984"/>
              <a:ext cx="2099275" cy="1398117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1276" name="Picture 12" descr="C:\Users\екатерина\Pictures\thRTQYH68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3728" y="1340768"/>
            <a:ext cx="5256584" cy="508423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277" name="Picture 13" descr="C:\Users\екатерина\Pictures\img_2056-500x3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1628800"/>
            <a:ext cx="2745649" cy="182860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278" name="Picture 14" descr="C:\Users\екатерина\Pictures\thZQKJY9E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4187876"/>
            <a:ext cx="2088232" cy="204755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9" name="Блок-схема: процесс 28"/>
          <p:cNvSpPr/>
          <p:nvPr/>
        </p:nvSpPr>
        <p:spPr>
          <a:xfrm>
            <a:off x="3491880" y="4005064"/>
            <a:ext cx="2592288" cy="864096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Взбиваем 30-40 минут </a:t>
            </a:r>
            <a:endParaRPr lang="ru-RU" dirty="0"/>
          </a:p>
        </p:txBody>
      </p:sp>
      <p:pic>
        <p:nvPicPr>
          <p:cNvPr id="11279" name="Picture 15" descr="C:\Users\екатерина\Pictures\fluffy%20white%20suga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800" y="2060848"/>
            <a:ext cx="4104456" cy="307834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280" name="Picture 16" descr="C:\Users\екатерина\Pictures\thR6A8X9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9588" y="3973513"/>
            <a:ext cx="2857500" cy="214312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281" name="Picture 17" descr="C:\Users\екатерина\Pictures\521282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03848" y="1340768"/>
            <a:ext cx="3355900" cy="447453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282" name="Picture 18" descr="C:\Users\екатерина\Pictures\thX73PDCKN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23728" y="1484784"/>
            <a:ext cx="5472607" cy="477262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283" name="Picture 19" descr="C:\Users\екатерина\Pictures\th9C5MYLX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03648" y="1916832"/>
            <a:ext cx="6624736" cy="404265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284" name="Picture 20" descr="C:\Users\екатерина\Pictures\th719Y9287.jpg"/>
          <p:cNvPicPr>
            <a:picLocks noChangeAspect="1" noChangeArrowheads="1"/>
          </p:cNvPicPr>
          <p:nvPr/>
        </p:nvPicPr>
        <p:blipFill>
          <a:blip r:embed="rId16" cstate="print"/>
          <a:srcRect t="12500" r="3750" b="10000"/>
          <a:stretch>
            <a:fillRect/>
          </a:stretch>
        </p:blipFill>
        <p:spPr bwMode="auto">
          <a:xfrm>
            <a:off x="2123728" y="1484784"/>
            <a:ext cx="5544616" cy="446449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0323 L 0.21216 0.1709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4.89475E-6 L -0.3151 -0.25191 " pathEditMode="relative" ptsTypes="AA">
                                      <p:cBhvr>
                                        <p:cTn id="55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14527E-6 L 0.27552 -0.21004 " pathEditMode="relative" ptsTypes="AA">
                                      <p:cBhvr>
                                        <p:cTn id="83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4000"/>
                            </p:stCondLst>
                            <p:childTnLst>
                              <p:par>
                                <p:cTn id="9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6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580</Words>
  <Application>Microsoft Office PowerPoint</Application>
  <PresentationFormat>Экран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 фрей</dc:creator>
  <cp:lastModifiedBy>екатерина фрей</cp:lastModifiedBy>
  <cp:revision>116</cp:revision>
  <dcterms:created xsi:type="dcterms:W3CDTF">2015-01-18T07:55:12Z</dcterms:created>
  <dcterms:modified xsi:type="dcterms:W3CDTF">2015-01-30T09:54:04Z</dcterms:modified>
</cp:coreProperties>
</file>