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1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43A2E2-22A3-4D65-8351-AAFCB5674CB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8BB984-0930-4DFD-A888-93A4571A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43A2E2-22A3-4D65-8351-AAFCB5674CB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BB984-0930-4DFD-A888-93A4571A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343A2E2-22A3-4D65-8351-AAFCB5674CB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8BB984-0930-4DFD-A888-93A4571A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43A2E2-22A3-4D65-8351-AAFCB5674CB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BB984-0930-4DFD-A888-93A4571A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43A2E2-22A3-4D65-8351-AAFCB5674CB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E8BB984-0930-4DFD-A888-93A4571A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43A2E2-22A3-4D65-8351-AAFCB5674CB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BB984-0930-4DFD-A888-93A4571A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43A2E2-22A3-4D65-8351-AAFCB5674CB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BB984-0930-4DFD-A888-93A4571A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43A2E2-22A3-4D65-8351-AAFCB5674CB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BB984-0930-4DFD-A888-93A4571A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43A2E2-22A3-4D65-8351-AAFCB5674CB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BB984-0930-4DFD-A888-93A4571A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43A2E2-22A3-4D65-8351-AAFCB5674CB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BB984-0930-4DFD-A888-93A4571A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43A2E2-22A3-4D65-8351-AAFCB5674CB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BB984-0930-4DFD-A888-93A4571A6C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343A2E2-22A3-4D65-8351-AAFCB5674CB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8BB984-0930-4DFD-A888-93A4571A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7643192" cy="21363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</a:t>
            </a:r>
            <a:r>
              <a:rPr lang="ru-RU" sz="2800" b="1" dirty="0" smtClean="0">
                <a:solidFill>
                  <a:schemeClr val="tx1"/>
                </a:solidFill>
              </a:rPr>
              <a:t> Кольчатые черви </a:t>
            </a:r>
            <a:r>
              <a:rPr sz="2800" b="1" dirty="0" smtClean="0">
                <a:solidFill>
                  <a:schemeClr val="tx1"/>
                </a:solidFill>
              </a:rPr>
              <a:t>(</a:t>
            </a:r>
            <a:r>
              <a:rPr sz="2800" b="1" dirty="0" err="1" smtClean="0">
                <a:solidFill>
                  <a:schemeClr val="tx1"/>
                </a:solidFill>
              </a:rPr>
              <a:t>Annelida</a:t>
            </a:r>
            <a:r>
              <a:rPr sz="2800" b="1" dirty="0" smtClean="0">
                <a:solidFill>
                  <a:schemeClr val="tx1"/>
                </a:solidFill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класс </a:t>
            </a:r>
            <a:r>
              <a:rPr lang="ru-RU" sz="2800" b="1" dirty="0" smtClean="0">
                <a:solidFill>
                  <a:schemeClr val="tx1"/>
                </a:solidFill>
              </a:rPr>
              <a:t>Многощетинковые </a:t>
            </a:r>
            <a:r>
              <a:rPr sz="2800" b="1" dirty="0" smtClean="0">
                <a:solidFill>
                  <a:schemeClr val="tx1"/>
                </a:solidFill>
              </a:rPr>
              <a:t>(</a:t>
            </a:r>
            <a:r>
              <a:rPr sz="2800" b="1" dirty="0" err="1" smtClean="0">
                <a:solidFill>
                  <a:schemeClr val="tx1"/>
                </a:solidFill>
              </a:rPr>
              <a:t>Polychaeta</a:t>
            </a:r>
            <a:r>
              <a:rPr sz="2800" b="1" dirty="0" smtClean="0">
                <a:solidFill>
                  <a:schemeClr val="tx1"/>
                </a:solidFill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</a:rPr>
              <a:t>;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класс</a:t>
            </a:r>
            <a:r>
              <a:rPr lang="ru-RU" sz="2800" b="1" dirty="0" smtClean="0">
                <a:solidFill>
                  <a:schemeClr val="tx1"/>
                </a:solidFill>
              </a:rPr>
              <a:t> Малощетинковые (</a:t>
            </a:r>
            <a:r>
              <a:rPr sz="2800" b="1" dirty="0" err="1" smtClean="0">
                <a:solidFill>
                  <a:schemeClr val="tx1"/>
                </a:solidFill>
              </a:rPr>
              <a:t>Oligochaeta</a:t>
            </a:r>
            <a:r>
              <a:rPr sz="2800" b="1" dirty="0" smtClean="0">
                <a:solidFill>
                  <a:schemeClr val="tx1"/>
                </a:solidFill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</a:rPr>
              <a:t>;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класс</a:t>
            </a:r>
            <a:r>
              <a:rPr lang="ru-RU" sz="2800" b="1" dirty="0" smtClean="0">
                <a:solidFill>
                  <a:schemeClr val="tx1"/>
                </a:solidFill>
              </a:rPr>
              <a:t> Пиявки (</a:t>
            </a:r>
            <a:r>
              <a:rPr sz="2800" b="1" dirty="0" err="1" smtClean="0">
                <a:solidFill>
                  <a:schemeClr val="tx1"/>
                </a:solidFill>
              </a:rPr>
              <a:t>Hirudinea</a:t>
            </a:r>
            <a:r>
              <a:rPr sz="2800" b="1" dirty="0" smtClean="0">
                <a:solidFill>
                  <a:schemeClr val="tx1"/>
                </a:solidFill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7426499" cy="344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chemeClr val="tx1"/>
                </a:solidFill>
              </a:rPr>
              <a:t>Малощетинковые черви (</a:t>
            </a:r>
            <a:r>
              <a:rPr lang="ru-RU" sz="3600" b="1" i="1" dirty="0" err="1" smtClean="0">
                <a:solidFill>
                  <a:schemeClr val="tx1"/>
                </a:solidFill>
              </a:rPr>
              <a:t>Oligochaeta</a:t>
            </a:r>
            <a:r>
              <a:rPr lang="ru-RU" sz="3600" b="1" i="1" dirty="0" smtClean="0">
                <a:solidFill>
                  <a:schemeClr val="tx1"/>
                </a:solidFill>
              </a:rPr>
              <a:t>)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351838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Малощетинковые черви (</a:t>
            </a:r>
            <a:r>
              <a:rPr lang="ru-RU" sz="3600" b="1" i="1" dirty="0" err="1" smtClean="0">
                <a:solidFill>
                  <a:schemeClr val="tx1"/>
                </a:solidFill>
              </a:rPr>
              <a:t>Oligochaeta</a:t>
            </a:r>
            <a:r>
              <a:rPr lang="ru-RU" sz="3600" b="1" i="1" dirty="0" smtClean="0">
                <a:solidFill>
                  <a:schemeClr val="tx1"/>
                </a:solidFill>
              </a:rPr>
              <a:t>)</a:t>
            </a: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4643446"/>
            <a:ext cx="8043890" cy="19288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/>
              <a:t>Число сегментов у червей различных видов составляет от 5 -7 до 600. В отличие от многощетинковых у малощетинковых червей отсутствуют </a:t>
            </a:r>
            <a:r>
              <a:rPr lang="ru-RU" sz="2000" dirty="0" err="1" smtClean="0"/>
              <a:t>параподии</a:t>
            </a:r>
            <a:r>
              <a:rPr lang="ru-RU" sz="2000" dirty="0" smtClean="0"/>
              <a:t>, </a:t>
            </a:r>
            <a:r>
              <a:rPr lang="ru-RU" sz="2000" dirty="0" err="1" smtClean="0"/>
              <a:t>пальпы</a:t>
            </a:r>
            <a:r>
              <a:rPr lang="ru-RU" sz="2000" dirty="0" smtClean="0"/>
              <a:t> и усики, но сохранились маленькие </a:t>
            </a:r>
            <a:r>
              <a:rPr lang="ru-RU" sz="2000" b="1" i="1" dirty="0" smtClean="0">
                <a:solidFill>
                  <a:srgbClr val="FFFF00"/>
                </a:solidFill>
              </a:rPr>
              <a:t>щетинки</a:t>
            </a:r>
            <a:r>
              <a:rPr lang="ru-RU" sz="2000" dirty="0" smtClean="0"/>
              <a:t>, торчащие из стенки тела. На каждом сегменте развиты 4 пары щетинок: две спинные и две брюшные. Это остатки исчезнувших </a:t>
            </a:r>
            <a:r>
              <a:rPr lang="ru-RU" sz="2000" dirty="0" err="1" smtClean="0"/>
              <a:t>параподий</a:t>
            </a:r>
            <a:r>
              <a:rPr lang="ru-RU" sz="2000" dirty="0" smtClean="0"/>
              <a:t>, которые были у их предков </a:t>
            </a:r>
            <a:endParaRPr lang="ru-RU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5918179" cy="345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Малощетинковые черви (</a:t>
            </a:r>
            <a:r>
              <a:rPr lang="ru-RU" sz="3600" b="1" i="1" dirty="0" err="1" smtClean="0">
                <a:solidFill>
                  <a:schemeClr val="tx1"/>
                </a:solidFill>
              </a:rPr>
              <a:t>Oligochaeta</a:t>
            </a:r>
            <a:r>
              <a:rPr lang="ru-RU" sz="3600" b="1" i="1" dirty="0" smtClean="0">
                <a:solidFill>
                  <a:schemeClr val="tx1"/>
                </a:solidFill>
              </a:rPr>
              <a:t>)</a:t>
            </a: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Кожно-мускульный мешок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smtClean="0"/>
              <a:t>Образован кутикулой, однослойным эпителием и двумя слоями мышц — наружными кольцевыми и внутренними продольными. Внутренняя сторона продольных мышц выстлана эпителием. Благодаря попеременному сокращению этих мышц тело червя может сокращаться и удлиняться, что способствует движению червя. Движению помогают и щетинки, загнутые спереди, они помогают червю удерживаться в норке и быстро продвигаться вперёд.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786190"/>
            <a:ext cx="4643450" cy="268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Малощетинковые черви (</a:t>
            </a:r>
            <a:r>
              <a:rPr lang="ru-RU" sz="3600" b="1" i="1" dirty="0" err="1" smtClean="0">
                <a:solidFill>
                  <a:schemeClr val="tx1"/>
                </a:solidFill>
              </a:rPr>
              <a:t>Oligochaeta</a:t>
            </a:r>
            <a:r>
              <a:rPr lang="ru-RU" sz="3600" b="1" i="1" dirty="0" smtClean="0">
                <a:solidFill>
                  <a:schemeClr val="tx1"/>
                </a:solidFill>
              </a:rPr>
              <a:t>)</a:t>
            </a: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Пищеварительная система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состоит из передней, средней и задней кишки. В переднем и среднем отделах кишечника имеются дифференцированные участки (например, </a:t>
            </a:r>
            <a:r>
              <a:rPr lang="ru-RU" sz="2000" i="1" dirty="0" smtClean="0">
                <a:solidFill>
                  <a:srgbClr val="FFFF00"/>
                </a:solidFill>
              </a:rPr>
              <a:t>зоб, желудок</a:t>
            </a:r>
            <a:r>
              <a:rPr lang="ru-RU" sz="2000" dirty="0" smtClean="0"/>
              <a:t>), отсутствовавшие у предыдущих типов червей. В пищевод впадают протоки </a:t>
            </a:r>
            <a:r>
              <a:rPr lang="ru-RU" sz="2000" b="1" i="1" dirty="0" smtClean="0">
                <a:solidFill>
                  <a:srgbClr val="FFFF00"/>
                </a:solidFill>
              </a:rPr>
              <a:t>известковых желёз,</a:t>
            </a:r>
            <a:r>
              <a:rPr lang="ru-RU" sz="2000" dirty="0" smtClean="0"/>
              <a:t> секрет которых служит для нейтрализации  находящихся в почве кислот. Питаются дождевые черви гниющими растительными остатками, опавшими листьями, которые затаскивают в свои норки.</a:t>
            </a:r>
            <a:endParaRPr lang="ru-RU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02984"/>
            <a:ext cx="8461373" cy="23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Кровеносная система</a:t>
            </a:r>
            <a:endParaRPr lang="ru-RU" sz="3600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7183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Кровеносная система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замкнутая</a:t>
            </a:r>
            <a:r>
              <a:rPr lang="ru-RU" sz="2000" dirty="0" smtClean="0"/>
              <a:t>. Движение крови обуславливается пульсацией крупных сосудов, главным образом, опоясывающих пищевод.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ru-RU" sz="2000" dirty="0" smtClean="0"/>
              <a:t>Важно запомнить, что по спинному сосуду кровь движется от заднего конца тела к переднему, а по брюшному сосуду — в обратном направлении. Оба сосуда </a:t>
            </a:r>
            <a:r>
              <a:rPr lang="ru-RU" sz="2000" dirty="0" err="1" smtClean="0"/>
              <a:t>посегментно</a:t>
            </a:r>
            <a:r>
              <a:rPr lang="ru-RU" sz="2000" dirty="0" smtClean="0"/>
              <a:t> соединены кольцевыми сосудами,  охватывающими кишечник. Из них выделяются своей толщиной сосуды, окружающие пищевод, называемые </a:t>
            </a:r>
            <a:r>
              <a:rPr lang="ru-RU" sz="2000" i="1" dirty="0" smtClean="0">
                <a:solidFill>
                  <a:srgbClr val="FFFF00"/>
                </a:solidFill>
              </a:rPr>
              <a:t>сердцами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2804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Нервная система</a:t>
            </a:r>
            <a:endParaRPr lang="ru-RU" sz="3600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643206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Нервная система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состоит из нервного окологлоточного кольца с ганглиями и брюшной нервной цепочки. Надглоточный парный ганглий выполняет функции головного мозга и развит сильнее, чем </a:t>
            </a:r>
            <a:r>
              <a:rPr lang="ru-RU" sz="2000" dirty="0" err="1" smtClean="0"/>
              <a:t>подглоточный</a:t>
            </a:r>
            <a:r>
              <a:rPr lang="ru-RU" sz="2000" dirty="0" smtClean="0"/>
              <a:t>. </a:t>
            </a:r>
          </a:p>
          <a:p>
            <a:pPr>
              <a:spcBef>
                <a:spcPct val="30000"/>
              </a:spcBef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Органы чувств </a:t>
            </a:r>
            <a:r>
              <a:rPr lang="ru-RU" sz="2000" dirty="0" smtClean="0"/>
              <a:t>развиты у кольчатых червей в различной степени. У почвенных дождевых червей глаза отсутствуют, но в их коже заложены многочисленные светочувствительные клетки и нервные окончания.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675688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Выделительная система</a:t>
            </a:r>
            <a:endParaRPr lang="ru-RU" sz="3600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Органы выделения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представлены </a:t>
            </a:r>
            <a:r>
              <a:rPr lang="ru-RU" sz="2000" dirty="0" err="1" smtClean="0"/>
              <a:t>посегментно</a:t>
            </a:r>
            <a:r>
              <a:rPr lang="ru-RU" sz="2000" dirty="0" smtClean="0"/>
              <a:t> расположенными парными </a:t>
            </a:r>
            <a:r>
              <a:rPr lang="ru-RU" sz="2000" i="1" dirty="0" smtClean="0">
                <a:solidFill>
                  <a:srgbClr val="FFFF00"/>
                </a:solidFill>
              </a:rPr>
              <a:t>метанефридиями</a:t>
            </a:r>
            <a:r>
              <a:rPr lang="ru-RU" sz="2000" dirty="0" smtClean="0"/>
              <a:t>. Они имеют вид извитых трубочек, начинаются в полости тела воронкой с ресничками. От воронки отходит канал, который пронизывает поперечную перегородку, проходит в полость следующего сегмента. Конечный отдел метанефридия имеет расширение — мочевой пузырь, который открывается наружу.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5693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Выделительная система</a:t>
            </a:r>
            <a:endParaRPr lang="ru-RU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7993063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Размножение дождевых червей</a:t>
            </a:r>
            <a:endParaRPr lang="ru-RU" sz="3600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Дождевые черви — гермафродиты. Оплодотворение перекрестное. Черви прикладываются друг к другу брюшными сторонами и обмениваются семенной жидкостью, которая попадает в семяприемники. После этого черви расходятся. В передней трети тела имеется поясок, который образует слизистую муфточку, в нее откладываются яйца.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005915" cy="241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4286248" y="1185576"/>
            <a:ext cx="3714776" cy="281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Размножение дождевых червей</a:t>
            </a:r>
            <a:endParaRPr lang="ru-RU" sz="3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00034" y="1357298"/>
            <a:ext cx="8143900" cy="480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Общая характеристика типа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857232"/>
            <a:ext cx="4257676" cy="57864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tx1"/>
              </a:buClr>
              <a:buNone/>
            </a:pPr>
            <a:r>
              <a:rPr lang="ru-RU" sz="2000" dirty="0" smtClean="0"/>
              <a:t>1. Симметрия двусторонняя</a:t>
            </a:r>
          </a:p>
          <a:p>
            <a:pPr marL="457200" indent="-457200">
              <a:buClr>
                <a:schemeClr val="tx1"/>
              </a:buClr>
              <a:buNone/>
            </a:pPr>
            <a:r>
              <a:rPr lang="ru-RU" sz="2000" dirty="0" smtClean="0"/>
              <a:t>2. Трёхслойные</a:t>
            </a:r>
          </a:p>
          <a:p>
            <a:pPr marL="457200" indent="-457200">
              <a:buClr>
                <a:schemeClr val="tx1"/>
              </a:buClr>
              <a:buNone/>
            </a:pPr>
            <a:r>
              <a:rPr lang="ru-RU" sz="2000" dirty="0" smtClean="0"/>
              <a:t>3. Тело сегментировано</a:t>
            </a:r>
          </a:p>
          <a:p>
            <a:pPr marL="457200" indent="-457200">
              <a:buClr>
                <a:schemeClr val="tx1"/>
              </a:buClr>
              <a:buNone/>
            </a:pPr>
            <a:r>
              <a:rPr lang="ru-RU" sz="2000" dirty="0" smtClean="0"/>
              <a:t>4. Есть вторичная полость тела (целом) – развивается из мезодермы, имеет собственные стенки. Заполнена жидкостью</a:t>
            </a:r>
          </a:p>
          <a:p>
            <a:pPr marL="457200" indent="-457200">
              <a:buClr>
                <a:schemeClr val="tx1"/>
              </a:buClr>
              <a:buNone/>
            </a:pPr>
            <a:r>
              <a:rPr lang="ru-RU" sz="2000" dirty="0" smtClean="0"/>
              <a:t>5. Есть КММ (кольцевые, продольные, спинные и брюшные мышцы)</a:t>
            </a:r>
          </a:p>
          <a:p>
            <a:pPr marL="457200" indent="-457200">
              <a:buClr>
                <a:schemeClr val="tx1"/>
              </a:buClr>
              <a:buNone/>
            </a:pPr>
            <a:r>
              <a:rPr lang="ru-RU" sz="2000" dirty="0" smtClean="0"/>
              <a:t>6. Кишечник сквозной</a:t>
            </a:r>
          </a:p>
          <a:p>
            <a:pPr marL="457200" indent="-457200">
              <a:buClr>
                <a:schemeClr val="tx1"/>
              </a:buClr>
              <a:buNone/>
            </a:pPr>
            <a:r>
              <a:rPr lang="ru-RU" sz="2000" dirty="0" smtClean="0"/>
              <a:t>7</a:t>
            </a:r>
            <a:r>
              <a:rPr lang="ru-RU" sz="2000" i="1" dirty="0" smtClean="0"/>
              <a:t>. Появляется кровеносная система замкнутого типа, сердца нет</a:t>
            </a:r>
          </a:p>
          <a:p>
            <a:pPr marL="457200" indent="-457200">
              <a:buClr>
                <a:schemeClr val="tx1"/>
              </a:buClr>
              <a:buNone/>
            </a:pPr>
            <a:r>
              <a:rPr lang="ru-RU" sz="2000" dirty="0" smtClean="0"/>
              <a:t>8.Дыхательная система отсутствует</a:t>
            </a:r>
          </a:p>
          <a:p>
            <a:pPr marL="457200" indent="-457200">
              <a:buClr>
                <a:schemeClr val="tx1"/>
              </a:buClr>
              <a:buNone/>
            </a:pPr>
            <a:r>
              <a:rPr lang="ru-RU" sz="2000" dirty="0" smtClean="0"/>
              <a:t>9. Выделительная система – парные трубочки ( метанефридии)</a:t>
            </a:r>
          </a:p>
          <a:p>
            <a:pPr marL="457200" indent="-457200">
              <a:buClr>
                <a:schemeClr val="tx1"/>
              </a:buClr>
              <a:buNone/>
            </a:pPr>
            <a:r>
              <a:rPr lang="ru-RU" sz="2000" dirty="0" smtClean="0"/>
              <a:t>10. Раздельнополые или гермафродиты</a:t>
            </a:r>
          </a:p>
          <a:p>
            <a:pPr marL="457200" indent="-457200">
              <a:buClr>
                <a:schemeClr val="tx1"/>
              </a:buClr>
              <a:buNone/>
            </a:pPr>
            <a:endParaRPr lang="ru-RU" sz="2000" dirty="0" smtClean="0"/>
          </a:p>
          <a:p>
            <a:pPr marL="457200" indent="-457200">
              <a:buClr>
                <a:schemeClr val="tx1"/>
              </a:buClr>
              <a:buNone/>
            </a:pPr>
            <a:endParaRPr lang="ru-RU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103688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403225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Размножение дождевых червей</a:t>
            </a: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14818"/>
            <a:ext cx="8229600" cy="24288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При продвижении муфты через сегменты, содержащие семяприемники, яйца оплодотворяются  спермиями, принадлежащими другой особи. Муфта сбрасывается через передний конец тела, уплотняется и превращается в яйцевой кокон, где и развиваются молодые черви. По окончании развития из яиц выходят маленькие черви.</a:t>
            </a:r>
            <a:endParaRPr lang="en-US" sz="2000" dirty="0" smtClean="0"/>
          </a:p>
          <a:p>
            <a:pPr algn="just"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Значение</a:t>
            </a:r>
            <a:r>
              <a:rPr lang="ru-RU" sz="2000" dirty="0" smtClean="0"/>
              <a:t>. Дождевые черви играют большую роль в почвообразовании.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3905137" cy="292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Класс Многощетинковые (</a:t>
            </a:r>
            <a:r>
              <a:rPr lang="ru-RU" sz="3600" b="1" i="1" dirty="0" err="1" smtClean="0">
                <a:solidFill>
                  <a:schemeClr val="tx1"/>
                </a:solidFill>
              </a:rPr>
              <a:t>Polуchaeta</a:t>
            </a:r>
            <a:r>
              <a:rPr lang="ru-RU" sz="3600" b="1" i="1" dirty="0" smtClean="0">
                <a:solidFill>
                  <a:schemeClr val="tx1"/>
                </a:solidFill>
              </a:rPr>
              <a:t>)</a:t>
            </a:r>
            <a:endParaRPr lang="ru-RU" sz="36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Многощетинковых червей известно около 7 тыс. видов. Большинство из них обитает в морях. Немногие живут в пресных водах, в подстилке тропических лесов. В морях черви живут на дне, где ползают среди камней, кораллов, зарываются в ил.</a:t>
            </a:r>
            <a:endParaRPr lang="ru-RU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7"/>
            <a:ext cx="6357982" cy="40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Класс Многощетинковые (</a:t>
            </a:r>
            <a:r>
              <a:rPr lang="ru-RU" sz="3600" b="1" i="1" dirty="0" err="1" smtClean="0">
                <a:solidFill>
                  <a:schemeClr val="tx1"/>
                </a:solidFill>
              </a:rPr>
              <a:t>Polуchaeta</a:t>
            </a:r>
            <a:r>
              <a:rPr lang="ru-RU" sz="3600" b="1" i="1" dirty="0" smtClean="0">
                <a:solidFill>
                  <a:schemeClr val="tx1"/>
                </a:solidFill>
              </a:rPr>
              <a:t>)</a:t>
            </a: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9058" y="857232"/>
            <a:ext cx="4757742" cy="57864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Среди червей есть сидячие формы, которые строят защитную трубку и никогда её не покидают. Есть среди них и планктонные виды. Встречаются многощетинковые черви главным образом в прибрежной полосе, но иногда на глубине до 8 тыс. м. Их поедают ракообразные, рыбы, иглокожие, кишечнополостные, птицы.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FF00"/>
                </a:solidFill>
              </a:rPr>
              <a:t>Полихеты</a:t>
            </a:r>
            <a:r>
              <a:rPr lang="ru-RU" sz="2000" dirty="0" smtClean="0"/>
              <a:t> – основная кормовая база для морских рыб. В 1930 году в Каспийское море были переселены около 65 </a:t>
            </a:r>
            <a:r>
              <a:rPr lang="ru-RU" sz="2000" dirty="0" err="1" smtClean="0"/>
              <a:t>тыс</a:t>
            </a:r>
            <a:r>
              <a:rPr lang="ru-RU" sz="2000" dirty="0" smtClean="0"/>
              <a:t> нереид, через несколько лет эти черви развились в большом количестве и стали излюбленным кормом осетров. Многощетинкового червя </a:t>
            </a:r>
            <a:r>
              <a:rPr lang="ru-RU" sz="2000" b="1" i="1" dirty="0" err="1" smtClean="0"/>
              <a:t>палоло</a:t>
            </a:r>
            <a:r>
              <a:rPr lang="ru-RU" sz="2000" b="1" i="1" dirty="0" smtClean="0"/>
              <a:t> </a:t>
            </a:r>
            <a:r>
              <a:rPr lang="ru-RU" sz="2000" dirty="0" smtClean="0"/>
              <a:t>употребляет в пищу население тихоокеанских островов.</a:t>
            </a:r>
            <a:endParaRPr lang="ru-RU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643050"/>
            <a:ext cx="336790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chemeClr val="tx1"/>
                </a:solidFill>
              </a:rPr>
              <a:t>Класс Многощетинковые (</a:t>
            </a:r>
            <a:r>
              <a:rPr lang="ru-RU" sz="3600" b="1" i="1" dirty="0" err="1" smtClean="0">
                <a:solidFill>
                  <a:schemeClr val="tx1"/>
                </a:solidFill>
              </a:rPr>
              <a:t>Polуchaeta</a:t>
            </a:r>
            <a:r>
              <a:rPr lang="ru-RU" sz="3600" b="1" i="1" dirty="0" smtClean="0">
                <a:solidFill>
                  <a:schemeClr val="tx1"/>
                </a:solidFill>
              </a:rPr>
              <a:t>)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764704"/>
            <a:ext cx="3384376" cy="38073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Представителей этого класса еще называют </a:t>
            </a:r>
            <a:r>
              <a:rPr lang="ru-RU" sz="2000" b="1" i="1" dirty="0" smtClean="0"/>
              <a:t>полихетами</a:t>
            </a:r>
            <a:r>
              <a:rPr lang="ru-RU" sz="2000" dirty="0" smtClean="0"/>
              <a:t>. Членистое тело полихет состоит из трех отделов: головной лопасти, сегментированного туловища и задней анальной лопасти. Головная лопасть вооружена придатками — щупальцами и несет мелкие глазки. </a:t>
            </a:r>
            <a:endParaRPr lang="ru-RU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928670"/>
            <a:ext cx="1655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36734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27368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5" y="4293096"/>
            <a:ext cx="4169623" cy="21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Класс Многощетинковые (</a:t>
            </a:r>
            <a:r>
              <a:rPr lang="ru-RU" sz="3600" b="1" i="1" dirty="0" err="1" smtClean="0">
                <a:solidFill>
                  <a:schemeClr val="tx1"/>
                </a:solidFill>
              </a:rPr>
              <a:t>Polуchaeta</a:t>
            </a:r>
            <a:r>
              <a:rPr lang="ru-RU" sz="3600" b="1" i="1" dirty="0" smtClean="0">
                <a:solidFill>
                  <a:schemeClr val="tx1"/>
                </a:solidFill>
              </a:rPr>
              <a:t>)</a:t>
            </a: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00562" y="857232"/>
            <a:ext cx="4186238" cy="2857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На следующем сегменте находится рот с глоткой, которая может выворачиваться наружу и часто имеет хитиновые челюсти. На члениках туловища имеются двуветвистые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параподии</a:t>
            </a:r>
            <a:r>
              <a:rPr lang="ru-RU" sz="2000" b="1" i="1" dirty="0" smtClean="0">
                <a:solidFill>
                  <a:srgbClr val="FFFF00"/>
                </a:solidFill>
              </a:rPr>
              <a:t>,</a:t>
            </a:r>
            <a:r>
              <a:rPr lang="ru-RU" sz="2000" b="1" i="1" dirty="0" smtClean="0"/>
              <a:t> </a:t>
            </a:r>
            <a:r>
              <a:rPr lang="ru-RU" sz="2000" dirty="0" smtClean="0"/>
              <a:t>вооруженные щетинками и часто имеющими жаберные выросты.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0671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86190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256"/>
            <a:ext cx="45005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Класс Многощетинковые (</a:t>
            </a:r>
            <a:r>
              <a:rPr lang="ru-RU" sz="3200" b="1" i="1" dirty="0" err="1" smtClean="0">
                <a:solidFill>
                  <a:schemeClr val="tx1"/>
                </a:solidFill>
              </a:rPr>
              <a:t>Polуchaeta</a:t>
            </a:r>
            <a:r>
              <a:rPr lang="ru-RU" sz="3200" b="1" i="1" dirty="0" smtClean="0">
                <a:solidFill>
                  <a:schemeClr val="tx1"/>
                </a:solidFill>
              </a:rPr>
              <a:t>)</a:t>
            </a: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1934" y="1000108"/>
            <a:ext cx="4614866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 бокам каждого сегмента тела заметны мускулистые выросты – органы движения,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параподии</a:t>
            </a:r>
            <a:r>
              <a:rPr lang="ru-RU" sz="2000" dirty="0" smtClean="0"/>
              <a:t>. </a:t>
            </a:r>
            <a:r>
              <a:rPr lang="ru-RU" sz="2000" dirty="0" err="1" smtClean="0"/>
              <a:t>Параподии</a:t>
            </a:r>
            <a:r>
              <a:rPr lang="ru-RU" sz="2000" dirty="0" smtClean="0"/>
              <a:t> содержат в себе своеобразную арматуру – пучки щетинок, способствующие жёсткости органов движения. Червь загребает </a:t>
            </a:r>
            <a:r>
              <a:rPr lang="ru-RU" sz="2000" dirty="0" err="1" smtClean="0"/>
              <a:t>параподиями</a:t>
            </a:r>
            <a:r>
              <a:rPr lang="ru-RU" sz="2000" dirty="0" smtClean="0"/>
              <a:t> спереди назад, цепляясь за неровности субстрата, и таким образом ползёт вперёд.</a:t>
            </a:r>
          </a:p>
          <a:p>
            <a:pPr>
              <a:buNone/>
            </a:pPr>
            <a:r>
              <a:rPr lang="ru-RU" sz="2000" dirty="0" smtClean="0"/>
              <a:t>У сидячих форм червей происходит частичная редукция </a:t>
            </a:r>
            <a:r>
              <a:rPr lang="ru-RU" sz="2000" dirty="0" err="1" smtClean="0"/>
              <a:t>параподий</a:t>
            </a:r>
            <a:r>
              <a:rPr lang="ru-RU" sz="2000" dirty="0" smtClean="0"/>
              <a:t>: нередко они остаются только в передней части тела.</a:t>
            </a:r>
            <a:endParaRPr lang="ru-RU" sz="20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314327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Класс Многощетинковые (</a:t>
            </a:r>
            <a:r>
              <a:rPr lang="ru-RU" sz="3600" b="1" i="1" dirty="0" err="1" smtClean="0">
                <a:solidFill>
                  <a:schemeClr val="tx1"/>
                </a:solidFill>
              </a:rPr>
              <a:t>Polуchaeta</a:t>
            </a:r>
            <a:r>
              <a:rPr lang="ru-RU" sz="3600" b="1" i="1" dirty="0" smtClean="0">
                <a:solidFill>
                  <a:schemeClr val="tx1"/>
                </a:solidFill>
              </a:rPr>
              <a:t>)</a:t>
            </a: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9058" y="1142984"/>
            <a:ext cx="4500594" cy="33575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Среди них есть активные хищники, способные плавать довольно быстро, волнообразно изгибая тело (</a:t>
            </a:r>
            <a:r>
              <a:rPr lang="ru-RU" sz="2000" i="1" dirty="0" smtClean="0"/>
              <a:t>нереиды</a:t>
            </a:r>
            <a:r>
              <a:rPr lang="ru-RU" sz="2000" dirty="0" smtClean="0"/>
              <a:t>), многие из них ведут роющий образ жизни, проделывая в песке или в иле длинные норки (</a:t>
            </a:r>
            <a:r>
              <a:rPr lang="ru-RU" sz="2000" i="1" dirty="0" smtClean="0"/>
              <a:t>пескожил</a:t>
            </a:r>
            <a:r>
              <a:rPr lang="ru-RU" sz="2000" dirty="0" smtClean="0"/>
              <a:t>).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Большинство полихет – раздельнополые животные. Развитие обычно идет со сменой нескольких личинок.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1655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86322"/>
            <a:ext cx="36734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00438"/>
            <a:ext cx="25602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2714620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Морская мышь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6000768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Пескожил</a:t>
            </a:r>
            <a:endParaRPr lang="ru-RU" sz="16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Малощетинковые черви (</a:t>
            </a:r>
            <a:r>
              <a:rPr lang="ru-RU" sz="3600" b="1" i="1" dirty="0" err="1" smtClean="0">
                <a:solidFill>
                  <a:schemeClr val="tx1"/>
                </a:solidFill>
              </a:rPr>
              <a:t>Oligochaeta</a:t>
            </a:r>
            <a:r>
              <a:rPr lang="ru-RU" sz="3600" b="1" i="1" dirty="0" smtClean="0">
                <a:solidFill>
                  <a:schemeClr val="tx1"/>
                </a:solidFill>
              </a:rPr>
              <a:t>)</a:t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3643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От многощетинковых червей произошли малощетинковые черви. </a:t>
            </a:r>
            <a:r>
              <a:rPr lang="ru-RU" sz="2000" b="1" i="1" dirty="0" smtClean="0"/>
              <a:t>Класс Малощетинковые черви </a:t>
            </a:r>
            <a:r>
              <a:rPr lang="ru-RU" sz="2000" dirty="0" smtClean="0"/>
              <a:t>объединяет 4-5 тыс. видов. </a:t>
            </a:r>
            <a:r>
              <a:rPr lang="ru-RU" sz="2000" dirty="0" smtClean="0">
                <a:solidFill>
                  <a:srgbClr val="FFFF00"/>
                </a:solidFill>
              </a:rPr>
              <a:t>Длина их тела </a:t>
            </a:r>
            <a:r>
              <a:rPr lang="ru-RU" sz="2000" dirty="0" smtClean="0"/>
              <a:t>колеблется от </a:t>
            </a:r>
            <a:r>
              <a:rPr lang="ru-RU" sz="2000" dirty="0" smtClean="0">
                <a:solidFill>
                  <a:srgbClr val="FFFF00"/>
                </a:solidFill>
              </a:rPr>
              <a:t>0,5 мм до 3 м.</a:t>
            </a:r>
          </a:p>
          <a:p>
            <a:pPr>
              <a:buNone/>
            </a:pPr>
            <a:r>
              <a:rPr lang="ru-RU" sz="2000" dirty="0" smtClean="0"/>
              <a:t>Малощетинковые черви, в основном, обитают в почве, но есть и пресноводные формы. Типичный представитель, обитающий в почве, — </a:t>
            </a:r>
            <a:r>
              <a:rPr lang="ru-RU" sz="2000" i="1" dirty="0" smtClean="0">
                <a:solidFill>
                  <a:srgbClr val="FFFF00"/>
                </a:solidFill>
              </a:rPr>
              <a:t>дождевой червь</a:t>
            </a:r>
            <a:r>
              <a:rPr lang="ru-RU" sz="2000" dirty="0" smtClean="0"/>
              <a:t>. Имеет вытянутое, цилиндрическое тело. Мелкие формы — около 0,5 мм, наиболее крупный представитель достигает почти 3 м (гигантский дождевой червь из Австралии). На каждом сегменте по 8 щетинок, располагаются четырьмя парами по боковым сторонам сегментов. Цепляясь ими за неровности почвы, червь с помощью мышц кожно-мускульного мешка продвигается вперед.</a:t>
            </a:r>
            <a:endParaRPr lang="ru-RU" sz="2000" i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00570"/>
            <a:ext cx="5184775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500570"/>
            <a:ext cx="25923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</TotalTime>
  <Words>1068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Тип Кольчатые черви (Annelida).  класс Многощетинковые (Polychaeta); класс Малощетинковые (Oligochaeta); класс Пиявки (Hirudinea).</vt:lpstr>
      <vt:lpstr>Общая характеристика типа</vt:lpstr>
      <vt:lpstr>Класс Многощетинковые (Polуchaeta)</vt:lpstr>
      <vt:lpstr>Класс Многощетинковые (Polуchaeta)</vt:lpstr>
      <vt:lpstr>Класс Многощетинковые (Polуchaeta)</vt:lpstr>
      <vt:lpstr>Класс Многощетинковые (Polуchaeta)</vt:lpstr>
      <vt:lpstr>Класс Многощетинковые (Polуchaeta)</vt:lpstr>
      <vt:lpstr>Класс Многощетинковые (Polуchaeta)</vt:lpstr>
      <vt:lpstr>Малощетинковые черви (Oligochaeta) </vt:lpstr>
      <vt:lpstr>Малощетинковые черви (Oligochaeta)</vt:lpstr>
      <vt:lpstr>Малощетинковые черви (Oligochaeta)</vt:lpstr>
      <vt:lpstr>Малощетинковые черви (Oligochaeta)</vt:lpstr>
      <vt:lpstr>Малощетинковые черви (Oligochaeta)</vt:lpstr>
      <vt:lpstr>Кровеносная система</vt:lpstr>
      <vt:lpstr>Нервная система</vt:lpstr>
      <vt:lpstr>Выделительная система</vt:lpstr>
      <vt:lpstr>Выделительная система</vt:lpstr>
      <vt:lpstr>Размножение дождевых червей</vt:lpstr>
      <vt:lpstr>Размножение дождевых червей</vt:lpstr>
      <vt:lpstr>Размножение дождевых червей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кольчатые черви</dc:title>
  <dc:creator>Dmitry Egubov</dc:creator>
  <cp:lastModifiedBy>Home</cp:lastModifiedBy>
  <cp:revision>23</cp:revision>
  <dcterms:created xsi:type="dcterms:W3CDTF">2011-11-22T14:48:28Z</dcterms:created>
  <dcterms:modified xsi:type="dcterms:W3CDTF">2015-01-14T18:20:25Z</dcterms:modified>
</cp:coreProperties>
</file>