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82" r:id="rId4"/>
    <p:sldId id="266" r:id="rId5"/>
    <p:sldId id="265" r:id="rId6"/>
    <p:sldId id="257" r:id="rId7"/>
    <p:sldId id="259" r:id="rId8"/>
    <p:sldId id="260" r:id="rId9"/>
    <p:sldId id="261" r:id="rId10"/>
    <p:sldId id="262" r:id="rId11"/>
    <p:sldId id="278" r:id="rId12"/>
    <p:sldId id="263" r:id="rId13"/>
    <p:sldId id="276" r:id="rId14"/>
    <p:sldId id="280" r:id="rId15"/>
    <p:sldId id="268" r:id="rId16"/>
    <p:sldId id="267" r:id="rId17"/>
    <p:sldId id="269" r:id="rId18"/>
    <p:sldId id="277" r:id="rId19"/>
    <p:sldId id="270" r:id="rId20"/>
    <p:sldId id="271" r:id="rId21"/>
    <p:sldId id="275" r:id="rId22"/>
    <p:sldId id="272" r:id="rId23"/>
    <p:sldId id="273" r:id="rId24"/>
    <p:sldId id="274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0333" autoAdjust="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DC25A-10BA-4636-8C97-728D7E89BA7D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5C9E-32E7-49AD-93E5-214D0C41A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5C9E-32E7-49AD-93E5-214D0C41A6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47551D-2D44-4837-BCF7-D9A099F8ACF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785233-A9A6-4040-83A2-7A24E8B38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bory.ru/mapsearch/?style=34" TargetMode="External"/><Relationship Id="rId2" Type="http://schemas.openxmlformats.org/officeDocument/2006/relationships/hyperlink" Target="http://sobory.ru/mapsearch/?altar=1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obory.ru/article/?object=18497" TargetMode="External"/><Relationship Id="rId2" Type="http://schemas.openxmlformats.org/officeDocument/2006/relationships/hyperlink" Target="http://ignatovka.my1.ru/load/1-1-0-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mablondin.ru/page.php?id=142" TargetMode="External"/><Relationship Id="rId4" Type="http://schemas.openxmlformats.org/officeDocument/2006/relationships/hyperlink" Target="http://dimablondin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158417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МОУ  Байдулинская средняя общеобразовательная школа</a:t>
            </a:r>
            <a:b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МО «Тереньгульского района» Ульяновской области</a:t>
            </a:r>
            <a:b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Компьютерная презентация</a:t>
            </a:r>
            <a:b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501008"/>
            <a:ext cx="8387272" cy="2952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Работу выполнили: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Юлия </a:t>
            </a:r>
            <a:r>
              <a:rPr lang="ru-RU" dirty="0" err="1" smtClean="0">
                <a:solidFill>
                  <a:srgbClr val="7030A0"/>
                </a:solidFill>
              </a:rPr>
              <a:t>Тиханкина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Юлия Цвиркун,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Ангелина Куприянова,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Екатерина Яшина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Руководитель: Кочеткова Наталия Анатольевна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Учитель английского языка.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28800"/>
            <a:ext cx="6000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ru-RU" sz="3200" dirty="0" smtClean="0"/>
              <a:t>История Свято- Троицкой церкви села </a:t>
            </a:r>
            <a:r>
              <a:rPr lang="ru-RU" sz="3200" dirty="0" err="1" smtClean="0"/>
              <a:t>Молвино</a:t>
            </a:r>
            <a:r>
              <a:rPr lang="ru-RU" sz="3200" dirty="0" smtClean="0"/>
              <a:t> </a:t>
            </a:r>
            <a:r>
              <a:rPr lang="ru-RU" sz="3200" dirty="0" err="1" smtClean="0"/>
              <a:t>Тереньгульского</a:t>
            </a:r>
            <a:r>
              <a:rPr lang="ru-RU" sz="3200" dirty="0" smtClean="0"/>
              <a:t> района»</a:t>
            </a:r>
            <a:endParaRPr lang="ru-RU" sz="3600" b="1" dirty="0"/>
          </a:p>
        </p:txBody>
      </p:sp>
    </p:spTree>
  </p:cSld>
  <p:clrMapOvr>
    <a:masterClrMapping/>
  </p:clrMapOvr>
  <p:transition advTm="5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76672"/>
            <a:ext cx="4618856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падения коммунистического режима, храм было решено восстановить. При поддержке и активном участии местных жителей церковь была возрождена.</a:t>
            </a:r>
          </a:p>
          <a:p>
            <a:endParaRPr lang="ru-RU" dirty="0"/>
          </a:p>
        </p:txBody>
      </p:sp>
      <p:pic>
        <p:nvPicPr>
          <p:cNvPr id="6" name="Picture 2" descr="C:\Documents and Settings\User\Рабочий стол\2012-12-20 церковь молвино\Церковь 1\церков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3024336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Восстановление храма Божьего.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i="1" dirty="0" smtClean="0"/>
          </a:p>
          <a:p>
            <a:r>
              <a:rPr lang="ru-RU" dirty="0" smtClean="0"/>
              <a:t>Много людей помогали </a:t>
            </a:r>
          </a:p>
          <a:p>
            <a:pPr>
              <a:buNone/>
            </a:pPr>
            <a:r>
              <a:rPr lang="ru-RU" dirty="0" smtClean="0"/>
              <a:t>   восстанавливать   церковь. </a:t>
            </a:r>
          </a:p>
          <a:p>
            <a:r>
              <a:rPr lang="ru-RU" dirty="0" smtClean="0"/>
              <a:t>Филиппов В.Д., </a:t>
            </a:r>
            <a:r>
              <a:rPr lang="ru-RU" dirty="0" err="1" smtClean="0"/>
              <a:t>Навознов</a:t>
            </a:r>
            <a:r>
              <a:rPr lang="ru-RU" dirty="0" smtClean="0"/>
              <a:t> А.А.,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Шуёнков</a:t>
            </a:r>
            <a:r>
              <a:rPr lang="ru-RU" dirty="0" smtClean="0"/>
              <a:t> В.А. принимали активное </a:t>
            </a:r>
          </a:p>
          <a:p>
            <a:pPr>
              <a:buNone/>
            </a:pPr>
            <a:r>
              <a:rPr lang="ru-RU" dirty="0" smtClean="0"/>
              <a:t>     участие в этом деле. </a:t>
            </a:r>
          </a:p>
          <a:p>
            <a:pPr>
              <a:buNone/>
            </a:pPr>
            <a:r>
              <a:rPr lang="ru-RU" dirty="0" smtClean="0"/>
              <a:t>   Чернова Александра Степановна,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Фатенкова</a:t>
            </a:r>
            <a:r>
              <a:rPr lang="ru-RU" dirty="0" smtClean="0"/>
              <a:t> Раиса Степановна, Зеленцова </a:t>
            </a:r>
          </a:p>
          <a:p>
            <a:pPr>
              <a:buNone/>
            </a:pPr>
            <a:r>
              <a:rPr lang="ru-RU" dirty="0" smtClean="0"/>
              <a:t>   Зинаида Григорьевна, Евстигнеева Мария Николаевна и другие помогали собирать </a:t>
            </a:r>
          </a:p>
          <a:p>
            <a:pPr>
              <a:buNone/>
            </a:pPr>
            <a:r>
              <a:rPr lang="ru-RU" dirty="0" smtClean="0"/>
              <a:t>    денежные средства на восстановление Свято-Троицкого храма  с. </a:t>
            </a:r>
            <a:r>
              <a:rPr lang="ru-RU" dirty="0" err="1" smtClean="0"/>
              <a:t>Молвино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6843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04664"/>
            <a:ext cx="41148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Теперь  этот небольшой, но красивейший храм, выполненный в русско-византийском стиле, принимает верующих со всех окрестных сел и районного центра Тереньги. Свято-Троицкая церковь – единственная действующая в </a:t>
            </a:r>
            <a:r>
              <a:rPr lang="ru-RU" dirty="0" err="1" smtClean="0"/>
              <a:t>Тереньгульском</a:t>
            </a:r>
            <a:r>
              <a:rPr lang="ru-RU" dirty="0" smtClean="0"/>
              <a:t> районе церковь, которая несет свет Православия более ста лет.</a:t>
            </a:r>
          </a:p>
          <a:p>
            <a:endParaRPr lang="ru-RU" dirty="0"/>
          </a:p>
        </p:txBody>
      </p:sp>
      <p:pic>
        <p:nvPicPr>
          <p:cNvPr id="5" name="Picture 4" descr="18497_20121026_0049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6081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8497_20121026_005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27352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Иконостас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712418" cy="37559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300" b="1" i="1" dirty="0" smtClean="0"/>
              <a:t> </a:t>
            </a:r>
            <a:r>
              <a:rPr lang="ru-RU" dirty="0" smtClean="0"/>
              <a:t>     </a:t>
            </a:r>
          </a:p>
          <a:p>
            <a:r>
              <a:rPr lang="ru-RU" sz="2200" dirty="0" smtClean="0"/>
              <a:t> Иконостас  Свято –Троицкого храма был изготовлен в </a:t>
            </a:r>
            <a:r>
              <a:rPr lang="ru-RU" sz="2200" dirty="0" err="1" smtClean="0"/>
              <a:t>Тереньгульском</a:t>
            </a:r>
            <a:r>
              <a:rPr lang="ru-RU" sz="2200" dirty="0" smtClean="0"/>
              <a:t> районе. Когда церковь</a:t>
            </a:r>
          </a:p>
          <a:p>
            <a:pPr>
              <a:buNone/>
            </a:pPr>
            <a:r>
              <a:rPr lang="ru-RU" sz="2200" dirty="0" smtClean="0"/>
              <a:t> разрушили, </a:t>
            </a:r>
            <a:r>
              <a:rPr lang="ru-RU" sz="2200" dirty="0" err="1" smtClean="0"/>
              <a:t>поникодила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была перевезена </a:t>
            </a:r>
          </a:p>
          <a:p>
            <a:pPr>
              <a:buNone/>
            </a:pPr>
            <a:r>
              <a:rPr lang="ru-RU" sz="2200" dirty="0" smtClean="0"/>
              <a:t> в г. Ульяновск.</a:t>
            </a:r>
          </a:p>
          <a:p>
            <a:r>
              <a:rPr lang="ru-RU" sz="2200" dirty="0" smtClean="0"/>
              <a:t>Ее вернули в село</a:t>
            </a:r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err="1" smtClean="0"/>
              <a:t>Молвино</a:t>
            </a:r>
            <a:r>
              <a:rPr lang="ru-RU" sz="2200" dirty="0" smtClean="0"/>
              <a:t> после того, как </a:t>
            </a:r>
          </a:p>
          <a:p>
            <a:pPr>
              <a:buNone/>
            </a:pPr>
            <a:r>
              <a:rPr lang="ru-RU" sz="2200" dirty="0" smtClean="0"/>
              <a:t> Свято – Троицкий храм </a:t>
            </a:r>
          </a:p>
          <a:p>
            <a:pPr>
              <a:buNone/>
            </a:pPr>
            <a:r>
              <a:rPr lang="ru-RU" sz="2200" dirty="0" smtClean="0"/>
              <a:t> был восстановлен. Отец</a:t>
            </a:r>
          </a:p>
          <a:p>
            <a:pPr>
              <a:buNone/>
            </a:pPr>
            <a:r>
              <a:rPr lang="ru-RU" sz="2200" dirty="0" smtClean="0"/>
              <a:t> Борис благословил ее.       </a:t>
            </a:r>
            <a:endParaRPr lang="ru-RU" sz="2200" dirty="0"/>
          </a:p>
        </p:txBody>
      </p:sp>
      <p:pic>
        <p:nvPicPr>
          <p:cNvPr id="4" name="Picture 2" descr="C:\Documents and Settings\User\Рабочий стол\2012-12-20 церковь молвино\церковь\138246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286280" cy="3513318"/>
          </a:xfrm>
          <a:prstGeom prst="rect">
            <a:avLst/>
          </a:prstGeom>
          <a:noFill/>
        </p:spPr>
      </p:pic>
      <p:pic>
        <p:nvPicPr>
          <p:cNvPr id="5" name="Picture 5" descr="1382460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5069212" cy="2612896"/>
          </a:xfrm>
        </p:spPr>
        <p:txBody>
          <a:bodyPr>
            <a:noAutofit/>
          </a:bodyPr>
          <a:lstStyle/>
          <a:p>
            <a:r>
              <a:rPr lang="ru-RU" sz="2000" dirty="0" smtClean="0"/>
              <a:t> В 1996 году отец Алексей и отец Александр были назначены настоятелями  Свято – Троицкой церкви с. </a:t>
            </a:r>
            <a:r>
              <a:rPr lang="ru-RU" sz="2000" dirty="0" err="1" smtClean="0"/>
              <a:t>Молвино</a:t>
            </a:r>
            <a:r>
              <a:rPr lang="ru-RU" sz="2000" dirty="0" smtClean="0"/>
              <a:t>. Позже отец Александр стал настоятелем храма в с. Алешкино. А отец Алексей так и остался служить в Свято- Троицком храме.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Архиепископ </a:t>
            </a:r>
            <a:r>
              <a:rPr lang="ru-RU" sz="2000" dirty="0" err="1" smtClean="0"/>
              <a:t>Прокл</a:t>
            </a:r>
            <a:r>
              <a:rPr lang="ru-RU" sz="2000" dirty="0" smtClean="0"/>
              <a:t> и Отец Борис благословили их.</a:t>
            </a:r>
            <a:endParaRPr lang="ru-RU" sz="2000" dirty="0"/>
          </a:p>
        </p:txBody>
      </p:sp>
      <p:pic>
        <p:nvPicPr>
          <p:cNvPr id="4" name="Picture 3" descr="C:\Documents and Settings\User\Мои документы\Мои работы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14404"/>
            <a:ext cx="3286116" cy="526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1670" y="22145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 descr="C:\Documents and Settings\User\Мои документы\Мои работы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42918"/>
            <a:ext cx="3286116" cy="526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/>
          <a:lstStyle/>
          <a:p>
            <a:r>
              <a:rPr lang="ru-RU" dirty="0" smtClean="0"/>
              <a:t>Биография Батюшки.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196752"/>
            <a:ext cx="8471912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Селиверстов Алексей Владимирович родился 18 ноября 1958 года.</a:t>
            </a:r>
          </a:p>
          <a:p>
            <a:r>
              <a:rPr lang="ru-RU" dirty="0" smtClean="0"/>
              <a:t>Образование: 10 классов в Федькинской школе Тереньгульского района, затем поступил учиться в педагогический институт, проучился там три года на факультете иностранных языков. Затем он работал в Ульяновске на автозаводе, был котроллером ОТК. Потом поступил в торговое училище. После  окончания работал продавцом в магазине строительных материалов. В это время Алексей уже ходил на службы в церковь, к отцу Борису. </a:t>
            </a:r>
            <a:r>
              <a:rPr lang="ru-RU" sz="2200" i="1" dirty="0" smtClean="0"/>
              <a:t>( из беседы с Яковлевой Раисой Владимировной, с. Федькино)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76672"/>
            <a:ext cx="4186808" cy="55446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3554" name="Picture 2" descr="C:\Documents and Settings\User\Рабочий стол\138246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/>
          <a:lstStyle/>
          <a:p>
            <a:pPr algn="ctr"/>
            <a:r>
              <a:rPr lang="ru-RU" dirty="0" smtClean="0"/>
              <a:t>Иконы.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2776"/>
            <a:ext cx="4906888" cy="45365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церкви находится множество икон: </a:t>
            </a:r>
          </a:p>
          <a:p>
            <a:r>
              <a:rPr lang="ru-RU" dirty="0" smtClean="0"/>
              <a:t>Чудотворный образ «Владимирской Божьей матери».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Иверская</a:t>
            </a:r>
            <a:r>
              <a:rPr lang="ru-RU" dirty="0" smtClean="0"/>
              <a:t>  Чудотворная икона «Божьей матери» </a:t>
            </a:r>
          </a:p>
          <a:p>
            <a:r>
              <a:rPr lang="ru-RU" dirty="0" smtClean="0"/>
              <a:t>«Никола Чудотворец» хранится в алтаре. Эта икона </a:t>
            </a:r>
            <a:r>
              <a:rPr lang="ru-RU" dirty="0" err="1" smtClean="0"/>
              <a:t>мироточила</a:t>
            </a:r>
            <a:r>
              <a:rPr lang="ru-RU" dirty="0" smtClean="0"/>
              <a:t> однажды. </a:t>
            </a:r>
          </a:p>
          <a:p>
            <a:r>
              <a:rPr lang="ru-RU" dirty="0" smtClean="0"/>
              <a:t>Икона «Воскресенье Христово» тоже хранится в алтаре.</a:t>
            </a:r>
          </a:p>
          <a:p>
            <a:r>
              <a:rPr lang="ru-RU" dirty="0" smtClean="0"/>
              <a:t> Икону «Казанской Божьей матери привозили сюда из </a:t>
            </a:r>
            <a:r>
              <a:rPr lang="ru-RU" dirty="0" err="1" smtClean="0"/>
              <a:t>Жадовского</a:t>
            </a:r>
            <a:r>
              <a:rPr lang="ru-RU" dirty="0" smtClean="0"/>
              <a:t> монастыря. </a:t>
            </a:r>
          </a:p>
          <a:p>
            <a:r>
              <a:rPr lang="ru-RU" dirty="0" smtClean="0"/>
              <a:t>Все иконы были принесены людьми. </a:t>
            </a:r>
          </a:p>
          <a:p>
            <a:endParaRPr lang="ru-RU" dirty="0"/>
          </a:p>
        </p:txBody>
      </p:sp>
      <p:pic>
        <p:nvPicPr>
          <p:cNvPr id="25602" name="Picture 2" descr="C:\Documents and Settings\User\Рабочий стол\2012-12-20 церковь молвино\церковь\138246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30469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138246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20688"/>
            <a:ext cx="3101474" cy="4288114"/>
          </a:xfrm>
          <a:prstGeom prst="rect">
            <a:avLst/>
          </a:prstGeom>
          <a:noFill/>
        </p:spPr>
      </p:pic>
      <p:pic>
        <p:nvPicPr>
          <p:cNvPr id="5" name="Picture 4" descr="F:\2012-12-20 церковь молвино\церковь\13824609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718" y="428604"/>
            <a:ext cx="42882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4810" y="392906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из них до сих пор хранят в себе воспоминания былых лет (дырки от пуль).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864096"/>
          </a:xfrm>
        </p:spPr>
        <p:txBody>
          <a:bodyPr/>
          <a:lstStyle/>
          <a:p>
            <a:r>
              <a:rPr lang="ru-RU" dirty="0" smtClean="0"/>
              <a:t>Икона «Никола Чудотворец»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08304" y="3068960"/>
            <a:ext cx="1378496" cy="1649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Documents and Settings\User\Рабочий стол\2012-12-20 церковь молвино\церковь\138246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6004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548680"/>
          <a:ext cx="7416824" cy="7515854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1534374">
                <a:tc>
                  <a:txBody>
                    <a:bodyPr/>
                    <a:lstStyle/>
                    <a:p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Молвино</a:t>
                      </a: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Церковь </a:t>
                      </a:r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Троицы </a:t>
                      </a:r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Живоначальной</a:t>
                      </a: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Троицкая церковь </a:t>
                      </a:r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Церковь. Действует. 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Престолы: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Троицы </a:t>
                      </a:r>
                      <a:r>
                        <a:rPr kumimoji="0" lang="ru-RU" sz="28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Живоначальной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Архитектурный стиль: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2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Эклектика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 постройки: 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1903.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ru-RU" sz="2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Россия, Ульяновская область, Тереньгульский район, село </a:t>
                      </a:r>
                      <a:r>
                        <a:rPr kumimoji="0" lang="ru-RU" sz="2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Молвино</a:t>
                      </a:r>
                      <a:r>
                        <a:rPr kumimoji="0" lang="ru-RU" sz="2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у</a:t>
                      </a:r>
                      <a:r>
                        <a:rPr kumimoji="0"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л. Куйбышева Д. 76 </a:t>
                      </a:r>
                      <a:endParaRPr lang="ru-RU" sz="2800" dirty="0"/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F:\церковь. документы\1ABSArfc1sU.jpg"/>
          <p:cNvPicPr>
            <a:picLocks noChangeAspect="1" noChangeArrowheads="1"/>
          </p:cNvPicPr>
          <p:nvPr/>
        </p:nvPicPr>
        <p:blipFill>
          <a:blip r:embed="rId4" cstate="print"/>
          <a:srcRect l="4754" t="6054" r="7302" b="12389"/>
          <a:stretch>
            <a:fillRect/>
          </a:stretch>
        </p:blipFill>
        <p:spPr bwMode="auto">
          <a:xfrm>
            <a:off x="5929322" y="357166"/>
            <a:ext cx="2643206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55160" cy="805840"/>
          </a:xfrm>
        </p:spPr>
        <p:txBody>
          <a:bodyPr/>
          <a:lstStyle/>
          <a:p>
            <a:pPr algn="ctr"/>
            <a:r>
              <a:rPr lang="ru-RU" dirty="0" smtClean="0"/>
              <a:t>Крестный ход.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Несколько раз в </a:t>
            </a:r>
            <a:r>
              <a:rPr lang="ru-RU" dirty="0" err="1" smtClean="0"/>
              <a:t>Молвинскую</a:t>
            </a:r>
            <a:r>
              <a:rPr lang="ru-RU" dirty="0" smtClean="0"/>
              <a:t> церковь привозили Чудотворную Казанскую </a:t>
            </a:r>
            <a:r>
              <a:rPr lang="ru-RU" dirty="0" err="1" smtClean="0"/>
              <a:t>Жадовскую</a:t>
            </a:r>
            <a:r>
              <a:rPr lang="ru-RU" dirty="0" smtClean="0"/>
              <a:t> икону Пресвятой Богородицы. Колокольный звон возвестил о том, что икона прибыла в село </a:t>
            </a:r>
            <a:r>
              <a:rPr lang="ru-RU" dirty="0" err="1" smtClean="0"/>
              <a:t>Молвино</a:t>
            </a:r>
            <a:r>
              <a:rPr lang="ru-RU" dirty="0" smtClean="0"/>
              <a:t>. Процессия, возглавляемая священнослужителями Алексеем и Александром, направлялись к месту встречи. После непродолжительной церемонии передачи иконы, процессия возвратилась к храму. Потом прошла божественная литургия в церкви. Прибыл кортеж с иконой Чудотворной Казанской Божьей. Зазвучал благодатный звон колоколов, молодые солдаты подняли святыню, украшенную живыми цветами, на плечи, и с молитвами пошло шествие к собравшимся. Православные верующие пали ниц перед иконой.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аботы\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6544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Documents and Settings\User\Мои документы\Мои работы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Documents and Settings\User\Мои документы\Мои работы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61048"/>
            <a:ext cx="4644007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Предание о иконе.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Чудотворная Казанская </a:t>
            </a:r>
            <a:r>
              <a:rPr lang="ru-RU" dirty="0" err="1" smtClean="0"/>
              <a:t>Жадовская</a:t>
            </a:r>
            <a:r>
              <a:rPr lang="ru-RU" dirty="0" smtClean="0"/>
              <a:t> икона Пресвятой богородицы была найдена поселянином села Ивановское </a:t>
            </a:r>
            <a:r>
              <a:rPr lang="ru-RU" dirty="0" err="1" smtClean="0"/>
              <a:t>Карсунского</a:t>
            </a:r>
            <a:r>
              <a:rPr lang="ru-RU" dirty="0" smtClean="0"/>
              <a:t> уезда, которому во сне пришло знамение в образе девушки. Она повелела Тихону, страдающему тяжелым недугом рук и ног, пойти в село Жадовку и найти исток речки Смородинки, в котором находится икона Божьей Матери. Родниковая вода и икона исцелили Тихона от тяжелой болезни. Об этом он рассказал пастухам, и на месте, где пастухи приспособили икону- исцелительницу, возникла </a:t>
            </a:r>
            <a:r>
              <a:rPr lang="ru-RU" dirty="0" err="1" smtClean="0"/>
              <a:t>часовенька</a:t>
            </a:r>
            <a:r>
              <a:rPr lang="ru-RU" dirty="0" smtClean="0"/>
              <a:t>, а потом- монастырь. Эта обитель стала местом паломничества прихожан. И святыня исцеляла их не только от болезненных недугов, но и от природных явлений. </a:t>
            </a:r>
          </a:p>
          <a:p>
            <a:r>
              <a:rPr lang="ru-RU" dirty="0" smtClean="0"/>
              <a:t>В 1847 году Чудотворную Казанскую </a:t>
            </a:r>
            <a:r>
              <a:rPr lang="ru-RU" dirty="0" err="1" smtClean="0"/>
              <a:t>Жадовскую</a:t>
            </a:r>
            <a:r>
              <a:rPr lang="ru-RU" dirty="0" smtClean="0"/>
              <a:t> икону Божьей Матери благословили ежегодно проносить крестным ходом в Симбирске для поклонения.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217146" cy="59088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64096"/>
          </a:xfrm>
        </p:spPr>
        <p:txBody>
          <a:bodyPr/>
          <a:lstStyle/>
          <a:p>
            <a:pPr algn="ctr"/>
            <a:r>
              <a:rPr lang="ru-RU" dirty="0" smtClean="0"/>
              <a:t>Обряд крещения.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268760"/>
            <a:ext cx="4032448" cy="47525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Крещение ребенка является древним церковным обрядом. Этот обряд включает в себя миропомазание. Батюшка берет кисточку, опускает ее в сосуд, где находится жидкость, называемая "мир". Затем батюшка мажет лоб, глаза, ноздри, рот, уши, грудь, руки и ноги ребенка крестообразно. Потом он отрезает прядь волос ребенка. Эта прядь остается в храме. Она является символом жертвенности богу.</a:t>
            </a:r>
          </a:p>
          <a:p>
            <a:r>
              <a:rPr lang="ru-RU" dirty="0" smtClean="0"/>
              <a:t>Потом священник забирает ребенка у крестных родителей и погружает его в купель три раза. Затем он надевает телесный крест ребенку и возвращает его крестным родителям. Батюшка читает молитвы постоянно.</a:t>
            </a:r>
          </a:p>
          <a:p>
            <a:r>
              <a:rPr lang="ru-RU" dirty="0" smtClean="0"/>
              <a:t>Затем священник берет ребенка на руки, подносит его к иконостасу и возвращает его родителям.</a:t>
            </a:r>
          </a:p>
          <a:p>
            <a:endParaRPr lang="ru-RU" dirty="0"/>
          </a:p>
        </p:txBody>
      </p:sp>
      <p:pic>
        <p:nvPicPr>
          <p:cNvPr id="4" name="Рисунок 3" descr="C:\Users\Алексей\Pictures\2013-11-18 крещение 2\крещение 2 001.jpg"/>
          <p:cNvPicPr/>
          <p:nvPr/>
        </p:nvPicPr>
        <p:blipFill>
          <a:blip r:embed="rId2" cstate="print"/>
          <a:srcRect l="11707" t="16693" b="6102"/>
          <a:stretch>
            <a:fillRect/>
          </a:stretch>
        </p:blipFill>
        <p:spPr bwMode="auto">
          <a:xfrm rot="5400000">
            <a:off x="431540" y="1880828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Добро пожаловать</a:t>
            </a:r>
          </a:p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 в Свято- Троицкую церковь села </a:t>
            </a:r>
            <a:r>
              <a:rPr lang="ru-RU" sz="3600" b="1" dirty="0" err="1" smtClean="0">
                <a:latin typeface="Monotype Corsiva" pitchFamily="66" charset="0"/>
              </a:rPr>
              <a:t>Молвино</a:t>
            </a:r>
            <a:r>
              <a:rPr lang="ru-RU" sz="3600" b="1" dirty="0" smtClean="0">
                <a:latin typeface="Monotype Corsiva" pitchFamily="66" charset="0"/>
              </a:rPr>
              <a:t> Тереньгульского района Ульяновской области!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357430"/>
            <a:ext cx="8183880" cy="3677610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r>
              <a:rPr lang="ru-RU" sz="4400" dirty="0" smtClean="0"/>
              <a:t>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</a:rPr>
              <a:t>Фотографии взяты также из личного архива Кочетковой </a:t>
            </a:r>
            <a:r>
              <a:rPr lang="ru-RU" sz="2400" b="0" smtClean="0">
                <a:solidFill>
                  <a:schemeClr val="bg2">
                    <a:lumMod val="10000"/>
                  </a:schemeClr>
                </a:solidFill>
              </a:rPr>
              <a:t>Наталии Анатольевны и  </a:t>
            </a:r>
            <a:r>
              <a:rPr lang="ru-RU" sz="2400" b="0" dirty="0" err="1" smtClean="0">
                <a:solidFill>
                  <a:schemeClr val="bg2">
                    <a:lumMod val="10000"/>
                  </a:schemeClr>
                </a:solidFill>
              </a:rPr>
              <a:t>Распаевой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</a:rPr>
              <a:t> Татьяны Алексеевны, жительницы с. </a:t>
            </a:r>
            <a:r>
              <a:rPr lang="ru-RU" sz="2400" b="0" dirty="0" err="1" smtClean="0">
                <a:solidFill>
                  <a:schemeClr val="bg2">
                    <a:lumMod val="10000"/>
                  </a:schemeClr>
                </a:solidFill>
              </a:rPr>
              <a:t>Байдулино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b="0" dirty="0" err="1" smtClean="0">
                <a:solidFill>
                  <a:schemeClr val="bg2">
                    <a:lumMod val="10000"/>
                  </a:schemeClr>
                </a:solidFill>
              </a:rPr>
              <a:t>Тереньгульского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</a:rPr>
              <a:t> района</a:t>
            </a:r>
            <a:endParaRPr lang="ru-RU" sz="24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ignatovka.my1.ru/load/1-1-0-3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http://sobory.ru/article/?object=18497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4"/>
              </a:rPr>
              <a:t>dimablondin.ru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5"/>
              </a:rPr>
              <a:t>page.php?id</a:t>
            </a:r>
            <a:r>
              <a:rPr lang="en-US" dirty="0" smtClean="0">
                <a:hlinkClick r:id="rId5"/>
              </a:rPr>
              <a:t>=142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548680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         Согласно акту архитектора </a:t>
            </a:r>
            <a:r>
              <a:rPr lang="ru-RU" dirty="0" err="1" smtClean="0"/>
              <a:t>Симбирского</a:t>
            </a:r>
            <a:r>
              <a:rPr lang="ru-RU" dirty="0" smtClean="0"/>
              <a:t> губернского правления Петра Ивановича </a:t>
            </a:r>
            <a:r>
              <a:rPr lang="ru-RU" dirty="0" err="1" smtClean="0"/>
              <a:t>Малукалова</a:t>
            </a:r>
            <a:r>
              <a:rPr lang="ru-RU" dirty="0" smtClean="0"/>
              <a:t> строительство  каменного храма в с. Молвино было завершено в 1903 году ,колокольня же закончена в 1906 году.</a:t>
            </a:r>
          </a:p>
          <a:p>
            <a:r>
              <a:rPr lang="ru-RU" dirty="0" smtClean="0"/>
              <a:t>Все работы исполнены согласно проекту ,утвержденному 3 мая 1900г. № 106 ,отступление состояло только в том ,что примыкающие к алтарю помещения отдельны не глухой стеной ,а соединение арками , в дальнейшем предполагалось из них сделать приделы .Храм получил название во имя Пресвятой Троицы и 27 мая 1908 году был освещен .</a:t>
            </a:r>
          </a:p>
          <a:p>
            <a:r>
              <a:rPr lang="ru-RU" dirty="0" smtClean="0"/>
              <a:t>Здание церкви каменное ,с такою же колокольней ,в одной связке , крыта железом с одним престолом </a:t>
            </a:r>
            <a:r>
              <a:rPr lang="ru-RU" dirty="0" err="1" smtClean="0"/>
              <a:t>Живоначальной</a:t>
            </a:r>
            <a:r>
              <a:rPr lang="ru-RU" dirty="0" smtClean="0"/>
              <a:t> Троицы.</a:t>
            </a:r>
          </a:p>
          <a:p>
            <a:r>
              <a:rPr lang="ru-RU" dirty="0" smtClean="0"/>
              <a:t>Земля при церкви состоит из усадебной с церковным погостом 2.5 десятка квадр. саж., пахотной 33 десятка квадр .саж. </a:t>
            </a:r>
            <a:br>
              <a:rPr lang="ru-RU" dirty="0" smtClean="0"/>
            </a:br>
            <a:r>
              <a:rPr lang="ru-RU" dirty="0" smtClean="0"/>
              <a:t>Всего 35.5 десятка квадр .саж.</a:t>
            </a:r>
            <a:endParaRPr lang="ru-RU" dirty="0"/>
          </a:p>
        </p:txBody>
      </p:sp>
    </p:spTree>
  </p:cSld>
  <p:clrMapOvr>
    <a:masterClrMapping/>
  </p:clrMapOvr>
  <p:transition advTm="5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User\Рабочий стол\2012-12-20 церковь молвино\Церковь 1\церковь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56308" cy="62630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76672"/>
            <a:ext cx="4972056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Классический среднерусский кирпичный </a:t>
            </a:r>
            <a:r>
              <a:rPr lang="ru-RU" i="1" dirty="0" smtClean="0"/>
              <a:t>храм</a:t>
            </a:r>
            <a:r>
              <a:rPr lang="ru-RU" dirty="0" smtClean="0"/>
              <a:t> в "Русско-византийском" стиле. Однако его главнейшей особенностью является совершенное отсутствие купола.</a:t>
            </a:r>
          </a:p>
          <a:p>
            <a:r>
              <a:rPr lang="ru-RU" dirty="0" smtClean="0"/>
              <a:t>Центральный двусветный </a:t>
            </a:r>
            <a:r>
              <a:rPr lang="ru-RU" i="1" dirty="0" smtClean="0"/>
              <a:t>четверик</a:t>
            </a:r>
            <a:r>
              <a:rPr lang="ru-RU" dirty="0" smtClean="0"/>
              <a:t> завершают на каждой </a:t>
            </a:r>
          </a:p>
          <a:p>
            <a:r>
              <a:rPr lang="ru-RU" dirty="0" smtClean="0"/>
              <a:t>стороне по 7 маленьких кокошников, от которых сразу на одной линии подымаются пять маленьких же главок. Скорее всего бывший прежде здесь традиционный шатёр или купол обрушился в советские годы, и его не стали восстанавливать в надежде на лучшие времена. </a:t>
            </a:r>
          </a:p>
          <a:p>
            <a:endParaRPr lang="ru-RU" dirty="0"/>
          </a:p>
        </p:txBody>
      </p:sp>
      <p:pic>
        <p:nvPicPr>
          <p:cNvPr id="21507" name="Picture 3" descr="C:\Documents and Settings\User\Рабочий стол\2012-12-20 церковь молвино\церковь\18497_20130415_185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72512" cy="2606427"/>
          </a:xfrm>
          <a:prstGeom prst="rect">
            <a:avLst/>
          </a:prstGeom>
          <a:noFill/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468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исторические факты.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4968552" cy="460851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Село </a:t>
            </a:r>
            <a:r>
              <a:rPr lang="ru-RU" sz="2800" dirty="0" err="1" smtClean="0"/>
              <a:t>Молвино</a:t>
            </a:r>
            <a:r>
              <a:rPr lang="ru-RU" sz="2800" dirty="0" smtClean="0"/>
              <a:t> (</a:t>
            </a:r>
            <a:r>
              <a:rPr lang="ru-RU" sz="2800" dirty="0" err="1" smtClean="0"/>
              <a:t>Рюмино-Троицкое</a:t>
            </a:r>
            <a:r>
              <a:rPr lang="ru-RU" sz="2800" dirty="0" smtClean="0"/>
              <a:t>) </a:t>
            </a:r>
            <a:r>
              <a:rPr lang="ru-RU" sz="2800" dirty="0" err="1" smtClean="0"/>
              <a:t>Тереньгульского</a:t>
            </a:r>
            <a:r>
              <a:rPr lang="ru-RU" sz="2800" dirty="0" smtClean="0"/>
              <a:t> района было образовано во второй половине 18 века помещиком Иваном Георгиевичем Кротковым, в пяти верстах от его Родового имения. Уже в 1774 году в селе был построен первый деревянный храм во имя </a:t>
            </a:r>
            <a:r>
              <a:rPr lang="ru-RU" sz="2800" dirty="0" err="1" smtClean="0"/>
              <a:t>Живоначальной</a:t>
            </a:r>
            <a:r>
              <a:rPr lang="ru-RU" sz="2800" dirty="0" smtClean="0"/>
              <a:t> Троицы. Церковь была </a:t>
            </a:r>
            <a:r>
              <a:rPr lang="ru-RU" sz="2800" dirty="0" err="1" smtClean="0"/>
              <a:t>двухпрестольная</a:t>
            </a:r>
            <a:r>
              <a:rPr lang="ru-RU" sz="2800" dirty="0" smtClean="0"/>
              <a:t>. Главный (Троицкий) предел был холодным, а второй (Во имя Святителя </a:t>
            </a:r>
            <a:r>
              <a:rPr lang="ru-RU" sz="2800" dirty="0" err="1" smtClean="0"/>
              <a:t>Митрофана</a:t>
            </a:r>
            <a:r>
              <a:rPr lang="ru-RU" sz="2800" dirty="0" smtClean="0"/>
              <a:t> Воронежского Чудотворца) - теплым.</a:t>
            </a:r>
            <a:br>
              <a:rPr lang="ru-RU" sz="2800" dirty="0" smtClean="0"/>
            </a:br>
            <a:r>
              <a:rPr lang="ru-RU" sz="2800" dirty="0" smtClean="0"/>
              <a:t>Впоследствии село принадлежало знаменитым </a:t>
            </a:r>
            <a:r>
              <a:rPr lang="ru-RU" sz="2800" dirty="0" err="1" smtClean="0"/>
              <a:t>симбирским</a:t>
            </a:r>
            <a:r>
              <a:rPr lang="ru-RU" sz="2800" dirty="0" smtClean="0"/>
              <a:t> родам Гончаровых и Фатьяновых. </a:t>
            </a: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F:\2012-12-20 церковь молвино\церковь\001.jpg"/>
          <p:cNvPicPr/>
          <p:nvPr/>
        </p:nvPicPr>
        <p:blipFill>
          <a:blip r:embed="rId2" cstate="print"/>
          <a:srcRect l="4490" r="6841" b="17621"/>
          <a:stretch>
            <a:fillRect/>
          </a:stretch>
        </p:blipFill>
        <p:spPr bwMode="auto">
          <a:xfrm>
            <a:off x="5220072" y="213285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620688"/>
            <a:ext cx="4978896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Деревянный храм служил сельчанам до начала 20 века, когда стал совершенно ветхим и уже не вмещал всех верующих, которых к этому моменту в селе было более тысячи человек.</a:t>
            </a:r>
            <a:br>
              <a:rPr lang="ru-RU" dirty="0" smtClean="0"/>
            </a:br>
            <a:r>
              <a:rPr lang="ru-RU" dirty="0" smtClean="0"/>
              <a:t>Тогда прихожанами было принято решение о строительстве нового каменного храма и начат сбор средств. Возведение церкви началось в 1903 году, а в 1905 году он был освещен.</a:t>
            </a:r>
          </a:p>
          <a:p>
            <a:endParaRPr lang="ru-RU" dirty="0"/>
          </a:p>
        </p:txBody>
      </p:sp>
      <p:pic>
        <p:nvPicPr>
          <p:cNvPr id="4" name="Рисунок 3" descr="F:\2012-12-20 церковь молвино\церковь\x_49e15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0243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48680"/>
            <a:ext cx="497889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Однако после Октябрьской революции в 1918 году, сельские жители приняли активное участие в капанном восстании против Советской власти. Выступление крестьян было жестоко подавлено в 1919 году, и в качестве мести многие храмы были закрыты и порушены. Досталось и </a:t>
            </a:r>
            <a:r>
              <a:rPr lang="ru-RU" dirty="0" err="1" smtClean="0"/>
              <a:t>молвинской</a:t>
            </a:r>
            <a:r>
              <a:rPr lang="ru-RU" dirty="0" smtClean="0"/>
              <a:t> церкви: она была разграблена, а многие иконы расстреляны из винтовок. Само здание храма стало использоваться под зернохранилище. </a:t>
            </a:r>
            <a:endParaRPr lang="ru-RU" dirty="0"/>
          </a:p>
        </p:txBody>
      </p:sp>
      <p:pic>
        <p:nvPicPr>
          <p:cNvPr id="1026" name="Picture 2" descr="C:\Documents and Settings\User\Рабочий стол\2012-12-20 церковь молвино\Церковь 1\церковь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401368" cy="468052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548680"/>
            <a:ext cx="4042792" cy="53285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разграблении участвовали и местные активисты. Один из них иконами из Свято-Троицкого храма выложил у себя в доме пол, за что был наказан Господом: и он сам и вся его семья задохнулись в подполе. </a:t>
            </a:r>
            <a:endParaRPr lang="ru-RU" dirty="0"/>
          </a:p>
        </p:txBody>
      </p:sp>
      <p:pic>
        <p:nvPicPr>
          <p:cNvPr id="5" name="Picture 8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8176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2012-12-20 церковь молвино\церковь\2013-11-28\001.jpg"/>
          <p:cNvPicPr>
            <a:picLocks noChangeAspect="1" noChangeArrowheads="1"/>
          </p:cNvPicPr>
          <p:nvPr/>
        </p:nvPicPr>
        <p:blipFill>
          <a:blip r:embed="rId3" cstate="print"/>
          <a:srcRect l="12958" t="3651" r="18552" b="26450"/>
          <a:stretch>
            <a:fillRect/>
          </a:stretch>
        </p:blipFill>
        <p:spPr bwMode="auto">
          <a:xfrm>
            <a:off x="2428860" y="0"/>
            <a:ext cx="17510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005"/>
          <p:cNvPicPr>
            <a:picLocks noChangeAspect="1" noChangeArrowheads="1"/>
          </p:cNvPicPr>
          <p:nvPr/>
        </p:nvPicPr>
        <p:blipFill>
          <a:blip r:embed="rId4" cstate="print"/>
          <a:srcRect t="6383" r="5223"/>
          <a:stretch>
            <a:fillRect/>
          </a:stretch>
        </p:blipFill>
        <p:spPr bwMode="auto">
          <a:xfrm>
            <a:off x="357158" y="3714752"/>
            <a:ext cx="178595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500438"/>
            <a:ext cx="16922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</TotalTime>
  <Words>934</Words>
  <Application>Microsoft Office PowerPoint</Application>
  <PresentationFormat>Экран (4:3)</PresentationFormat>
  <Paragraphs>84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МОУ  Байдулинская средняя общеобразовательная школа МО «Тереньгульского района» Ульяновской области Компьютерная презентация  </vt:lpstr>
      <vt:lpstr>Слайд 2</vt:lpstr>
      <vt:lpstr>Слайд 3</vt:lpstr>
      <vt:lpstr>Слайд 4</vt:lpstr>
      <vt:lpstr>Слайд 5</vt:lpstr>
      <vt:lpstr>Некоторые исторические факты.</vt:lpstr>
      <vt:lpstr>Слайд 7</vt:lpstr>
      <vt:lpstr>Слайд 8</vt:lpstr>
      <vt:lpstr>Слайд 9</vt:lpstr>
      <vt:lpstr>Слайд 10</vt:lpstr>
      <vt:lpstr>Восстановление храма Божьего. </vt:lpstr>
      <vt:lpstr>Слайд 12</vt:lpstr>
      <vt:lpstr>Иконостас</vt:lpstr>
      <vt:lpstr>Слайд 14</vt:lpstr>
      <vt:lpstr>Биография Батюшки.</vt:lpstr>
      <vt:lpstr>Слайд 16</vt:lpstr>
      <vt:lpstr>Иконы.</vt:lpstr>
      <vt:lpstr>Слайд 18</vt:lpstr>
      <vt:lpstr>Икона «Никола Чудотворец»</vt:lpstr>
      <vt:lpstr>Крестный ход.</vt:lpstr>
      <vt:lpstr>Слайд 21</vt:lpstr>
      <vt:lpstr>Предание о иконе. </vt:lpstr>
      <vt:lpstr>Слайд 23</vt:lpstr>
      <vt:lpstr>Обряд крещения.</vt:lpstr>
      <vt:lpstr>Спасибо за внимание!</vt:lpstr>
      <vt:lpstr>Фотографии взяты также из личного архива Кочетковой Наталии Анатольевны и  Распаевой Татьяны Алексеевны, жительницы с. Байдулино, Тереньгульского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Гость</cp:lastModifiedBy>
  <cp:revision>74</cp:revision>
  <dcterms:created xsi:type="dcterms:W3CDTF">2013-11-29T12:08:01Z</dcterms:created>
  <dcterms:modified xsi:type="dcterms:W3CDTF">2014-09-30T09:22:48Z</dcterms:modified>
</cp:coreProperties>
</file>