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97" r:id="rId10"/>
    <p:sldId id="266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90" r:id="rId30"/>
    <p:sldId id="291" r:id="rId31"/>
    <p:sldId id="292" r:id="rId32"/>
    <p:sldId id="293" r:id="rId33"/>
    <p:sldId id="294" r:id="rId34"/>
    <p:sldId id="268" r:id="rId35"/>
    <p:sldId id="295" r:id="rId36"/>
    <p:sldId id="296" r:id="rId37"/>
    <p:sldId id="289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21" autoAdjust="0"/>
    <p:restoredTop sz="94660"/>
  </p:normalViewPr>
  <p:slideViewPr>
    <p:cSldViewPr>
      <p:cViewPr varScale="1">
        <p:scale>
          <a:sx n="69" d="100"/>
          <a:sy n="69" d="100"/>
        </p:scale>
        <p:origin x="-5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D0CC27-6865-4662-9865-41B89F5BC839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496D6C-4D06-4973-BF0D-CEFE433382A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4C22513-D30F-44FA-B149-DA7589AC6FF9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6200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66800" y="1752600"/>
            <a:ext cx="3733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953000" y="1752600"/>
            <a:ext cx="37338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D629-AC33-488E-88DA-5633DB1EE5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2000">
    <p:strips dir="ru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E299DAE8-5CA5-4BF1-B78D-E0CC5E12F4AB}" type="datetimeFigureOut">
              <a:rPr lang="ru-RU" smtClean="0"/>
              <a:pPr/>
              <a:t>17.01.2010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C2DC2F7-0603-4C8B-A7EB-FDA4EE8FB6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med">
    <p:wheel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600079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1. Япония – страна ….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2. В состав Японии входят … острова, из которых самый большой …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3. Япония относится к …                    типу воспроизводства.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4.  По этническому составу Япония … страна.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5. Доля городского населения Японии … %.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6. Что выгодней для хозяйства Японии: покупать ПИ или патенты и быть одним из главных кредиторов мира? …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7. Машиностроение  Японии производит …  … </a:t>
            </a:r>
            <a:r>
              <a:rPr lang="ru-RU" sz="32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Bookman Old Style" pitchFamily="18" charset="0"/>
              </a:rPr>
              <a:t>…  </a:t>
            </a:r>
            <a:endParaRPr lang="ru-RU" sz="3200" b="0" dirty="0">
              <a:ln w="50800"/>
              <a:solidFill>
                <a:schemeClr val="bg1">
                  <a:shade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flgb_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357298"/>
            <a:ext cx="5429287" cy="4071966"/>
          </a:xfrm>
          <a:prstGeom prst="rect">
            <a:avLst/>
          </a:prstGeom>
        </p:spPr>
      </p:pic>
      <p:pic>
        <p:nvPicPr>
          <p:cNvPr id="3" name="Рисунок 2" descr="5418_1_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22" y="1214422"/>
            <a:ext cx="2952750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142852"/>
            <a:ext cx="7620000" cy="914384"/>
          </a:xfrm>
        </p:spPr>
        <p:txBody>
          <a:bodyPr/>
          <a:lstStyle/>
          <a:p>
            <a:pPr eaLnBrk="1" hangingPunct="1"/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Страна 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“</a:t>
            </a:r>
            <a:r>
              <a:rPr lang="ru-RU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контрастов</a:t>
            </a:r>
            <a:r>
              <a:rPr lang="en-US" b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”</a:t>
            </a:r>
            <a:endParaRPr lang="ru-RU" b="1" dirty="0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142984"/>
            <a:ext cx="3429024" cy="53578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1800" b="1" i="1" dirty="0" smtClean="0">
                <a:latin typeface="Tahoma" pitchFamily="34" charset="0"/>
                <a:cs typeface="Tahoma" pitchFamily="34" charset="0"/>
              </a:rPr>
              <a:t>Бедность и богатство находятся рядом. Трущобы (</a:t>
            </a:r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“</a:t>
            </a:r>
            <a:r>
              <a:rPr lang="ru-RU" sz="1800" b="1" i="1" dirty="0" err="1" smtClean="0">
                <a:latin typeface="Tahoma" pitchFamily="34" charset="0"/>
                <a:cs typeface="Tahoma" pitchFamily="34" charset="0"/>
              </a:rPr>
              <a:t>бастии</a:t>
            </a:r>
            <a:r>
              <a:rPr lang="en-US" sz="1800" b="1" i="1" dirty="0" smtClean="0">
                <a:latin typeface="Tahoma" pitchFamily="34" charset="0"/>
                <a:cs typeface="Tahoma" pitchFamily="34" charset="0"/>
              </a:rPr>
              <a:t>”</a:t>
            </a:r>
            <a:r>
              <a:rPr lang="ru-RU" sz="1800" b="1" i="1" dirty="0" smtClean="0">
                <a:latin typeface="Tahoma" pitchFamily="34" charset="0"/>
                <a:cs typeface="Tahoma" pitchFamily="34" charset="0"/>
              </a:rPr>
              <a:t>) соседствуют с современными домами.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i="1" dirty="0" smtClean="0">
                <a:latin typeface="Tahoma" pitchFamily="34" charset="0"/>
                <a:cs typeface="Tahoma" pitchFamily="34" charset="0"/>
              </a:rPr>
              <a:t>По общему объёму производства страна занимает 14-е место в мире, а по уровню национального дохода 102-е. </a:t>
            </a:r>
          </a:p>
          <a:p>
            <a:pPr eaLnBrk="1" hangingPunct="1">
              <a:lnSpc>
                <a:spcPct val="90000"/>
              </a:lnSpc>
            </a:pPr>
            <a:r>
              <a:rPr lang="ru-RU" sz="1800" b="1" i="1" dirty="0" smtClean="0">
                <a:latin typeface="Tahoma" pitchFamily="34" charset="0"/>
                <a:cs typeface="Tahoma" pitchFamily="34" charset="0"/>
              </a:rPr>
              <a:t>Современные крупные предприятия соседствуют с мелким ремеслом.</a:t>
            </a:r>
          </a:p>
          <a:p>
            <a:pPr eaLnBrk="1" hangingPunct="1">
              <a:lnSpc>
                <a:spcPct val="90000"/>
              </a:lnSpc>
            </a:pPr>
            <a:endParaRPr lang="ru-RU" sz="1800" dirty="0" smtClean="0"/>
          </a:p>
        </p:txBody>
      </p:sp>
      <p:pic>
        <p:nvPicPr>
          <p:cNvPr id="5124" name="Picture 5" descr="C:\Documents and Settings\user\Рабочий стол\Индия\31-web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0" y="3000375"/>
            <a:ext cx="2590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7" descr="C:\Documents and Settings\user\Рабочий стол\Индия\Delhi_1_216-we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5"/>
          <a:srcRect/>
          <a:stretch>
            <a:fillRect/>
          </a:stretch>
        </p:blipFill>
        <p:spPr>
          <a:xfrm>
            <a:off x="5105400" y="1143000"/>
            <a:ext cx="3733800" cy="2800350"/>
          </a:xfrm>
          <a:noFill/>
        </p:spPr>
      </p:pic>
    </p:spTree>
  </p:cSld>
  <p:clrMapOvr>
    <a:masterClrMapping/>
  </p:clrMapOvr>
  <p:transition spd="slow" advTm="2000">
    <p:sndAc>
      <p:stSnd>
        <p:snd r:embed="rId3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42910" y="428604"/>
            <a:ext cx="7786688" cy="1295400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Индия – одно из древнейших государств мира</a:t>
            </a:r>
            <a:r>
              <a:rPr lang="ru-RU" sz="28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.</a:t>
            </a:r>
          </a:p>
        </p:txBody>
      </p:sp>
      <p:pic>
        <p:nvPicPr>
          <p:cNvPr id="7171" name="Picture 6" descr="C:\Documents and Settings\user\Рабочий стол\Индия\60157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714348" y="1828800"/>
            <a:ext cx="7743852" cy="4628806"/>
          </a:xfrm>
          <a:noFill/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50" y="381000"/>
            <a:ext cx="7905750" cy="15240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ru-RU" sz="3600" b="1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Самая многонациональная страна в мире (общее число языковых диалектов 1,6 тыс.</a:t>
            </a:r>
            <a:r>
              <a:rPr lang="en-US" sz="3600" b="1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; </a:t>
            </a:r>
            <a:r>
              <a:rPr lang="ru-RU" sz="3600" b="1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500 этнических групп) </a:t>
            </a:r>
          </a:p>
          <a:p>
            <a:pPr eaLnBrk="1" hangingPunct="1"/>
            <a:endParaRPr lang="ru-RU" sz="2400" b="1" i="1" dirty="0" smtClean="0">
              <a:solidFill>
                <a:srgbClr val="FFFF00"/>
              </a:solidFill>
            </a:endParaRPr>
          </a:p>
        </p:txBody>
      </p:sp>
      <p:pic>
        <p:nvPicPr>
          <p:cNvPr id="8195" name="Picture 6" descr="C:\Documents and Settings\user\Рабочий стол\Индия\41-we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38" y="2072715"/>
            <a:ext cx="6858048" cy="4465379"/>
          </a:xfrm>
          <a:noFill/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71600" y="428625"/>
            <a:ext cx="7162800" cy="1214438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Второе место по численности населения</a:t>
            </a:r>
          </a:p>
          <a:p>
            <a:pPr eaLnBrk="1" hangingPunct="1"/>
            <a:endParaRPr lang="ru-RU" sz="2800" smtClean="0"/>
          </a:p>
        </p:txBody>
      </p:sp>
      <p:pic>
        <p:nvPicPr>
          <p:cNvPr id="9219" name="Picture 6" descr="C:\Documents and Settings\user\Рабочий стол\Индия\056-we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71538" y="1828800"/>
            <a:ext cx="6853262" cy="4539947"/>
          </a:xfrm>
          <a:noFill/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57224" y="214290"/>
            <a:ext cx="7620000" cy="114300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endParaRPr lang="ru-RU" sz="2800" dirty="0" smtClean="0"/>
          </a:p>
          <a:p>
            <a:pPr eaLnBrk="1" hangingPunct="1"/>
            <a:r>
              <a:rPr lang="ru-RU" sz="2800" dirty="0" smtClean="0"/>
              <a:t>  </a:t>
            </a:r>
            <a:r>
              <a:rPr lang="ru-RU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Первое место по длине ж</a:t>
            </a:r>
            <a:r>
              <a:rPr lang="en-US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/</a:t>
            </a:r>
            <a:r>
              <a:rPr lang="ru-RU" b="1" i="1" dirty="0" err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д</a:t>
            </a:r>
            <a:r>
              <a:rPr lang="ru-RU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 путей, но½ часть их с узкой колеёй</a:t>
            </a:r>
          </a:p>
          <a:p>
            <a:pPr eaLnBrk="1" hangingPunct="1">
              <a:buFontTx/>
              <a:buNone/>
            </a:pPr>
            <a:endParaRPr lang="ru-RU" dirty="0" smtClean="0"/>
          </a:p>
        </p:txBody>
      </p:sp>
      <p:pic>
        <p:nvPicPr>
          <p:cNvPr id="3" name="Рисунок 2" descr="india_karta2t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1536698"/>
            <a:ext cx="4500594" cy="4883144"/>
          </a:xfrm>
          <a:prstGeom prst="rect">
            <a:avLst/>
          </a:prstGeom>
        </p:spPr>
      </p:pic>
      <p:pic>
        <p:nvPicPr>
          <p:cNvPr id="4" name="Рисунок 3" descr="250px-DHR_780_on_Batasia_Loop_05-02-21_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357430"/>
            <a:ext cx="4047192" cy="2703524"/>
          </a:xfrm>
          <a:prstGeom prst="rect">
            <a:avLst/>
          </a:prstGeom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219200" y="357188"/>
            <a:ext cx="7424738" cy="1214424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Первое место поголовью КРС, но последнее по потреблению мяса. </a:t>
            </a:r>
          </a:p>
          <a:p>
            <a:pPr eaLnBrk="1" hangingPunct="1"/>
            <a:endParaRPr lang="ru-RU" sz="2800" dirty="0" smtClean="0">
              <a:solidFill>
                <a:srgbClr val="FFFF00"/>
              </a:solidFill>
            </a:endParaRPr>
          </a:p>
        </p:txBody>
      </p:sp>
      <p:pic>
        <p:nvPicPr>
          <p:cNvPr id="11267" name="Picture 6" descr="C:\Documents and Settings\user\Рабочий стол\Индия\22-we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066800" y="2057400"/>
            <a:ext cx="7239000" cy="4138613"/>
          </a:xfrm>
          <a:noFill/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28688" y="285750"/>
            <a:ext cx="7786687" cy="1466850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По научным кадрам занимает 5-е место , но идет «утечка мозгов»</a:t>
            </a:r>
          </a:p>
          <a:p>
            <a:pPr eaLnBrk="1" hangingPunct="1"/>
            <a:endParaRPr lang="ru-RU" dirty="0" smtClean="0"/>
          </a:p>
        </p:txBody>
      </p:sp>
      <p:pic>
        <p:nvPicPr>
          <p:cNvPr id="12291" name="Picture 6" descr="C:\Documents and Settings\user\Рабочий стол\Индия\H4-web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500166" y="1571612"/>
            <a:ext cx="6248424" cy="4797897"/>
          </a:xfrm>
          <a:noFill/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71625" y="381000"/>
            <a:ext cx="6215063" cy="91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b="1" i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Первое место по числу выпускаемых фильмов.</a:t>
            </a:r>
          </a:p>
        </p:txBody>
      </p:sp>
      <p:pic>
        <p:nvPicPr>
          <p:cNvPr id="13315" name="Picture 6" descr="C:\Documents and Settings\user\Рабочий стол\Индия\stairs2buddha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905000" y="1643063"/>
            <a:ext cx="5867400" cy="4675187"/>
          </a:xfrm>
          <a:noFill/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Экономико-географическое положение </a:t>
            </a:r>
            <a:br>
              <a:rPr lang="ru-RU" sz="32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</a:br>
            <a:endParaRPr lang="ru-RU" sz="3200" b="1" i="1" smtClean="0">
              <a:solidFill>
                <a:srgbClr val="FF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214422"/>
            <a:ext cx="4857784" cy="5286412"/>
          </a:xfrm>
        </p:spPr>
        <p:txBody>
          <a:bodyPr>
            <a:normAutofit/>
          </a:bodyPr>
          <a:lstStyle/>
          <a:p>
            <a:pPr algn="just" eaLnBrk="1" hangingPunct="1">
              <a:buFontTx/>
              <a:buNone/>
            </a:pPr>
            <a:endParaRPr lang="ru-RU" sz="1600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Отделен от материка  </a:t>
            </a:r>
            <a:r>
              <a:rPr lang="ru-RU" sz="2000" dirty="0" err="1" smtClean="0">
                <a:solidFill>
                  <a:srgbClr val="FFFF00"/>
                </a:solidFill>
                <a:cs typeface="Tahoma" pitchFamily="34" charset="0"/>
              </a:rPr>
              <a:t>г\с</a:t>
            </a:r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 Гималаев. </a:t>
            </a:r>
          </a:p>
          <a:p>
            <a:pPr eaLnBrk="1" hangingPunct="1"/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С севера на юг – 3,2 тыс.к, с запада на восток – 2,9 тыс. км</a:t>
            </a:r>
          </a:p>
          <a:p>
            <a:pPr eaLnBrk="1" hangingPunct="1"/>
            <a:r>
              <a:rPr lang="ru-RU" sz="2000" smtClean="0">
                <a:solidFill>
                  <a:srgbClr val="FFFF00"/>
                </a:solidFill>
                <a:cs typeface="Tahoma" pitchFamily="34" charset="0"/>
              </a:rPr>
              <a:t>Приморское,  </a:t>
            </a:r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на пересечении 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      транспортных путей.</a:t>
            </a:r>
          </a:p>
          <a:p>
            <a:pPr eaLnBrk="1" hangingPunct="1"/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Соседи–развивающиеся страны.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                Особенности</a:t>
            </a:r>
            <a:r>
              <a:rPr lang="en-US" sz="2000" dirty="0" smtClean="0">
                <a:solidFill>
                  <a:srgbClr val="FFFF00"/>
                </a:solidFill>
                <a:cs typeface="Tahoma" pitchFamily="34" charset="0"/>
              </a:rPr>
              <a:t>:</a:t>
            </a:r>
          </a:p>
          <a:p>
            <a:pPr eaLnBrk="1" hangingPunct="1"/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29 штатов, 7 союзных территорий.</a:t>
            </a:r>
          </a:p>
          <a:p>
            <a:pPr eaLnBrk="1" hangingPunct="1"/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Федерация, республика.</a:t>
            </a:r>
          </a:p>
          <a:p>
            <a:pPr eaLnBrk="1" hangingPunct="1"/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Бывшая колония Англии.</a:t>
            </a:r>
          </a:p>
          <a:p>
            <a:pPr eaLnBrk="1" hangingPunct="1"/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ВВП  - 1400 долларов.</a:t>
            </a:r>
          </a:p>
          <a:p>
            <a:pPr algn="just" eaLnBrk="1" hangingPunct="1">
              <a:buFontTx/>
              <a:buNone/>
            </a:pPr>
            <a:endParaRPr lang="ru-RU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algn="just" eaLnBrk="1" hangingPunct="1">
              <a:buFontTx/>
              <a:buNone/>
            </a:pPr>
            <a:endParaRPr lang="ru-RU" sz="1600" dirty="0" smtClean="0"/>
          </a:p>
          <a:p>
            <a:pPr algn="just" eaLnBrk="1" hangingPunct="1">
              <a:buFontTx/>
              <a:buNone/>
            </a:pPr>
            <a:endParaRPr lang="ru-RU" sz="1600" dirty="0" smtClean="0"/>
          </a:p>
        </p:txBody>
      </p:sp>
      <p:pic>
        <p:nvPicPr>
          <p:cNvPr id="6" name="Клип 5" descr="India_b.jpg"/>
          <p:cNvPicPr>
            <a:picLocks noGrp="1" noChangeAspect="1"/>
          </p:cNvPicPr>
          <p:nvPr>
            <p:ph type="clipArt" sz="half" idx="2"/>
          </p:nvPr>
        </p:nvPicPr>
        <p:blipFill>
          <a:blip r:embed="rId3"/>
          <a:stretch>
            <a:fillRect/>
          </a:stretch>
        </p:blipFill>
        <p:spPr>
          <a:xfrm>
            <a:off x="4905245" y="1285860"/>
            <a:ext cx="3893167" cy="4857784"/>
          </a:xfrm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600079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1. Япония – страна ….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 архипелаг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2. В состав Японии входят … острова, из которых самый большой …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3. Япония относится к …                    типу воспроизводства.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4.  По этническому составу Япония … страна.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5. Доля городского населения Японии … %.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6. Что выгодней для хозяйства Японии: покупать ПИ или патенты и быть одним из главных кредиторов мира? …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7. Машиностроение  Японии производит …  … </a:t>
            </a:r>
            <a:r>
              <a:rPr lang="ru-RU" sz="32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Bookman Old Style" pitchFamily="18" charset="0"/>
              </a:rPr>
              <a:t>…  </a:t>
            </a:r>
            <a:endParaRPr lang="ru-RU" sz="3200" b="0" dirty="0">
              <a:ln w="50800"/>
              <a:solidFill>
                <a:schemeClr val="bg1">
                  <a:shade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ru-RU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Население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000108"/>
            <a:ext cx="4857784" cy="5586413"/>
          </a:xfrm>
        </p:spPr>
        <p:txBody>
          <a:bodyPr/>
          <a:lstStyle/>
          <a:p>
            <a:pPr eaLnBrk="1" hangingPunct="1"/>
            <a:endParaRPr lang="ru-RU" sz="1800" dirty="0" smtClean="0"/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Численность – 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      1 </a:t>
            </a:r>
            <a:r>
              <a:rPr lang="ru-RU" sz="1800" dirty="0" err="1" smtClean="0">
                <a:solidFill>
                  <a:srgbClr val="FFFF00"/>
                </a:solidFill>
                <a:cs typeface="Tahoma" pitchFamily="34" charset="0"/>
              </a:rPr>
              <a:t>млрд</a:t>
            </a:r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 .30 млн. человек</a:t>
            </a: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Естественный  прирост населения- + 15</a:t>
            </a: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Демографическая политика -</a:t>
            </a:r>
          </a:p>
          <a:p>
            <a:pPr eaLnBrk="1" hangingPunct="1"/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“</a:t>
            </a:r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Нас двое – нам двоих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”</a:t>
            </a:r>
            <a:endParaRPr lang="ru-RU" sz="1800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Урбанизация – 27%</a:t>
            </a: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Государственный язык –  хинди</a:t>
            </a: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М</a:t>
            </a:r>
            <a:r>
              <a:rPr lang="en-US" sz="1800" dirty="0" smtClean="0">
                <a:solidFill>
                  <a:srgbClr val="FFFF00"/>
                </a:solidFill>
                <a:cs typeface="Tahoma" pitchFamily="34" charset="0"/>
              </a:rPr>
              <a:t> &gt; </a:t>
            </a:r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Ж</a:t>
            </a: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Религии: индуизм, (4\5) сикхизм</a:t>
            </a: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Мусульманство (1\10), буддизм</a:t>
            </a: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Этнос – сложный</a:t>
            </a:r>
          </a:p>
          <a:p>
            <a:pPr eaLnBrk="1" hangingPunct="1"/>
            <a:r>
              <a:rPr lang="ru-RU" sz="1800" dirty="0" smtClean="0">
                <a:solidFill>
                  <a:srgbClr val="FFFF00"/>
                </a:solidFill>
                <a:cs typeface="Tahoma" pitchFamily="34" charset="0"/>
              </a:rPr>
              <a:t>Иммиграция – 50%</a:t>
            </a:r>
          </a:p>
          <a:p>
            <a:pPr eaLnBrk="1" hangingPunct="1"/>
            <a:endParaRPr lang="ru-RU" sz="1800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/>
            <a:endParaRPr lang="ru-RU" sz="1800" dirty="0" smtClean="0">
              <a:solidFill>
                <a:srgbClr val="FFFF00"/>
              </a:solidFill>
              <a:cs typeface="Tahoma" pitchFamily="34" charset="0"/>
            </a:endParaRPr>
          </a:p>
          <a:p>
            <a:pPr eaLnBrk="1" hangingPunct="1"/>
            <a:endParaRPr lang="ru-RU" sz="1800" dirty="0" smtClean="0">
              <a:solidFill>
                <a:srgbClr val="FFFF00"/>
              </a:solidFill>
            </a:endParaRPr>
          </a:p>
        </p:txBody>
      </p:sp>
      <p:pic>
        <p:nvPicPr>
          <p:cNvPr id="6" name="Рисунок 5" descr="prazdnik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2428868"/>
            <a:ext cx="4191013" cy="3143260"/>
          </a:xfrm>
          <a:prstGeom prst="rect">
            <a:avLst/>
          </a:prstGeom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472" y="214290"/>
            <a:ext cx="7772400" cy="1143000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Природные условия.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7158" y="1357298"/>
            <a:ext cx="3857652" cy="4786346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Климат - субэкваториальный. </a:t>
            </a:r>
          </a:p>
          <a:p>
            <a:pPr eaLnBrk="1" hangingPunct="1"/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Средняя 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          годовая температура около 25°С, только зимой в горах она опускается ниже 0°.</a:t>
            </a:r>
          </a:p>
          <a:p>
            <a:pPr eaLnBrk="1" hangingPunct="1"/>
            <a:r>
              <a:rPr lang="ru-RU" sz="2000" dirty="0" smtClean="0">
                <a:solidFill>
                  <a:srgbClr val="FFFF00"/>
                </a:solidFill>
                <a:cs typeface="Tahoma" pitchFamily="34" charset="0"/>
              </a:rPr>
              <a:t> Распределение осадков по сезонам и по территории неравномерное- 80% их приходится на лето.</a:t>
            </a:r>
          </a:p>
        </p:txBody>
      </p:sp>
      <p:pic>
        <p:nvPicPr>
          <p:cNvPr id="16388" name="Picture 9" descr="C:\Documents and Settings\user\Рабочий стол\Климатическая.t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447800"/>
            <a:ext cx="3748087" cy="5029200"/>
          </a:xfrm>
          <a:noFill/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214313"/>
            <a:ext cx="7772400" cy="1447800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Природные ресурсы</a:t>
            </a:r>
            <a:r>
              <a:rPr lang="ru-RU" smtClean="0"/>
              <a:t>.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85720" y="1214422"/>
            <a:ext cx="3643312" cy="4929187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Главное богатство-это земельные ресурсы-пашни</a:t>
            </a:r>
          </a:p>
          <a:p>
            <a:pPr eaLnBrk="1" hangingPunct="1">
              <a:buFontTx/>
              <a:buNone/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Индия богата минеральными ресурсами.            </a:t>
            </a:r>
          </a:p>
          <a:p>
            <a:pPr eaLnBrk="1" hangingPunct="1">
              <a:buFontTx/>
              <a:buNone/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Медные, железные,  алюминиевые, марганцевые руды,  нефть, газ, каменный уголь.</a:t>
            </a:r>
          </a:p>
          <a:p>
            <a:pPr eaLnBrk="1" hangingPunct="1">
              <a:buFontTx/>
              <a:buNone/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Экспортирует алмазы,</a:t>
            </a:r>
          </a:p>
          <a:p>
            <a:pPr eaLnBrk="1" hangingPunct="1">
              <a:buFontTx/>
              <a:buNone/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а импортирует –бриллианты. </a:t>
            </a:r>
          </a:p>
          <a:p>
            <a:pPr eaLnBrk="1" hangingPunct="1">
              <a:buFontTx/>
              <a:buNone/>
            </a:pP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Агроклиматические ресурсы позволяют выращивать разнообразные </a:t>
            </a:r>
            <a:r>
              <a:rPr lang="ru-RU" sz="2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с-х</a:t>
            </a:r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культуры                                                                                                                             </a:t>
            </a:r>
          </a:p>
          <a:p>
            <a:pPr eaLnBrk="1" hangingPunct="1"/>
            <a:r>
              <a:rPr lang="ru-RU" sz="2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Рекреационные ресурсы (Тадж-Махал),храмы и т.д.</a:t>
            </a:r>
          </a:p>
          <a:p>
            <a:pPr algn="just" eaLnBrk="1" hangingPunct="1"/>
            <a:endParaRPr lang="ru-RU" sz="1600" b="1" i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  <a:p>
            <a:pPr eaLnBrk="1" hangingPunct="1"/>
            <a:endParaRPr lang="ru-RU" sz="1600" dirty="0" smtClean="0"/>
          </a:p>
        </p:txBody>
      </p:sp>
      <p:pic>
        <p:nvPicPr>
          <p:cNvPr id="17412" name="Picture 10" descr="C:\Documents and Settings\user\Рабочий стол\Индия.tif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786313" y="1571625"/>
            <a:ext cx="3943350" cy="4838700"/>
          </a:xfrm>
          <a:noFill/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63" y="357188"/>
            <a:ext cx="7620000" cy="785796"/>
          </a:xfrm>
        </p:spPr>
        <p:txBody>
          <a:bodyPr/>
          <a:lstStyle/>
          <a:p>
            <a:pPr eaLnBrk="1" hangingPunct="1"/>
            <a:r>
              <a:rPr lang="ru-RU" sz="3600" b="1" i="1" dirty="0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Промышленность.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2984"/>
            <a:ext cx="9144000" cy="49530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В промышленности занято 1\5 населения.</a:t>
            </a:r>
          </a:p>
          <a:p>
            <a:pPr lvl="1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Страна с развитой тяжёлой индустрией: станкостроение, производство тепловозов, автомобилестроение, электроника, оборудование для АЭС и космических исследований.</a:t>
            </a:r>
          </a:p>
          <a:p>
            <a:pPr lvl="1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«Полюса роста»-металлургические комбинаты 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Бхилаи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Бокаро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1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Лёгкая промышленность: хлопчатобумажная, джутовая, швейная. В основном на экспорт. </a:t>
            </a:r>
          </a:p>
          <a:p>
            <a:pPr lvl="1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 lvl="1" eaLnBrk="1" hangingPunct="1">
              <a:buFontTx/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29% ВВП приходится на промышленность,</a:t>
            </a:r>
          </a:p>
          <a:p>
            <a:pPr lvl="1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32% - на сельское хозяйство</a:t>
            </a:r>
          </a:p>
          <a:p>
            <a:pPr lvl="1"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30% - на сферу услуг.</a:t>
            </a:r>
          </a:p>
          <a:p>
            <a:pPr lvl="1" eaLnBrk="1" hangingPunct="1">
              <a:buFontTx/>
              <a:buNone/>
            </a:pP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 algn="just" eaLnBrk="1" hangingPunct="1">
              <a:buFontTx/>
              <a:buNone/>
            </a:pPr>
            <a:endParaRPr lang="ru-RU" sz="1600" dirty="0" smtClean="0">
              <a:cs typeface="Times New Roman" charset="0"/>
            </a:endParaRPr>
          </a:p>
          <a:p>
            <a:pPr lvl="1" algn="just" eaLnBrk="1" hangingPunct="1">
              <a:buFontTx/>
              <a:buNone/>
            </a:pPr>
            <a:endParaRPr lang="ru-RU" sz="1600" dirty="0" smtClean="0"/>
          </a:p>
          <a:p>
            <a:pPr lvl="1" algn="just" eaLnBrk="1" hangingPunct="1">
              <a:buFontTx/>
              <a:buNone/>
            </a:pPr>
            <a:endParaRPr lang="ru-RU" sz="1600" dirty="0" smtClean="0"/>
          </a:p>
          <a:p>
            <a:pPr lvl="1" algn="just" eaLnBrk="1" hangingPunct="1">
              <a:buFontTx/>
              <a:buNone/>
            </a:pPr>
            <a:endParaRPr lang="ru-RU" sz="1600" dirty="0" smtClean="0"/>
          </a:p>
          <a:p>
            <a:pPr lvl="1" algn="just" eaLnBrk="1" hangingPunct="1">
              <a:buFontTx/>
              <a:buNone/>
            </a:pPr>
            <a:endParaRPr lang="ru-RU" sz="1600" dirty="0" smtClean="0"/>
          </a:p>
          <a:p>
            <a:pPr lvl="1" algn="just" eaLnBrk="1" hangingPunct="1">
              <a:buFontTx/>
              <a:buNone/>
            </a:pPr>
            <a:endParaRPr lang="ru-RU" sz="1600" dirty="0" smtClean="0">
              <a:cs typeface="Times New Roman" charset="0"/>
            </a:endParaRPr>
          </a:p>
          <a:p>
            <a:pPr lvl="1" algn="just" eaLnBrk="1" hangingPunct="1">
              <a:buFontTx/>
              <a:buNone/>
            </a:pPr>
            <a:endParaRPr lang="ru-RU" sz="1600" dirty="0" smtClean="0">
              <a:cs typeface="Times New Roman" charset="0"/>
            </a:endParaRPr>
          </a:p>
          <a:p>
            <a:pPr lvl="1" algn="just" eaLnBrk="1" hangingPunct="1">
              <a:buFontTx/>
              <a:buNone/>
            </a:pPr>
            <a:endParaRPr lang="ru-RU" sz="1600" dirty="0" smtClean="0">
              <a:cs typeface="Times New Roman" charset="0"/>
            </a:endParaRPr>
          </a:p>
          <a:p>
            <a:pPr lvl="1" eaLnBrk="1" hangingPunct="1">
              <a:buFontTx/>
              <a:buNone/>
            </a:pPr>
            <a:endParaRPr lang="ru-RU" sz="1600" dirty="0" smtClean="0"/>
          </a:p>
        </p:txBody>
      </p:sp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FF0000"/>
                </a:solidFill>
                <a:latin typeface="Tahoma" pitchFamily="34" charset="0"/>
                <a:cs typeface="Tahoma" pitchFamily="34" charset="0"/>
              </a:rPr>
              <a:t>Сельское хозяйство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14282" y="1142984"/>
            <a:ext cx="3071813" cy="4929187"/>
          </a:xfrm>
        </p:spPr>
        <p:txBody>
          <a:bodyPr>
            <a:normAutofit fontScale="85000" lnSpcReduction="10000"/>
          </a:bodyPr>
          <a:lstStyle/>
          <a:p>
            <a:pPr algn="just" eaLnBrk="1" hangingPunct="1"/>
            <a:endParaRPr lang="ru-RU" sz="1600" dirty="0" smtClean="0"/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«Зелёная революция»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1\2 территории - пашни</a:t>
            </a:r>
          </a:p>
          <a:p>
            <a:pPr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с\х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сезона: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летний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хариф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зимний -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раби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Ю-В часть Индии-     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рисоводческая зона,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С-З часть - пшеничная.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Собирают по 2, 3 урожая.</a:t>
            </a:r>
          </a:p>
          <a:p>
            <a:pPr eaLnBrk="1" hangingPunct="1">
              <a:buFontTx/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Индия специализируется на выращивании :волокнистых, масличных, сахароносных, тонизирующих культурах</a:t>
            </a:r>
          </a:p>
          <a:p>
            <a:pPr eaLnBrk="1" hangingPunct="1"/>
            <a:endParaRPr lang="ru-RU" sz="1600" dirty="0" smtClean="0"/>
          </a:p>
          <a:p>
            <a:pPr algn="just" eaLnBrk="1" hangingPunct="1"/>
            <a:endParaRPr lang="ru-RU" sz="1400" dirty="0" smtClean="0"/>
          </a:p>
        </p:txBody>
      </p:sp>
      <p:pic>
        <p:nvPicPr>
          <p:cNvPr id="5" name="Рисунок 4" descr="_1440719_wheatafp3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744" y="2071678"/>
            <a:ext cx="5238777" cy="3143266"/>
          </a:xfrm>
          <a:prstGeom prst="rect">
            <a:avLst/>
          </a:prstGeom>
        </p:spPr>
      </p:pic>
    </p:spTree>
  </p:cSld>
  <p:clrMapOvr>
    <a:masterClrMapping/>
  </p:clrMapOvr>
  <p:transition spd="slow" advTm="2000"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29642" cy="714380"/>
          </a:xfrm>
        </p:spPr>
        <p:txBody>
          <a:bodyPr/>
          <a:lstStyle/>
          <a:p>
            <a:r>
              <a:rPr lang="ru-RU" sz="4000" dirty="0" smtClean="0">
                <a:solidFill>
                  <a:srgbClr val="FFFF00"/>
                </a:solidFill>
              </a:rPr>
              <a:t>Экономические столицы Индии</a:t>
            </a:r>
            <a:endParaRPr lang="ru-RU" sz="4000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5720" y="1428736"/>
            <a:ext cx="8401080" cy="4714908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Мумбаи</a:t>
            </a:r>
            <a:r>
              <a:rPr lang="ru-RU" sz="4000" dirty="0" smtClean="0"/>
              <a:t> (Бомбей) – </a:t>
            </a:r>
            <a:r>
              <a:rPr lang="ru-RU" dirty="0" smtClean="0"/>
              <a:t>крупнейший город, промышленный, </a:t>
            </a:r>
            <a:r>
              <a:rPr lang="ru-RU" dirty="0" err="1" smtClean="0"/>
              <a:t>финанстовый</a:t>
            </a:r>
            <a:r>
              <a:rPr lang="ru-RU" dirty="0" smtClean="0"/>
              <a:t>  и торговый центр. Киноиндустрия,  главные морские ворота страны.</a:t>
            </a:r>
          </a:p>
          <a:p>
            <a:endParaRPr lang="ru-RU" dirty="0"/>
          </a:p>
        </p:txBody>
      </p:sp>
      <p:pic>
        <p:nvPicPr>
          <p:cNvPr id="4" name="Рисунок 3" descr="india_mumbai-0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48" y="3071810"/>
            <a:ext cx="4687258" cy="3229814"/>
          </a:xfrm>
          <a:prstGeom prst="rect">
            <a:avLst/>
          </a:prstGeom>
        </p:spPr>
      </p:pic>
      <p:pic>
        <p:nvPicPr>
          <p:cNvPr id="5" name="Рисунок 4" descr="mumb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143248"/>
            <a:ext cx="4081474" cy="306110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2000264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ru-RU" dirty="0" err="1" smtClean="0">
                <a:solidFill>
                  <a:srgbClr val="FFFF00"/>
                </a:solidFill>
                <a:effectLst/>
              </a:rPr>
              <a:t>Колката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 (Калькутта)</a:t>
            </a:r>
            <a:br>
              <a:rPr lang="ru-RU" dirty="0" smtClean="0">
                <a:solidFill>
                  <a:srgbClr val="FFFF00"/>
                </a:solidFill>
                <a:effectLst/>
              </a:rPr>
            </a:br>
            <a:r>
              <a:rPr lang="ru-RU" sz="2400" b="0" dirty="0" smtClean="0">
                <a:solidFill>
                  <a:schemeClr val="tx1"/>
                </a:solidFill>
                <a:effectLst/>
                <a:latin typeface="+mn-lt"/>
              </a:rPr>
              <a:t>была административным центром Британской Индии. Промышленный город-порт. Переработка джута.</a:t>
            </a:r>
            <a:endParaRPr lang="ru-RU" sz="2400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Рисунок 2" descr="BN969_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714620"/>
            <a:ext cx="4000528" cy="3000396"/>
          </a:xfrm>
          <a:prstGeom prst="rect">
            <a:avLst/>
          </a:prstGeom>
        </p:spPr>
      </p:pic>
      <p:pic>
        <p:nvPicPr>
          <p:cNvPr id="5" name="Рисунок 4" descr="DSC_622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2786058"/>
            <a:ext cx="4409185" cy="292895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Дели –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столица Индии. Транспортный , промышленный, административный, политический  и культурный центр.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b85338a340a00705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4" y="1214422"/>
            <a:ext cx="3004624" cy="1948843"/>
          </a:xfrm>
          <a:prstGeom prst="rect">
            <a:avLst/>
          </a:prstGeom>
        </p:spPr>
      </p:pic>
      <p:pic>
        <p:nvPicPr>
          <p:cNvPr id="4" name="Рисунок 3" descr="old_delhi_from_jama_masji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3274296"/>
            <a:ext cx="4286248" cy="2940786"/>
          </a:xfrm>
          <a:prstGeom prst="rect">
            <a:avLst/>
          </a:prstGeom>
        </p:spPr>
      </p:pic>
      <p:pic>
        <p:nvPicPr>
          <p:cNvPr id="5" name="Рисунок 4" descr="77468687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00240"/>
            <a:ext cx="4810127" cy="3607595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ru-RU" dirty="0" err="1" smtClean="0">
                <a:solidFill>
                  <a:srgbClr val="FFFF00"/>
                </a:solidFill>
                <a:effectLst/>
              </a:rPr>
              <a:t>Ченнаи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 (</a:t>
            </a:r>
            <a:r>
              <a:rPr lang="ru-RU" dirty="0" err="1" smtClean="0">
                <a:solidFill>
                  <a:srgbClr val="FFFF00"/>
                </a:solidFill>
                <a:effectLst/>
              </a:rPr>
              <a:t>Мадрас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) -  </a:t>
            </a:r>
            <a:r>
              <a:rPr lang="ru-RU" sz="3100" b="0" dirty="0" smtClean="0">
                <a:solidFill>
                  <a:schemeClr val="tx1"/>
                </a:solidFill>
                <a:effectLst/>
                <a:latin typeface="+mn-lt"/>
              </a:rPr>
              <a:t>экономическая столица юга.</a:t>
            </a:r>
            <a:endParaRPr lang="ru-RU" sz="3100" b="0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3" name="Рисунок 2" descr="0_738d_cd6d3537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3116"/>
            <a:ext cx="2849751" cy="3357586"/>
          </a:xfrm>
          <a:prstGeom prst="rect">
            <a:avLst/>
          </a:prstGeom>
        </p:spPr>
      </p:pic>
      <p:pic>
        <p:nvPicPr>
          <p:cNvPr id="4" name="Рисунок 3" descr="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40" y="1785926"/>
            <a:ext cx="5810264" cy="435769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654296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/>
          </a:bodyPr>
          <a:lstStyle/>
          <a:p>
            <a:pPr algn="l"/>
            <a:r>
              <a:rPr lang="ru-RU" dirty="0" smtClean="0">
                <a:solidFill>
                  <a:srgbClr val="FFFF00"/>
                </a:solidFill>
              </a:rPr>
              <a:t>Достопримечательности 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dirty="0" smtClean="0">
                <a:solidFill>
                  <a:srgbClr val="FFFF00"/>
                </a:solidFill>
              </a:rPr>
              <a:t>и традиции.</a:t>
            </a:r>
            <a:br>
              <a:rPr lang="ru-RU" dirty="0" smtClean="0">
                <a:solidFill>
                  <a:srgbClr val="FFFF00"/>
                </a:solidFill>
              </a:rPr>
            </a:br>
            <a:r>
              <a:rPr lang="ru-RU" b="0" dirty="0" smtClean="0">
                <a:solidFill>
                  <a:schemeClr val="tx1"/>
                </a:solidFill>
                <a:effectLst/>
                <a:latin typeface="+mn-lt"/>
              </a:rPr>
              <a:t>Тадж-Махал</a:t>
            </a:r>
            <a:r>
              <a:rPr lang="ru-RU" b="0" dirty="0" smtClean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" name="Рисунок 2" descr="taj_mahal_ind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2285992"/>
            <a:ext cx="5786463" cy="4346277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600079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1. Япония – страна ….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 архипелаг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2. В состав Японии входят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4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острова, из которых самый большой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Хонсю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3. Япония относится к …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                  типу воспроизводства.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4.  По этническому составу Япония … 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страна.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5. Доля городского населения Японии … %.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6. Что выгодней для хозяйства Японии: покупать ПИ или патенты и быть одним из главных кредиторов мира? …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7. Машиностроение  Японии производит …  … </a:t>
            </a:r>
            <a:r>
              <a:rPr lang="ru-RU" sz="32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Bookman Old Style" pitchFamily="18" charset="0"/>
              </a:rPr>
              <a:t>…  </a:t>
            </a:r>
            <a:endParaRPr lang="ru-RU" sz="3200" b="0" dirty="0">
              <a:ln w="50800"/>
              <a:solidFill>
                <a:schemeClr val="bg1">
                  <a:shade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Сари – </a:t>
            </a:r>
            <a:r>
              <a:rPr lang="ru-RU" sz="3600" dirty="0" smtClean="0">
                <a:solidFill>
                  <a:schemeClr val="tx1"/>
                </a:solidFill>
              </a:rPr>
              <a:t>женская национальная одежда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" name="Рисунок 2" descr="shali0304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857364"/>
            <a:ext cx="2825533" cy="3786214"/>
          </a:xfrm>
          <a:prstGeom prst="rect">
            <a:avLst/>
          </a:prstGeom>
        </p:spPr>
      </p:pic>
      <p:pic>
        <p:nvPicPr>
          <p:cNvPr id="4" name="Рисунок 3" descr="sari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1357298"/>
            <a:ext cx="3405783" cy="5000636"/>
          </a:xfrm>
          <a:prstGeom prst="rect">
            <a:avLst/>
          </a:prstGeom>
        </p:spPr>
      </p:pic>
      <p:pic>
        <p:nvPicPr>
          <p:cNvPr id="5" name="Рисунок 4" descr="2257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116" y="1785926"/>
            <a:ext cx="2090892" cy="414338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Национальные танцы</a:t>
            </a:r>
            <a:endParaRPr lang="ru-RU" dirty="0"/>
          </a:p>
        </p:txBody>
      </p:sp>
      <p:pic>
        <p:nvPicPr>
          <p:cNvPr id="3" name="Рисунок 2" descr="s320x24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4125544" cy="4500594"/>
          </a:xfrm>
          <a:prstGeom prst="rect">
            <a:avLst/>
          </a:prstGeom>
        </p:spPr>
      </p:pic>
      <p:pic>
        <p:nvPicPr>
          <p:cNvPr id="4" name="Рисунок 3" descr="indian_dance_-(25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428736"/>
            <a:ext cx="4371975" cy="4572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FF00"/>
                </a:solidFill>
              </a:rPr>
              <a:t>Каста </a:t>
            </a:r>
            <a:r>
              <a:rPr lang="ru-RU" sz="2700" dirty="0">
                <a:solidFill>
                  <a:srgbClr val="FFFF00"/>
                </a:solidFill>
                <a:effectLst/>
              </a:rPr>
              <a:t>– группа людей, обладающая определёнными правами и обязанностями</a:t>
            </a:r>
            <a:r>
              <a:rPr lang="ru-RU" sz="3200" dirty="0"/>
              <a:t>.</a:t>
            </a:r>
          </a:p>
        </p:txBody>
      </p:sp>
      <p:pic>
        <p:nvPicPr>
          <p:cNvPr id="143363" name="Picture 3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/>
          <a:srcRect l="1779" t="1698" r="12263" b="9248"/>
          <a:stretch>
            <a:fillRect/>
          </a:stretch>
        </p:blipFill>
        <p:spPr>
          <a:xfrm>
            <a:off x="2627313" y="1628775"/>
            <a:ext cx="3527425" cy="3744913"/>
          </a:xfrm>
        </p:spPr>
      </p:pic>
      <p:sp>
        <p:nvSpPr>
          <p:cNvPr id="143366" name="AutoShape 6"/>
          <p:cNvSpPr>
            <a:spLocks/>
          </p:cNvSpPr>
          <p:nvPr/>
        </p:nvSpPr>
        <p:spPr bwMode="auto">
          <a:xfrm>
            <a:off x="6732588" y="1628775"/>
            <a:ext cx="2266950" cy="792163"/>
          </a:xfrm>
          <a:prstGeom prst="borderCallout1">
            <a:avLst>
              <a:gd name="adj1" fmla="val 14431"/>
              <a:gd name="adj2" fmla="val -3361"/>
              <a:gd name="adj3" fmla="val 132667"/>
              <a:gd name="adj4" fmla="val -70097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/>
              <a:t>Жрецы-брахманы</a:t>
            </a:r>
          </a:p>
        </p:txBody>
      </p:sp>
      <p:pic>
        <p:nvPicPr>
          <p:cNvPr id="143367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 l="3682" r="2751"/>
          <a:stretch>
            <a:fillRect/>
          </a:stretch>
        </p:blipFill>
        <p:spPr>
          <a:xfrm>
            <a:off x="2555875" y="5516563"/>
            <a:ext cx="3671888" cy="863600"/>
          </a:xfrm>
          <a:noFill/>
          <a:ln/>
        </p:spPr>
      </p:pic>
      <p:sp>
        <p:nvSpPr>
          <p:cNvPr id="143369" name="AutoShape 9"/>
          <p:cNvSpPr>
            <a:spLocks/>
          </p:cNvSpPr>
          <p:nvPr/>
        </p:nvSpPr>
        <p:spPr bwMode="auto">
          <a:xfrm>
            <a:off x="179388" y="1700213"/>
            <a:ext cx="2016125" cy="792162"/>
          </a:xfrm>
          <a:prstGeom prst="borderCallout1">
            <a:avLst>
              <a:gd name="adj1" fmla="val 14431"/>
              <a:gd name="adj2" fmla="val 103778"/>
              <a:gd name="adj3" fmla="val 127255"/>
              <a:gd name="adj4" fmla="val 178583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/>
              <a:t>Жрецы-брахманы</a:t>
            </a:r>
          </a:p>
        </p:txBody>
      </p:sp>
      <p:sp>
        <p:nvSpPr>
          <p:cNvPr id="143370" name="AutoShape 10"/>
          <p:cNvSpPr>
            <a:spLocks/>
          </p:cNvSpPr>
          <p:nvPr/>
        </p:nvSpPr>
        <p:spPr bwMode="auto">
          <a:xfrm>
            <a:off x="179388" y="2997200"/>
            <a:ext cx="1928812" cy="609600"/>
          </a:xfrm>
          <a:prstGeom prst="borderCallout1">
            <a:avLst>
              <a:gd name="adj1" fmla="val 18750"/>
              <a:gd name="adj2" fmla="val 103949"/>
              <a:gd name="adj3" fmla="val 136718"/>
              <a:gd name="adj4" fmla="val 129796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/>
              <a:t>Воины </a:t>
            </a:r>
          </a:p>
        </p:txBody>
      </p:sp>
      <p:sp>
        <p:nvSpPr>
          <p:cNvPr id="143371" name="AutoShape 11"/>
          <p:cNvSpPr>
            <a:spLocks/>
          </p:cNvSpPr>
          <p:nvPr/>
        </p:nvSpPr>
        <p:spPr bwMode="auto">
          <a:xfrm>
            <a:off x="6948488" y="2882900"/>
            <a:ext cx="1944687" cy="609600"/>
          </a:xfrm>
          <a:prstGeom prst="borderCallout1">
            <a:avLst>
              <a:gd name="adj1" fmla="val 18750"/>
              <a:gd name="adj2" fmla="val -3917"/>
              <a:gd name="adj3" fmla="val 243231"/>
              <a:gd name="adj4" fmla="val -59264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/>
              <a:t>Воины </a:t>
            </a:r>
          </a:p>
        </p:txBody>
      </p:sp>
      <p:sp>
        <p:nvSpPr>
          <p:cNvPr id="143372" name="AutoShape 12"/>
          <p:cNvSpPr>
            <a:spLocks/>
          </p:cNvSpPr>
          <p:nvPr/>
        </p:nvSpPr>
        <p:spPr bwMode="auto">
          <a:xfrm>
            <a:off x="6948488" y="3819525"/>
            <a:ext cx="1944687" cy="609600"/>
          </a:xfrm>
          <a:prstGeom prst="borderCallout1">
            <a:avLst>
              <a:gd name="adj1" fmla="val 18750"/>
              <a:gd name="adj2" fmla="val -3917"/>
              <a:gd name="adj3" fmla="val 160417"/>
              <a:gd name="adj4" fmla="val -4816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/>
              <a:t>Земледельцы </a:t>
            </a:r>
          </a:p>
        </p:txBody>
      </p:sp>
      <p:sp>
        <p:nvSpPr>
          <p:cNvPr id="143373" name="AutoShape 13"/>
          <p:cNvSpPr>
            <a:spLocks/>
          </p:cNvSpPr>
          <p:nvPr/>
        </p:nvSpPr>
        <p:spPr bwMode="auto">
          <a:xfrm>
            <a:off x="250825" y="3962400"/>
            <a:ext cx="2017713" cy="609600"/>
          </a:xfrm>
          <a:prstGeom prst="borderCallout1">
            <a:avLst>
              <a:gd name="adj1" fmla="val 18750"/>
              <a:gd name="adj2" fmla="val 103778"/>
              <a:gd name="adj3" fmla="val 148699"/>
              <a:gd name="adj4" fmla="val 117782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/>
              <a:t>Земледельцы </a:t>
            </a:r>
          </a:p>
        </p:txBody>
      </p:sp>
      <p:sp>
        <p:nvSpPr>
          <p:cNvPr id="143374" name="AutoShape 14"/>
          <p:cNvSpPr>
            <a:spLocks/>
          </p:cNvSpPr>
          <p:nvPr/>
        </p:nvSpPr>
        <p:spPr bwMode="auto">
          <a:xfrm>
            <a:off x="7286644" y="5572140"/>
            <a:ext cx="1652588" cy="609600"/>
          </a:xfrm>
          <a:prstGeom prst="borderCallout1">
            <a:avLst>
              <a:gd name="adj1" fmla="val 18750"/>
              <a:gd name="adj2" fmla="val -4611"/>
              <a:gd name="adj3" fmla="val -52083"/>
              <a:gd name="adj4" fmla="val -130931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/>
              <a:t>Слуги </a:t>
            </a:r>
          </a:p>
        </p:txBody>
      </p:sp>
      <p:sp>
        <p:nvSpPr>
          <p:cNvPr id="143375" name="AutoShape 15"/>
          <p:cNvSpPr>
            <a:spLocks/>
          </p:cNvSpPr>
          <p:nvPr/>
        </p:nvSpPr>
        <p:spPr bwMode="auto">
          <a:xfrm>
            <a:off x="412750" y="5546725"/>
            <a:ext cx="1782763" cy="609600"/>
          </a:xfrm>
          <a:prstGeom prst="borderCallout1">
            <a:avLst>
              <a:gd name="adj1" fmla="val 18750"/>
              <a:gd name="adj2" fmla="val 104273"/>
              <a:gd name="adj3" fmla="val -52083"/>
              <a:gd name="adj4" fmla="val 217185"/>
            </a:avLst>
          </a:prstGeom>
          <a:solidFill>
            <a:schemeClr val="bg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sz="2400" dirty="0"/>
              <a:t>Слуги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3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FF00"/>
                </a:solidFill>
                <a:effectLst/>
              </a:rPr>
              <a:t>Индийский кинематограф</a:t>
            </a:r>
            <a:endParaRPr lang="ru-RU" dirty="0">
              <a:solidFill>
                <a:srgbClr val="FFFF00"/>
              </a:solidFill>
              <a:effectLst/>
            </a:endParaRPr>
          </a:p>
        </p:txBody>
      </p:sp>
      <p:pic>
        <p:nvPicPr>
          <p:cNvPr id="3" name="Рисунок 2" descr="0_14dae_d00d3683_X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4422"/>
            <a:ext cx="4143372" cy="3111296"/>
          </a:xfrm>
          <a:prstGeom prst="rect">
            <a:avLst/>
          </a:prstGeom>
        </p:spPr>
      </p:pic>
      <p:pic>
        <p:nvPicPr>
          <p:cNvPr id="5" name="Рисунок 4" descr="20584173_1205749261_szfsz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3372" y="3116472"/>
            <a:ext cx="5000628" cy="3741528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1bf51346a5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72000" cy="3429000"/>
          </a:xfrm>
          <a:prstGeom prst="rect">
            <a:avLst/>
          </a:prstGeom>
        </p:spPr>
      </p:pic>
      <p:pic>
        <p:nvPicPr>
          <p:cNvPr id="3" name="Рисунок 2" descr="big_indiya_kino_bollivu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0"/>
            <a:ext cx="4643438" cy="3343275"/>
          </a:xfrm>
          <a:prstGeom prst="rect">
            <a:avLst/>
          </a:prstGeom>
        </p:spPr>
      </p:pic>
      <p:pic>
        <p:nvPicPr>
          <p:cNvPr id="4" name="Рисунок 3" descr="bollywoo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57422" y="3071810"/>
            <a:ext cx="3905250" cy="36195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dirty="0" smtClean="0"/>
              <a:t>Йога -  </a:t>
            </a:r>
            <a:r>
              <a:rPr lang="ru-RU" sz="3600" b="0" dirty="0" smtClean="0">
                <a:solidFill>
                  <a:schemeClr val="tx1"/>
                </a:solidFill>
                <a:effectLst/>
              </a:rPr>
              <a:t>система упражнений.</a:t>
            </a:r>
            <a:endParaRPr lang="ru-RU" sz="3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Рисунок 3" descr="4049793_26737043_7chak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6446" y="1142984"/>
            <a:ext cx="1643074" cy="1903421"/>
          </a:xfrm>
          <a:prstGeom prst="rect">
            <a:avLst/>
          </a:prstGeom>
        </p:spPr>
      </p:pic>
      <p:pic>
        <p:nvPicPr>
          <p:cNvPr id="5" name="Рисунок 4" descr="43bb203c4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1428736"/>
            <a:ext cx="3722576" cy="5000660"/>
          </a:xfrm>
          <a:prstGeom prst="rect">
            <a:avLst/>
          </a:prstGeom>
        </p:spPr>
      </p:pic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3286124"/>
            <a:ext cx="4271738" cy="3357586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>
                <a:solidFill>
                  <a:srgbClr val="FFFF00"/>
                </a:solidFill>
                <a:effectLst/>
              </a:rPr>
              <a:t>Бинди</a:t>
            </a:r>
            <a:r>
              <a:rPr lang="ru-RU" dirty="0" smtClean="0">
                <a:solidFill>
                  <a:srgbClr val="FFFF00"/>
                </a:solidFill>
                <a:effectLst/>
              </a:rPr>
              <a:t> –</a:t>
            </a:r>
            <a:r>
              <a:rPr lang="ru-RU" dirty="0" smtClean="0"/>
              <a:t> </a:t>
            </a:r>
            <a:r>
              <a:rPr lang="ru-RU" sz="2700" b="0" dirty="0" smtClean="0">
                <a:solidFill>
                  <a:schemeClr val="tx1"/>
                </a:solidFill>
                <a:effectLst/>
              </a:rPr>
              <a:t>красная или черная точка на лбу. Область третьего глаза.</a:t>
            </a:r>
            <a:endParaRPr lang="ru-RU" sz="27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Рисунок 2" descr="x_4e1f3c83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7"/>
            <a:ext cx="3807225" cy="2357454"/>
          </a:xfrm>
          <a:prstGeom prst="rect">
            <a:avLst/>
          </a:prstGeom>
        </p:spPr>
      </p:pic>
      <p:pic>
        <p:nvPicPr>
          <p:cNvPr id="4" name="Рисунок 3" descr="bindichi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6380" y="1428736"/>
            <a:ext cx="2857520" cy="1894128"/>
          </a:xfrm>
          <a:prstGeom prst="rect">
            <a:avLst/>
          </a:prstGeom>
        </p:spPr>
      </p:pic>
      <p:pic>
        <p:nvPicPr>
          <p:cNvPr id="5" name="Рисунок 4" descr="21d764f4a9b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538" y="4000504"/>
            <a:ext cx="3524243" cy="2643182"/>
          </a:xfrm>
          <a:prstGeom prst="rect">
            <a:avLst/>
          </a:prstGeom>
        </p:spPr>
      </p:pic>
      <p:pic>
        <p:nvPicPr>
          <p:cNvPr id="6" name="Рисунок 5" descr="bindi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132" y="3429000"/>
            <a:ext cx="2391504" cy="321471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104888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Домашнее задание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1472" y="2143116"/>
            <a:ext cx="8115328" cy="1874382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Повторить конспект, </a:t>
            </a:r>
          </a:p>
          <a:p>
            <a:r>
              <a:rPr lang="ru-RU" sz="4000" dirty="0" smtClean="0"/>
              <a:t>приготовить сообщение об Индии. </a:t>
            </a:r>
            <a:endParaRPr lang="ru-RU" sz="4000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600079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1. Япония – страна ….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 архипелаг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2. В состав Японии входят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4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острова, из которых самый большой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Хонсю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3. Япония относится к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первому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   типу воспроизводства.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4.  По этническому составу Япония … 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страна.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5. Доля городского населения Японии … %.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6. Что выгодней для хозяйства Японии: покупать ПИ или патенты и быть одним из главных кредиторов мира? …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7. Машиностроение  Японии производит …  … </a:t>
            </a:r>
            <a:r>
              <a:rPr lang="ru-RU" sz="32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Bookman Old Style" pitchFamily="18" charset="0"/>
              </a:rPr>
              <a:t>…  </a:t>
            </a:r>
            <a:endParaRPr lang="ru-RU" sz="3200" b="0" dirty="0">
              <a:ln w="50800"/>
              <a:solidFill>
                <a:schemeClr val="bg1">
                  <a:shade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600079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1. Япония – страна ….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 архипелаг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2. В состав Японии входят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4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острова, из которых самый большой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Хонсю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3. Япония относится к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первому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   типу воспроизводства.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4.  По этническому составу Япония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однонациональная 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страна.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5. Доля городского населения Японии … %.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6. Что выгодней для хозяйства Японии: покупать ПИ или патенты и быть одним из главных кредиторов мира? …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7. Машиностроение  Японии производит …  … </a:t>
            </a:r>
            <a:r>
              <a:rPr lang="ru-RU" sz="32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Bookman Old Style" pitchFamily="18" charset="0"/>
              </a:rPr>
              <a:t>…  </a:t>
            </a:r>
            <a:endParaRPr lang="ru-RU" sz="3200" b="0" dirty="0">
              <a:ln w="50800"/>
              <a:solidFill>
                <a:schemeClr val="bg1">
                  <a:shade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600079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1. Япония – страна ….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 архипелаг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2. В состав Японии входят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4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острова, из которых самый большой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Хонсю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3. Япония относится к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первому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   типу воспроизводства.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4.  По этническому составу Япония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однонациональная 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страна.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5. Доля городского населения Японии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80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%.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6. Что выгодней для хозяйства Японии: покупать ПИ или патенты и быть одним из главных кредиторов мира? …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7. Машиностроение  Японии производит …  … </a:t>
            </a:r>
            <a:r>
              <a:rPr lang="ru-RU" sz="32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Bookman Old Style" pitchFamily="18" charset="0"/>
              </a:rPr>
              <a:t>…  </a:t>
            </a:r>
            <a:endParaRPr lang="ru-RU" sz="3200" b="0" dirty="0">
              <a:ln w="50800"/>
              <a:solidFill>
                <a:schemeClr val="bg1">
                  <a:shade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600079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1. Япония – страна ….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 архипелаг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2. В состав Японии входят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4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острова, из которых самый большой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Хонсю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3. Япония относится к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первому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   типу воспроизводства.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4.  По этническому составу Япония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однонациональная 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страна.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5. Доля городского населения Японии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80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%.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6. Что выгодней для хозяйства Японии: покупать ПИ или патенты и быть одним из главных кредиторов мира?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второе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7. Машиностроение  Японии производит …  … </a:t>
            </a:r>
            <a:r>
              <a:rPr lang="ru-RU" sz="32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Bookman Old Style" pitchFamily="18" charset="0"/>
              </a:rPr>
              <a:t>…  </a:t>
            </a:r>
            <a:endParaRPr lang="ru-RU" sz="3200" b="0" dirty="0">
              <a:ln w="50800"/>
              <a:solidFill>
                <a:schemeClr val="bg1">
                  <a:shade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715436" cy="6000792"/>
          </a:xfrm>
        </p:spPr>
        <p:txBody>
          <a:bodyPr>
            <a:normAutofit fontScale="90000"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l"/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1. Япония – страна ….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 архипелаг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2. В состав Японии входят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4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острова, из которых самый большой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Хонсю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3. Япония относится к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первому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   типу воспроизводства.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4.  По этническому составу Япония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однонациональная  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страна.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5. Доля городского населения Японии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80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 %.</a:t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6. Что выгодней для хозяйства Японии: покупать ПИ или патенты и быть одним из главных кредиторов мира? …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второе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/>
            </a:r>
            <a:b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</a:b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7. Машиностроение  Японии производит </a:t>
            </a:r>
            <a:r>
              <a:rPr lang="ru-RU" sz="3200" b="0" dirty="0" smtClean="0">
                <a:ln w="50800"/>
                <a:solidFill>
                  <a:srgbClr val="FF0000"/>
                </a:solidFill>
                <a:effectLst/>
                <a:latin typeface="Bookman Old Style" pitchFamily="18" charset="0"/>
              </a:rPr>
              <a:t>автомобили, роботов,  электронику</a:t>
            </a:r>
            <a:r>
              <a:rPr lang="ru-RU" sz="3200" b="0" dirty="0" smtClean="0">
                <a:ln w="50800"/>
                <a:solidFill>
                  <a:srgbClr val="FFFF00"/>
                </a:solidFill>
                <a:effectLst/>
                <a:latin typeface="Bookman Old Style" pitchFamily="18" charset="0"/>
              </a:rPr>
              <a:t>. </a:t>
            </a:r>
            <a:r>
              <a:rPr lang="ru-RU" sz="3200" b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Bookman Old Style" pitchFamily="18" charset="0"/>
              </a:rPr>
              <a:t>  </a:t>
            </a:r>
            <a:endParaRPr lang="ru-RU" sz="3200" b="0" dirty="0">
              <a:ln w="50800"/>
              <a:solidFill>
                <a:schemeClr val="bg1">
                  <a:shade val="50000"/>
                </a:schemeClr>
              </a:solidFill>
              <a:effectLst/>
              <a:latin typeface="Bookman Old Style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214290"/>
            <a:ext cx="8501090" cy="6375818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28596" y="500042"/>
            <a:ext cx="8229600" cy="842954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dirty="0" smtClean="0">
                <a:ln w="0"/>
                <a:solidFill>
                  <a:srgbClr val="FFFF00"/>
                </a:solidFill>
                <a:effectLst>
                  <a:reflection blurRad="12700" stA="50000" endPos="50000" dist="5000" dir="5400000" sy="-100000" rotWithShape="0"/>
                </a:effectLst>
              </a:rPr>
              <a:t>Индия </a:t>
            </a:r>
            <a:endParaRPr lang="ru-RU" sz="6600" dirty="0">
              <a:ln w="0"/>
              <a:solidFill>
                <a:srgbClr val="FFFF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5643578"/>
            <a:ext cx="3714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География 11 класс</a:t>
            </a:r>
            <a:endParaRPr lang="ru-RU" sz="2800" dirty="0"/>
          </a:p>
        </p:txBody>
      </p:sp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21">
      <a:dk1>
        <a:srgbClr val="D9B3FF"/>
      </a:dk1>
      <a:lt1>
        <a:sysClr val="window" lastClr="FFFFFF"/>
      </a:lt1>
      <a:dk2>
        <a:srgbClr val="6C00D9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135</TotalTime>
  <Words>647</Words>
  <Application>Microsoft Office PowerPoint</Application>
  <PresentationFormat>Экран (4:3)</PresentationFormat>
  <Paragraphs>117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Апекс</vt:lpstr>
      <vt:lpstr>1. Япония – страна …. 2. В состав Японии входят … острова, из которых самый большой … 3. Япония относится к …                    типу воспроизводства. 4.  По этническому составу Япония … страна. 5. Доля городского населения Японии … %. 6. Что выгодней для хозяйства Японии: покупать ПИ или патенты и быть одним из главных кредиторов мира? … 7. Машиностроение  Японии производит …  … …  </vt:lpstr>
      <vt:lpstr>1. Япония – страна …. архипелаг 2. В состав Японии входят … острова, из которых самый большой … 3. Япония относится к …                    типу воспроизводства. 4.  По этническому составу Япония … страна. 5. Доля городского населения Японии … %. 6. Что выгодней для хозяйства Японии: покупать ПИ или патенты и быть одним из главных кредиторов мира? … 7. Машиностроение  Японии производит …  … …  </vt:lpstr>
      <vt:lpstr>1. Япония – страна …. архипелаг 2. В состав Японии входят 4  острова, из которых самый большой … Хонсю 3. Япония относится к …                    типу воспроизводства. 4.  По этническому составу Япония …  страна. 5. Доля городского населения Японии … %. 6. Что выгодней для хозяйства Японии: покупать ПИ или патенты и быть одним из главных кредиторов мира? … 7. Машиностроение  Японии производит …  … …  </vt:lpstr>
      <vt:lpstr>1. Япония – страна …. архипелаг 2. В состав Японии входят 4  острова, из которых самый большой … Хонсю 3. Япония относится к … первому     типу воспроизводства. 4.  По этническому составу Япония …  страна. 5. Доля городского населения Японии … %. 6. Что выгодней для хозяйства Японии: покупать ПИ или патенты и быть одним из главных кредиторов мира? … 7. Машиностроение  Японии производит …  … …  </vt:lpstr>
      <vt:lpstr>1. Япония – страна …. архипелаг 2. В состав Японии входят 4  острова, из которых самый большой … Хонсю 3. Япония относится к … первому     типу воспроизводства. 4.  По этническому составу Япония … однонациональная   страна. 5. Доля городского населения Японии … %. 6. Что выгодней для хозяйства Японии: покупать ПИ или патенты и быть одним из главных кредиторов мира? … 7. Машиностроение  Японии производит …  … …  </vt:lpstr>
      <vt:lpstr>1. Япония – страна …. архипелаг 2. В состав Японии входят 4  острова, из которых самый большой … Хонсю 3. Япония относится к … первому     типу воспроизводства. 4.  По этническому составу Япония … однонациональная   страна. 5. Доля городского населения Японии 80 %. 6. Что выгодней для хозяйства Японии: покупать ПИ или патенты и быть одним из главных кредиторов мира? … 7. Машиностроение  Японии производит …  … …  </vt:lpstr>
      <vt:lpstr>1. Япония – страна …. архипелаг 2. В состав Японии входят 4  острова, из которых самый большой … Хонсю 3. Япония относится к … первому     типу воспроизводства. 4.  По этническому составу Япония … однонациональная   страна. 5. Доля городского населения Японии 80 %. 6. Что выгодней для хозяйства Японии: покупать ПИ или патенты и быть одним из главных кредиторов мира? … второе 7. Машиностроение  Японии производит …  … …  </vt:lpstr>
      <vt:lpstr>1. Япония – страна …. архипелаг 2. В состав Японии входят 4  острова, из которых самый большой … Хонсю 3. Япония относится к … первому     типу воспроизводства. 4.  По этническому составу Япония … однонациональная   страна. 5. Доля городского населения Японии 80 %. 6. Что выгодней для хозяйства Японии: покупать ПИ или патенты и быть одним из главных кредиторов мира? … второе 7. Машиностроение  Японии производит автомобили, роботов,  электронику.   </vt:lpstr>
      <vt:lpstr>Индия </vt:lpstr>
      <vt:lpstr>Слайд 10</vt:lpstr>
      <vt:lpstr>Страна “контрастов”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Экономико-географическое положение  </vt:lpstr>
      <vt:lpstr>Население</vt:lpstr>
      <vt:lpstr>Природные условия.</vt:lpstr>
      <vt:lpstr>Природные ресурсы.</vt:lpstr>
      <vt:lpstr>Промышленность.</vt:lpstr>
      <vt:lpstr>Сельское хозяйство</vt:lpstr>
      <vt:lpstr>Экономические столицы Индии</vt:lpstr>
      <vt:lpstr>Колката (Калькутта) была административным центром Британской Индии. Промышленный город-порт. Переработка джута.</vt:lpstr>
      <vt:lpstr>Дели – столица Индии. Транспортный , промышленный, административный, политический  и культурный центр.</vt:lpstr>
      <vt:lpstr>Ченнаи (Мадрас) -  экономическая столица юга.</vt:lpstr>
      <vt:lpstr>Достопримечательности  и традиции. Тадж-Махал  </vt:lpstr>
      <vt:lpstr>Сари – женская национальная одежда</vt:lpstr>
      <vt:lpstr>Национальные танцы</vt:lpstr>
      <vt:lpstr>Каста – группа людей, обладающая определёнными правами и обязанностями.</vt:lpstr>
      <vt:lpstr>Индийский кинематограф</vt:lpstr>
      <vt:lpstr>Слайд 34</vt:lpstr>
      <vt:lpstr>Йога -  система упражнений.</vt:lpstr>
      <vt:lpstr>Бинди – красная или черная точка на лбу. Область третьего глаза.</vt:lpstr>
      <vt:lpstr>Домашнее задание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виктор</dc:creator>
  <cp:lastModifiedBy>виктор</cp:lastModifiedBy>
  <cp:revision>15</cp:revision>
  <dcterms:created xsi:type="dcterms:W3CDTF">2010-01-17T04:33:35Z</dcterms:created>
  <dcterms:modified xsi:type="dcterms:W3CDTF">2010-01-17T07:32:51Z</dcterms:modified>
</cp:coreProperties>
</file>