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0" r:id="rId4"/>
    <p:sldId id="258" r:id="rId5"/>
    <p:sldId id="282" r:id="rId6"/>
    <p:sldId id="260" r:id="rId7"/>
    <p:sldId id="284" r:id="rId8"/>
    <p:sldId id="261" r:id="rId9"/>
    <p:sldId id="278" r:id="rId10"/>
    <p:sldId id="286" r:id="rId11"/>
    <p:sldId id="262" r:id="rId12"/>
    <p:sldId id="288" r:id="rId13"/>
    <p:sldId id="265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0" autoAdjust="0"/>
    <p:restoredTop sz="94656" autoAdjust="0"/>
  </p:normalViewPr>
  <p:slideViewPr>
    <p:cSldViewPr>
      <p:cViewPr varScale="1">
        <p:scale>
          <a:sx n="101" d="100"/>
          <a:sy n="101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2FDB09B-C8B1-47C4-B1A6-9C3308428BA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4CF259F-AAEC-4F42-926A-43908288AF4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864095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Бюджетное учреждение Ханты-Мансийского автономного округа – Югры  «Комплексный центр социального обслуживания населения  «Гелиос»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776864" cy="4680520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Клуб профессионального общения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«Слагаемые успеха»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2014 год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 descr="http://img0.liveinternet.ru/images/attach/b/4/103/341/103341668_1374778744_x_242ef7e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26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603848"/>
              </p:ext>
            </p:extLst>
          </p:nvPr>
        </p:nvGraphicFramePr>
        <p:xfrm>
          <a:off x="251520" y="908720"/>
          <a:ext cx="8640960" cy="56644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910"/>
                <a:gridCol w="3486530"/>
                <a:gridCol w="1152128"/>
                <a:gridCol w="3528392"/>
              </a:tblGrid>
              <a:tr h="509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штатных единиц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</a:tr>
              <a:tr h="169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Учреждения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 общий контроль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</a:tr>
              <a:tr h="339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 общий контроль и руководство программой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</a:tr>
              <a:tr h="509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организационно-методическим отделением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 общий контроль и руководство программой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</a:tr>
              <a:tr h="509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 организационно-методического отделения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Организация, проведение мероприятий, методическое обеспечение мероприятий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</a:tr>
              <a:tr h="509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 по социальной работе организационно-методического отделения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Организация, проведение мероприятий, методическое обеспечение мероприятий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</a:tr>
              <a:tr h="848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частного образовательного учреждения учебно -  курсовой комбинат  «ПРОФИ»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мероприятиях клуба по направлениям деятельности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</a:tr>
              <a:tr h="509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педагоги общеобразовательных школ города № 5, № 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мероприятиях клуба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</a:tr>
              <a:tr h="509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 общеобразовательных школ города № 2, № 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мероприятиях клуба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</a:tr>
              <a:tr h="509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 БУ ХМАО – Югры «Пыть-Яхская городская больница»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мероприятиях клуба по направлениям деятельности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</a:tr>
              <a:tr h="498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 Пыть-Яхского центра занятости населения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мероприятиях клуба по направлениям деятельности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788" marR="45788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Кадровое обеспечение программы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 descr="http://www.dobrzenmaly.hg.pl/1/images/do_artykulow/zakr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33456" cy="6264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Объект 7" descr="http://www.dobrzenmaly.hg.pl/1/images/do_artykulow/zakr.gif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28" y="413048"/>
            <a:ext cx="8533456" cy="6264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7" descr="http://www.dobrzenmaly.hg.pl/1/images/do_artykulow/zakr.gif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8640"/>
            <a:ext cx="9126288" cy="6641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611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буклеты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памятки;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публикация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в общественно-политическом еженедельнике «Новая северная газета»;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сообщение в филиале Всероссийской Государственной телевизионной радиовещательной компании «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Югория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проведении мероприятий клуба на информационных стендах Учреждения.</a:t>
            </a:r>
          </a:p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МЕТОДИЧЕСКИЕ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научно-популярные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журналы «Вестник социального обслуживания Югры», «Социальная работа»;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научно-практические и методические журналы «Работник социальной службы», «Социальное обслуживание»;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коллег;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сценарии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мероприятий;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ресурсы сайта «Методический центр развития социального обслуживания»;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ресурсы портала «Перспективное детство Югры».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60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Контроль и управление программой</a:t>
            </a:r>
            <a:endParaRPr lang="ru-RU" sz="3600" dirty="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339460" y="973637"/>
            <a:ext cx="8337225" cy="5678901"/>
            <a:chOff x="2417" y="3306"/>
            <a:chExt cx="7666" cy="9710"/>
          </a:xfrm>
        </p:grpSpPr>
        <p:sp>
          <p:nvSpPr>
            <p:cNvPr id="7" name="AutoShape 28"/>
            <p:cNvSpPr>
              <a:spLocks noChangeAspect="1" noChangeArrowheads="1"/>
            </p:cNvSpPr>
            <p:nvPr/>
          </p:nvSpPr>
          <p:spPr bwMode="auto">
            <a:xfrm>
              <a:off x="2464" y="3306"/>
              <a:ext cx="7619" cy="9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Oval 27"/>
            <p:cNvSpPr>
              <a:spLocks noChangeArrowheads="1"/>
            </p:cNvSpPr>
            <p:nvPr/>
          </p:nvSpPr>
          <p:spPr bwMode="auto">
            <a:xfrm>
              <a:off x="4042" y="3328"/>
              <a:ext cx="3952" cy="3011"/>
            </a:xfrm>
            <a:prstGeom prst="ellipse">
              <a:avLst/>
            </a:prstGeom>
            <a:solidFill>
              <a:srgbClr val="97DD8B"/>
            </a:solidFill>
            <a:ln w="9525">
              <a:solidFill>
                <a:srgbClr val="97DD8B"/>
              </a:solidFill>
              <a:round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Директор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Учреждения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Oval 26"/>
            <p:cNvSpPr>
              <a:spLocks noChangeArrowheads="1"/>
            </p:cNvSpPr>
            <p:nvPr/>
          </p:nvSpPr>
          <p:spPr bwMode="auto">
            <a:xfrm>
              <a:off x="5183" y="6601"/>
              <a:ext cx="2021" cy="1571"/>
            </a:xfrm>
            <a:prstGeom prst="ellipse">
              <a:avLst/>
            </a:prstGeom>
            <a:solidFill>
              <a:srgbClr val="A2F4B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Методический совет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2483" y="6078"/>
              <a:ext cx="2163" cy="1441"/>
            </a:xfrm>
            <a:prstGeom prst="rect">
              <a:avLst/>
            </a:prstGeom>
            <a:solidFill>
              <a:srgbClr val="A2F4B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Заместитель директора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7554" y="6077"/>
              <a:ext cx="2283" cy="1310"/>
            </a:xfrm>
            <a:prstGeom prst="rect">
              <a:avLst/>
            </a:prstGeom>
            <a:solidFill>
              <a:srgbClr val="A2F4B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Заведующий организационно-методическим отделением</a:t>
              </a: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 отделением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Oval 23"/>
            <p:cNvSpPr>
              <a:spLocks noChangeArrowheads="1"/>
            </p:cNvSpPr>
            <p:nvPr/>
          </p:nvSpPr>
          <p:spPr bwMode="auto">
            <a:xfrm>
              <a:off x="4481" y="8337"/>
              <a:ext cx="3161" cy="2095"/>
            </a:xfrm>
            <a:prstGeom prst="ellipse">
              <a:avLst/>
            </a:prstGeom>
            <a:solidFill>
              <a:srgbClr val="A2F4B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Клуб 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профессионального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общения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«Слагаемые успеха»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Oval 22"/>
            <p:cNvSpPr>
              <a:spLocks noChangeArrowheads="1"/>
            </p:cNvSpPr>
            <p:nvPr/>
          </p:nvSpPr>
          <p:spPr bwMode="auto">
            <a:xfrm>
              <a:off x="2417" y="9597"/>
              <a:ext cx="1685" cy="1812"/>
            </a:xfrm>
            <a:prstGeom prst="ellipse">
              <a:avLst/>
            </a:prstGeom>
            <a:solidFill>
              <a:srgbClr val="A2F4B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Сотрудники Учреждения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7531" y="11015"/>
              <a:ext cx="1581" cy="1570"/>
            </a:xfrm>
            <a:prstGeom prst="ellipse">
              <a:avLst/>
            </a:prstGeom>
            <a:solidFill>
              <a:srgbClr val="A2F4B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Методист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БУ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«ПГБ»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Oval 20"/>
            <p:cNvSpPr>
              <a:spLocks noChangeArrowheads="1"/>
            </p:cNvSpPr>
            <p:nvPr/>
          </p:nvSpPr>
          <p:spPr bwMode="auto">
            <a:xfrm>
              <a:off x="3427" y="11053"/>
              <a:ext cx="1756" cy="1573"/>
            </a:xfrm>
            <a:prstGeom prst="ellipse">
              <a:avLst/>
            </a:prstGeom>
            <a:solidFill>
              <a:srgbClr val="A2F4B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Специалист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ЦЗН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433" y="10819"/>
              <a:ext cx="1866" cy="1936"/>
            </a:xfrm>
            <a:prstGeom prst="ellipse">
              <a:avLst/>
            </a:prstGeom>
            <a:solidFill>
              <a:srgbClr val="A2F4B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Социальные педагоги,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психологи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МБОУ СОШ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8081" y="9256"/>
              <a:ext cx="1846" cy="1797"/>
            </a:xfrm>
            <a:prstGeom prst="ellipse">
              <a:avLst/>
            </a:prstGeom>
            <a:solidFill>
              <a:srgbClr val="A2F4B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Директор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ЧОУ УКК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«Профи»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8055" y="7497"/>
              <a:ext cx="1756" cy="1572"/>
            </a:xfrm>
            <a:prstGeom prst="ellipse">
              <a:avLst/>
            </a:prstGeom>
            <a:solidFill>
              <a:srgbClr val="A2F4B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Специалист по социальной работе</a:t>
              </a:r>
              <a:r>
                <a:rPr kumimoji="0" lang="ru-RU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ОМО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3383" y="5409"/>
              <a:ext cx="790" cy="6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7818" y="5423"/>
              <a:ext cx="1054" cy="6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4646" y="6910"/>
              <a:ext cx="615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7116" y="6863"/>
              <a:ext cx="439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H="1">
              <a:off x="4102" y="9940"/>
              <a:ext cx="677" cy="4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>
              <a:off x="7204" y="10230"/>
              <a:ext cx="790" cy="8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 flipV="1">
              <a:off x="7515" y="8405"/>
              <a:ext cx="566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6062" y="8172"/>
              <a:ext cx="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2417" y="7888"/>
              <a:ext cx="1580" cy="1439"/>
            </a:xfrm>
            <a:prstGeom prst="ellipse">
              <a:avLst/>
            </a:prstGeom>
            <a:solidFill>
              <a:srgbClr val="A2F4B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1005" tIns="30502" rIns="61005" bIns="3050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Методист ОМО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6351" y="10428"/>
              <a:ext cx="1" cy="3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 flipH="1">
              <a:off x="4427" y="10230"/>
              <a:ext cx="703" cy="7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5"/>
            <p:cNvSpPr>
              <a:spLocks noChangeShapeType="1"/>
            </p:cNvSpPr>
            <p:nvPr/>
          </p:nvSpPr>
          <p:spPr bwMode="auto">
            <a:xfrm flipH="1" flipV="1">
              <a:off x="3866" y="8958"/>
              <a:ext cx="615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7531" y="9842"/>
              <a:ext cx="550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784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75240" cy="36004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Ожидаемые</a:t>
            </a: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критерии оценки эффективности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616624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Постоянные участники клубных мероприятий – 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 участники клуба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смогут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обменяться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своим опытом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 с коллегами, проявить творческие способности, повысить личностный потенциал.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положительных отзывов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мероприятиях.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и внедрение инновационных форм и методов работы в деятельность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 участники клуба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смогут ознакомиться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опытом работы коллег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сфере их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итогам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анкетирования будет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 ожидаемый социальный эффект от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0535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 descr="http://www.complicedestyle.com/wp-content/uploads/2013/01/Canstock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http://s3.timetoast.com/public/uploads/photos/3100099/73e3e3e22850f1d5105b1e7ab9385599.jpg?135179448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8784975" cy="64415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58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cs408217.vk.me/v408217018/bd1/bmUpzobUOV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634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stat21.privet.ru/lr/0c318eb7273836a9fad25f6b3874d39c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86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59" cy="511256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обмен опытом работы в сфере профессиональной деятельности сотрудников учреждения и специалистов учреждений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города.</a:t>
            </a:r>
          </a:p>
          <a:p>
            <a:pPr algn="just"/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целевую группу участников клуба.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Положение о деятельности профессионального общения «Слагаемые успеха». 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план мероприятий клуба с привлечением специалистов города, в котором необходимо отразить:</a:t>
            </a:r>
          </a:p>
          <a:p>
            <a:pPr marL="0" lvl="0" indent="0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реализацию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совместных мероприятий по обмену опытом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работы,</a:t>
            </a:r>
          </a:p>
          <a:p>
            <a:pPr marL="0" lvl="0" indent="0">
              <a:buNone/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организацию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неформального профессионального общения и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досуга,</a:t>
            </a:r>
          </a:p>
          <a:p>
            <a:pPr marL="0" lvl="0" indent="0">
              <a:buNone/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поддержку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познавательной активности и творческого самовыражения специалистов.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Растиражировать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распространить успешный опыт работы. 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эффективную реализацию запланированных мероприятий клуба согласно плану.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Проинформировать население о направлениях клуба.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анкетирование с целью определения удовлетворенности специалистов Учреждения в профессиональном общении со специалистами учреждений города Пыть-Яха.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Проанализировать эффективность реализации мероприятий клуба.</a:t>
            </a:r>
          </a:p>
          <a:p>
            <a:pPr lvl="0"/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 и задачи деятельности клуба профессионального общения «Слагаемые успеха»: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 descr="http://img0.liveinternet.ru/images/attach/b/4/103/341/103341668_1374778744_x_242ef7e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3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-243407"/>
            <a:ext cx="8406999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8" name="Объект 7" descr="http://www.dobrzenmaly.hg.pl/1/images/do_artykulow/zakr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33456" cy="6264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Объект 7" descr="http://www.dobrzenmaly.hg.pl/1/images/do_artykulow/zakr.gif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28" y="413048"/>
            <a:ext cx="8533456" cy="6264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7" descr="http://www.dobrzenmaly.hg.pl/1/images/do_artykulow/zakr.gif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8640"/>
            <a:ext cx="9126288" cy="6641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00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http://s3.timetoast.com/public/uploads/photos/3100099/73e3e3e22850f1d5105b1e7ab9385599.jpg?135179448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8784975" cy="64415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1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5" cy="5184576"/>
          </a:xfrm>
        </p:spPr>
        <p:txBody>
          <a:bodyPr>
            <a:normAutofit fontScale="55000" lnSpcReduction="20000"/>
          </a:bodyPr>
          <a:lstStyle/>
          <a:p>
            <a:r>
              <a:rPr lang="ru-RU" sz="2800" b="1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Формы работы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анкетирование,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моделирование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проблемных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ситуаций,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интерактивный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опрос,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упражнения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Методы работы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конкурсы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семинары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презентации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тренинги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искуссии,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бщение,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интерактивные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беседы,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обсуждения</a:t>
            </a:r>
          </a:p>
          <a:p>
            <a:pPr algn="just"/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и методы работы клуба: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9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cs408217.vk.me/v408217018/bd1/bmUpzobUOV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5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890856"/>
          </a:xfrm>
        </p:spPr>
        <p:txBody>
          <a:bodyPr/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организационный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(январь-март 2014 года)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практический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(апрель-ноябрь 2014 года)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аналитический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(декабрь 2014 года)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842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Этапы реализации программы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4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stat21.privet.ru/lr/0c318eb7273836a9fad25f6b3874d39c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481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436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Практический этап реализации программы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393059"/>
              </p:ext>
            </p:extLst>
          </p:nvPr>
        </p:nvGraphicFramePr>
        <p:xfrm>
          <a:off x="251519" y="908721"/>
          <a:ext cx="8568953" cy="55744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8051"/>
                <a:gridCol w="1605975"/>
                <a:gridCol w="2344198"/>
                <a:gridCol w="1895786"/>
                <a:gridCol w="2274943"/>
              </a:tblGrid>
              <a:tr h="764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клуба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«Давайте, познакомимся!»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 Учреждения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Методист, специалист по социальной работе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</a:tr>
              <a:tr h="434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Встреча в клубной гостиной «Из опыта работы»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 Учреждения,  психолог РЦДОВ «Журавушка», психолог МБОУ СОШ № 2,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 БУ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«Пыть-Яхская городская больница»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Методист, специалист по социальной работе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</a:tr>
              <a:tr h="299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Встреча в клубной гостиной «Слагаемые успеха»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 Учреждения, специалист центра занятости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Методист, специалист по социальной работе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</a:tr>
              <a:tr h="299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Фотоконкурс «Моя профессия»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 Учреждения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Август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Методист, специалист по социальной работе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</a:tr>
              <a:tr h="299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Семинар-практикум «Профориентация - важное направление деятельности специалиста с клиентом»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 Учреждения,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ЧОК УКК «Профи»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Методист, специалист по социальной работе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</a:tr>
              <a:tr h="299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Тренинг «Кто Я?»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 Учреждения, психолог РЦДОВ «Журавушка», психолог МБОУ СОШ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Методист, специалист по социальной работе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</a:tr>
              <a:tr h="3255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Неформальное общение     «В кругу единомышленников»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 Учреждения,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приглашенные гости, социальные педагоги МБОУ СОШ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1, 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Методист, специалист по социальной работе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3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09501"/>
              </p:ext>
            </p:extLst>
          </p:nvPr>
        </p:nvGraphicFramePr>
        <p:xfrm>
          <a:off x="251521" y="188640"/>
          <a:ext cx="8640960" cy="59046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"/>
                <a:gridCol w="3096344"/>
                <a:gridCol w="1656184"/>
                <a:gridCol w="1584176"/>
                <a:gridCol w="1944216"/>
              </a:tblGrid>
              <a:tr h="565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Дискуссия «Итоги клубной деятельности»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 Учреждения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Методист, специалист по социальной работе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</a:tr>
              <a:tr h="2826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Тиражирование  и распространение информационно-просветительской  продукции: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буклетов «Слагаемые успеха», «Шаги к успешной карьере»;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памяток «Я - социальный работник», «Принципы служебного поведения»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 учреждений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Методист, специалист по социальной работе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</a:tr>
              <a:tr h="2513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Освещение деятельности клуба в средствах массовой информации: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статья «Слагаемые успеха» в общественно-политическом еженедельнике «Новая северная газета»;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информационные сообщения в филиале Всероссийской Государственной телевизионной радиовещательной компании «Югория» о деятельности клуба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Население города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Методист, специалист по социальной работе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419" marR="244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3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238</TotalTime>
  <Words>785</Words>
  <Application>Microsoft Office PowerPoint</Application>
  <PresentationFormat>Экран (4:3)</PresentationFormat>
  <Paragraphs>201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Бюджетное учреждение Ханты-Мансийского автономного округа – Югры  «Комплексный центр социального обслуживания населения  «Гелиос»</vt:lpstr>
      <vt:lpstr> Цель  и задачи деятельности клуба профессионального общения «Слагаемые успеха»: </vt:lpstr>
      <vt:lpstr>Презентация PowerPoint</vt:lpstr>
      <vt:lpstr> Формы и методы работы клуба:  </vt:lpstr>
      <vt:lpstr>Презентация PowerPoint</vt:lpstr>
      <vt:lpstr>Этапы реализации программы</vt:lpstr>
      <vt:lpstr>Презентация PowerPoint</vt:lpstr>
      <vt:lpstr>Практический этап реализации программы</vt:lpstr>
      <vt:lpstr>Презентация PowerPoint</vt:lpstr>
      <vt:lpstr>Презентация PowerPoint</vt:lpstr>
      <vt:lpstr>Кадровое обеспечение программы</vt:lpstr>
      <vt:lpstr>Презентация PowerPoint</vt:lpstr>
      <vt:lpstr>Презентация PowerPoint</vt:lpstr>
      <vt:lpstr>Контроль и управление программой</vt:lpstr>
      <vt:lpstr>Ожидаемые результаты и критерии оценки эффективности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Бюджетное учреждение Ханты-Мансийского автономного округа – Югры  «Комплексный центр социального обслуживания населения  «Гелиос»</dc:title>
  <dc:creator>MetodistOMO</dc:creator>
  <cp:lastModifiedBy>MetodistOMO</cp:lastModifiedBy>
  <cp:revision>41</cp:revision>
  <dcterms:created xsi:type="dcterms:W3CDTF">2013-12-05T05:05:34Z</dcterms:created>
  <dcterms:modified xsi:type="dcterms:W3CDTF">2014-03-10T19:42:36Z</dcterms:modified>
</cp:coreProperties>
</file>