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77" r:id="rId11"/>
    <p:sldId id="266" r:id="rId12"/>
    <p:sldId id="267" r:id="rId13"/>
    <p:sldId id="268" r:id="rId14"/>
    <p:sldId id="269" r:id="rId15"/>
    <p:sldId id="264" r:id="rId16"/>
    <p:sldId id="270" r:id="rId17"/>
    <p:sldId id="271" r:id="rId18"/>
    <p:sldId id="274" r:id="rId19"/>
    <p:sldId id="272" r:id="rId20"/>
    <p:sldId id="284" r:id="rId21"/>
    <p:sldId id="273" r:id="rId22"/>
    <p:sldId id="279" r:id="rId23"/>
    <p:sldId id="276" r:id="rId24"/>
    <p:sldId id="280" r:id="rId25"/>
    <p:sldId id="281" r:id="rId26"/>
    <p:sldId id="278" r:id="rId27"/>
    <p:sldId id="275" r:id="rId28"/>
    <p:sldId id="282" r:id="rId29"/>
    <p:sldId id="283" r:id="rId30"/>
    <p:sldId id="285" r:id="rId31"/>
    <p:sldId id="300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A97"/>
    <a:srgbClr val="C78E55"/>
    <a:srgbClr val="00FF00"/>
    <a:srgbClr val="DCC4EE"/>
    <a:srgbClr val="B482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9523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3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23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24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524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4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52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52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525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421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21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421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42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56B3E87-2783-4468-861A-91E5E9878C3D}" type="datetimeFigureOut">
              <a:rPr lang="ru-RU" smtClean="0"/>
              <a:t>30.01.2010</a:t>
            </a:fld>
            <a:endParaRPr lang="ru-RU"/>
          </a:p>
        </p:txBody>
      </p:sp>
      <p:sp>
        <p:nvSpPr>
          <p:cNvPr id="942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42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829EC62-D772-4229-A297-8FE93A93B015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upload.wikimedia.org/wikipedia/commons/5/5d/Karuzi_Burundi_goats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u.wikipedia.org/wiki/%D0%98%D0%B7%D0%BE%D0%B1%D1%80%D0%B0%D0%B6%D0%B5%D0%BD%D0%B8%D0%B5:San_lady_botswana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krugosvet.ru/articles/61/1006119/PH01119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marocco-tour.ru/foto/berb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hyperlink" Target="http://www.tynis.ru/images/tun06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svetlyac.narod.ru/images/egp26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solodance.ru/wp-content/uploads/2007/05/fraby.jp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ru/c/c2/EthnAfrica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786" y="571480"/>
            <a:ext cx="7772400" cy="957268"/>
          </a:xfrm>
        </p:spPr>
        <p:txBody>
          <a:bodyPr>
            <a:normAutofit fontScale="90000"/>
          </a:bodyPr>
          <a:lstStyle/>
          <a:p>
            <a:r>
              <a:rPr lang="ru-RU" sz="8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Проверка Д/З</a:t>
            </a:r>
            <a:endParaRPr lang="ru-RU" sz="8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71472" y="2428868"/>
            <a:ext cx="8001056" cy="26734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Вставить  пропущенные слова и ответить на вопросы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3356775a1d159384c7c5c81e958e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52"/>
            <a:ext cx="6429420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4214813"/>
            <a:ext cx="8229600" cy="242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effectLst/>
                <a:latin typeface="Times New Roman" pitchFamily="18" charset="0"/>
              </a:rPr>
              <a:t>Многие ученые считают Африку прародиной современного человека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>
                <a:effectLst/>
                <a:latin typeface="Times New Roman" pitchFamily="18" charset="0"/>
              </a:rPr>
              <a:t>Теперь это подтверждает и ДНК: наши самые дальние предки все были выходцами из Африки, и в каждом из нас есть капелька "черной" крови </a:t>
            </a:r>
          </a:p>
        </p:txBody>
      </p:sp>
      <p:pic>
        <p:nvPicPr>
          <p:cNvPr id="6147" name="Picture 11" descr="800px-LocationAf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"/>
            <a:ext cx="6602412" cy="36639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8" name="WordArt 12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594350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Прародина человечества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714625" y="3789363"/>
            <a:ext cx="58166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</a:rPr>
              <a:t>Во второй половине ХХ в.в Восточной Африке в пластах горных пород, имеющих возраст около 2,7 млн.лет, были обнаружены остатки человека.</a:t>
            </a:r>
          </a:p>
        </p:txBody>
      </p:sp>
      <p:pic>
        <p:nvPicPr>
          <p:cNvPr id="7171" name="Picture 9" descr="Рисунок взят с сайтаhttp://www.modernhumanorigins.com/lucy.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208915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2771775" y="6021388"/>
            <a:ext cx="5729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  <a:latin typeface="Times New Roman" pitchFamily="18" charset="0"/>
              </a:rPr>
              <a:t>Скелет знаменитой Люси.</a:t>
            </a:r>
          </a:p>
        </p:txBody>
      </p:sp>
      <p:pic>
        <p:nvPicPr>
          <p:cNvPr id="7173" name="Picture 12" descr="Рисунок взят с сайтаhttp://www.archaeologyinfo.com/australopithecusafarensis.ht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33375"/>
            <a:ext cx="24193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328988"/>
            <a:ext cx="8229600" cy="352901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В области </a:t>
            </a:r>
            <a:r>
              <a:rPr lang="ru-RU" sz="2400" b="1" dirty="0" err="1" smtClean="0">
                <a:latin typeface="Times New Roman" pitchFamily="18" charset="0"/>
              </a:rPr>
              <a:t>Дикика</a:t>
            </a:r>
            <a:r>
              <a:rPr lang="ru-RU" sz="2400" b="1" dirty="0" smtClean="0">
                <a:latin typeface="Times New Roman" pitchFamily="18" charset="0"/>
              </a:rPr>
              <a:t> (Эфиопия) , являющейся, по-видимому, прародиной человечества, в 2000 году  были найдены останки девочки,  которая относится к виду </a:t>
            </a:r>
            <a:r>
              <a:rPr lang="ru-RU" sz="2400" b="1" dirty="0" err="1" smtClean="0">
                <a:latin typeface="Times New Roman" pitchFamily="18" charset="0"/>
              </a:rPr>
              <a:t>Австралопитекус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афаренсис</a:t>
            </a:r>
            <a:r>
              <a:rPr lang="ru-RU" sz="2400" b="1" dirty="0" smtClean="0">
                <a:latin typeface="Times New Roman" pitchFamily="18" charset="0"/>
              </a:rPr>
              <a:t>. Девочка Селам ("за мир" на </a:t>
            </a:r>
            <a:r>
              <a:rPr lang="ru-RU" sz="2400" b="1" dirty="0" err="1" smtClean="0">
                <a:latin typeface="Times New Roman" pitchFamily="18" charset="0"/>
              </a:rPr>
              <a:t>североэфиопском</a:t>
            </a:r>
            <a:r>
              <a:rPr lang="ru-RU" sz="2400" b="1" dirty="0" smtClean="0">
                <a:latin typeface="Times New Roman" pitchFamily="18" charset="0"/>
              </a:rPr>
              <a:t> наречии) старше Люси на несколько сотен тысяч лет жила примерно 3-3,3 миллиона лет тому назад. </a:t>
            </a:r>
            <a:endParaRPr lang="ru-RU" dirty="0" smtClean="0"/>
          </a:p>
        </p:txBody>
      </p:sp>
      <p:pic>
        <p:nvPicPr>
          <p:cNvPr id="8195" name="Picture 7" descr="Эта девочка из Эфиопии, являющейся, по-видимому, прародиной человечества, относится к виду Австралопитекус афаренсис (фото: REUTERS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0" y="333375"/>
            <a:ext cx="2749550" cy="30241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1476375" y="836613"/>
            <a:ext cx="33020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Девочка Селам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8229600" cy="26638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В Центральной Африке, в пустынном районе на северо-западе государства Чад обнаружили уникальный череп человекообразного существа, проживавшего здесь 6-7 миллионов лет назад. Это открытие способно перевернуть все современные представления об эволюции человека </a:t>
            </a:r>
          </a:p>
        </p:txBody>
      </p:sp>
      <p:pic>
        <p:nvPicPr>
          <p:cNvPr id="10243" name="Picture 7" descr="Происхождение homo sapiens остается загадкой (фото: www.hunterian.gla.ac.uk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04813"/>
            <a:ext cx="32067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4800"/>
            <a:ext cx="8182004" cy="2124068"/>
          </a:xfrm>
        </p:spPr>
        <p:txBody>
          <a:bodyPr/>
          <a:lstStyle/>
          <a:p>
            <a:r>
              <a:rPr lang="ru-RU" sz="4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«Не иметь денег – беда. Но не иметь детей – быть бедняком в двойне»</a:t>
            </a:r>
            <a:endParaRPr lang="ru-RU" sz="4000" b="0" dirty="0">
              <a:solidFill>
                <a:schemeClr val="accent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african-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242" y="2500306"/>
            <a:ext cx="4793138" cy="4026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572560" cy="5910282"/>
          </a:xfrm>
        </p:spPr>
        <p:txBody>
          <a:bodyPr/>
          <a:lstStyle/>
          <a:p>
            <a:r>
              <a:rPr lang="ru-RU" sz="28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   </a:t>
            </a:r>
            <a:r>
              <a:rPr lang="ru-RU" sz="32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Самый высокий темп воспроизводства во всем мире.</a:t>
            </a:r>
            <a:br>
              <a:rPr lang="ru-RU" sz="32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    Причина – давние традиции многодетности.  Не проводится демографическая политика.</a:t>
            </a:r>
            <a:br>
              <a:rPr lang="ru-RU" sz="32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    Так в странах Нигер, Чад, Сомали  на 1 тысячу жителей приходится 50 младенцев. Это в 4-5 раз больше чем в Европе и в 2,4 раза больше мировых показателей.</a:t>
            </a:r>
            <a:endParaRPr lang="ru-RU" sz="3200" b="0" dirty="0">
              <a:solidFill>
                <a:srgbClr val="FFFF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572560" cy="5910282"/>
          </a:xfrm>
        </p:spPr>
        <p:txBody>
          <a:bodyPr/>
          <a:lstStyle/>
          <a:p>
            <a:r>
              <a:rPr lang="ru-RU" sz="4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</a:rPr>
              <a:t>   Страны лидеры по ЕП.</a:t>
            </a:r>
            <a:br>
              <a:rPr lang="ru-RU" sz="4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4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4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2 место</a:t>
            </a:r>
            <a:r>
              <a:rPr lang="ru-RU" sz="48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</a:rPr>
              <a:t>       </a:t>
            </a:r>
            <a: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Сомали -34</a:t>
            </a:r>
            <a:b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3 место         Нигер - 32 </a:t>
            </a:r>
            <a:b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4,5 места     ДР Конго, Мали -31</a:t>
            </a:r>
            <a:endParaRPr lang="ru-RU" sz="4800" b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shn_ri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28071"/>
            <a:ext cx="5643602" cy="6519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572560" cy="5910282"/>
          </a:xfrm>
        </p:spPr>
        <p:txBody>
          <a:bodyPr/>
          <a:lstStyle/>
          <a:p>
            <a: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Не смотря на то, что Африка – регион самой высокой смертности, население растет очень быстро.</a:t>
            </a:r>
            <a:b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40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Вывод: Африка находится на втором этапе демографического развития.</a:t>
            </a:r>
            <a:endParaRPr lang="ru-RU" sz="4000" b="0" dirty="0">
              <a:solidFill>
                <a:srgbClr val="FFFF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5715016"/>
          </a:xfrm>
        </p:spPr>
        <p:txBody>
          <a:bodyPr>
            <a:normAutofit/>
          </a:bodyPr>
          <a:lstStyle/>
          <a:p>
            <a:pPr algn="l"/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1. Верно ли высказывание: «Большинство стран Африки меньше европейских стран по площади территории.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2. Площадь Африки …..       млн. км2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3. На  континенте 54 суверенных государства, большинство из них …..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4. Лесото, Марокко, Свазиленд – страны с …..            Формой правления.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5. В каком веке большинство стран Африки получили независимость.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6. Можно ли сказать о ПИ Африки так: «Богата исключительно. Сырье высокого качества. Но не все страны богаты ПИ».</a:t>
            </a:r>
            <a:endParaRPr lang="ru-RU" sz="2000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4800"/>
            <a:ext cx="8110566" cy="3695704"/>
          </a:xfrm>
        </p:spPr>
        <p:txBody>
          <a:bodyPr/>
          <a:lstStyle/>
          <a:p>
            <a:r>
              <a:rPr lang="ru-RU" sz="4000" dirty="0" smtClean="0"/>
              <a:t>Продолжительность жизни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dirty="0" smtClean="0">
                <a:solidFill>
                  <a:srgbClr val="FFFF00"/>
                </a:solidFill>
                <a:latin typeface="Bookman Old Style" pitchFamily="18" charset="0"/>
              </a:rPr>
              <a:t>Мужчины               Женщины</a:t>
            </a:r>
            <a:br>
              <a:rPr lang="ru-RU" sz="4000" b="0" dirty="0" smtClean="0">
                <a:solidFill>
                  <a:srgbClr val="FFFF00"/>
                </a:solidFill>
                <a:latin typeface="Bookman Old Style" pitchFamily="18" charset="0"/>
              </a:rPr>
            </a:br>
            <a:r>
              <a:rPr lang="ru-RU" sz="4000" b="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4000" b="0" dirty="0" smtClean="0">
                <a:solidFill>
                  <a:srgbClr val="FFFF00"/>
                </a:solidFill>
                <a:latin typeface="Bookman Old Style" pitchFamily="18" charset="0"/>
              </a:rPr>
              <a:t>  51 год                     52 года</a:t>
            </a:r>
            <a:endParaRPr lang="ru-RU" sz="4000" b="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128488_image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32" y="3929066"/>
            <a:ext cx="3893331" cy="2595554"/>
          </a:xfrm>
          <a:prstGeom prst="rect">
            <a:avLst/>
          </a:prstGeom>
        </p:spPr>
      </p:pic>
      <p:pic>
        <p:nvPicPr>
          <p:cNvPr id="4" name="Рисунок 3" descr="zulu_indu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643314"/>
            <a:ext cx="2000264" cy="2940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572560" cy="5910282"/>
          </a:xfrm>
        </p:spPr>
        <p:txBody>
          <a:bodyPr/>
          <a:lstStyle/>
          <a:p>
            <a:r>
              <a:rPr lang="ru-RU" sz="60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Проблемы </a:t>
            </a:r>
            <a:br>
              <a:rPr lang="ru-RU" sz="60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  <a:t>►   Высокая доля детских возрастов → обострение проблемы занятости, образования, здравоохранения .</a:t>
            </a:r>
            <a:b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  <a:t>► качество населения – самое низкое: 1\3 взрослых неграмотные, большой процент заболевших </a:t>
            </a:r>
            <a:r>
              <a:rPr lang="ru-RU" sz="3200" b="0" dirty="0" err="1" smtClean="0">
                <a:solidFill>
                  <a:srgbClr val="DCC4EE"/>
                </a:solidFill>
                <a:effectLst/>
                <a:latin typeface="Bookman Old Style" pitchFamily="18" charset="0"/>
              </a:rPr>
              <a:t>СПИДом</a:t>
            </a:r>
            <a: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  <a:t>.</a:t>
            </a:r>
            <a:b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  <a:t>► Этнические проблемы.</a:t>
            </a:r>
            <a:br>
              <a:rPr lang="ru-RU" sz="32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</a:br>
            <a:endParaRPr lang="ru-RU" sz="6000" b="0" dirty="0">
              <a:solidFill>
                <a:srgbClr val="DCC4EE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572560" cy="5910282"/>
          </a:xfrm>
        </p:spPr>
        <p:txBody>
          <a:bodyPr/>
          <a:lstStyle/>
          <a:p>
            <a:r>
              <a:rPr lang="ru-RU" sz="6000" b="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Bookman Old Style" pitchFamily="18" charset="0"/>
              </a:rPr>
              <a:t>Этнический состав</a:t>
            </a:r>
            <a:r>
              <a:rPr lang="ru-RU" sz="60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60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Выделяют 300-500 этносов. Некоторые уже сложились в крупные нации, но большинство на уровне народностей (родоплеменной строй).</a:t>
            </a:r>
            <a:endParaRPr lang="ru-RU" sz="6000" b="0" dirty="0">
              <a:solidFill>
                <a:srgbClr val="DCC4EE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572560" cy="5195902"/>
          </a:xfrm>
        </p:spPr>
        <p:txBody>
          <a:bodyPr/>
          <a:lstStyle/>
          <a:p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Этнические конфликты:</a:t>
            </a:r>
            <a:b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Судан, Кения, </a:t>
            </a: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Н</a:t>
            </a: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игерия, </a:t>
            </a: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А</a:t>
            </a: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нгола, Либерия и.др. Часто приобретают  характер 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ГЕНОЦИДА.</a:t>
            </a:r>
            <a:br>
              <a:rPr lang="ru-RU" sz="36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2400" b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</a:rPr>
              <a:t>(так в 80-х годах В Либерии с населением 2,7 млн.человек погибло 150 тысяч, покинули жилища 500 тысяч, бежали в соседние страны 800тысячеловек).</a:t>
            </a:r>
            <a:br>
              <a:rPr lang="ru-RU" sz="2400" b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400" b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</a:rPr>
              <a:t>В среднем на Африку приходится половина всех беженцев в мире, причем это </a:t>
            </a:r>
            <a:r>
              <a:rPr lang="ru-RU" sz="2400" b="0" u="sng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</a:rPr>
              <a:t>«Этнические беженцы».</a:t>
            </a:r>
            <a:br>
              <a:rPr lang="ru-RU" sz="2400" b="0" u="sng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b="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b="0" u="sng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endParaRPr lang="ru-RU" b="0" u="sng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24451"/>
            <a:ext cx="5867203" cy="6419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59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285728"/>
            <a:ext cx="4286281" cy="3171848"/>
          </a:xfrm>
          <a:prstGeom prst="rect">
            <a:avLst/>
          </a:prstGeom>
        </p:spPr>
      </p:pic>
      <p:pic>
        <p:nvPicPr>
          <p:cNvPr id="3" name="Рисунок 2" descr="17944710___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88604"/>
            <a:ext cx="4381513" cy="292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572560" cy="3838580"/>
          </a:xfrm>
        </p:spPr>
        <p:txBody>
          <a:bodyPr/>
          <a:lstStyle/>
          <a:p>
            <a:r>
              <a:rPr lang="ru-RU" sz="6000" b="0" dirty="0" smtClean="0">
                <a:solidFill>
                  <a:srgbClr val="00FF00"/>
                </a:solidFill>
                <a:effectLst/>
                <a:latin typeface="Bookman Old Style" pitchFamily="18" charset="0"/>
              </a:rPr>
              <a:t>Плотность населения</a:t>
            </a:r>
            <a:r>
              <a:rPr lang="ru-RU" sz="60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60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В несколько раз меньше, чем в Европе и Азии. Резкие контрасты. Так </a:t>
            </a: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в</a:t>
            </a:r>
            <a: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 Сахаре есть территории вообще не заселенные.</a:t>
            </a:r>
            <a:br>
              <a:rPr lang="ru-RU" sz="36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Средняя 26 человек на 1 км2</a:t>
            </a:r>
            <a:r>
              <a:rPr lang="ru-RU" sz="28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  <a:t/>
            </a:r>
            <a:br>
              <a:rPr lang="ru-RU" sz="2800" b="0" dirty="0" smtClean="0">
                <a:solidFill>
                  <a:srgbClr val="DCC4EE"/>
                </a:solidFill>
                <a:effectLst/>
                <a:latin typeface="Bookman Old Style" pitchFamily="18" charset="0"/>
              </a:rPr>
            </a:br>
            <a:endParaRPr lang="ru-RU" sz="6000" b="0" dirty="0">
              <a:solidFill>
                <a:srgbClr val="DCC4EE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 descr="africa_pop_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143248"/>
            <a:ext cx="3584883" cy="349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572560" cy="5910282"/>
          </a:xfrm>
        </p:spPr>
        <p:txBody>
          <a:bodyPr/>
          <a:lstStyle/>
          <a:p>
            <a:r>
              <a:rPr lang="ru-RU" sz="6000" b="0" dirty="0" smtClean="0">
                <a:solidFill>
                  <a:schemeClr val="tx1">
                    <a:lumMod val="85000"/>
                  </a:schemeClr>
                </a:solidFill>
                <a:effectLst/>
                <a:latin typeface="Bookman Old Style" pitchFamily="18" charset="0"/>
              </a:rPr>
              <a:t>Урбанизация</a:t>
            </a:r>
            <a:r>
              <a:rPr lang="ru-RU" sz="60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/>
            </a:r>
            <a:br>
              <a:rPr lang="ru-RU" sz="6000" b="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3600" b="0" dirty="0" smtClean="0">
                <a:solidFill>
                  <a:srgbClr val="DDBA97"/>
                </a:solidFill>
                <a:effectLst/>
                <a:latin typeface="Bookman Old Style" pitchFamily="18" charset="0"/>
              </a:rPr>
              <a:t>Отстает от других регионов.</a:t>
            </a:r>
            <a:br>
              <a:rPr lang="ru-RU" sz="3600" b="0" dirty="0" smtClean="0">
                <a:solidFill>
                  <a:srgbClr val="DDBA97"/>
                </a:solidFill>
                <a:effectLst/>
                <a:latin typeface="Bookman Old Style" pitchFamily="18" charset="0"/>
              </a:rPr>
            </a:br>
            <a:r>
              <a:rPr lang="ru-RU" sz="3600" b="0" dirty="0" smtClean="0">
                <a:solidFill>
                  <a:srgbClr val="DDBA97"/>
                </a:solidFill>
                <a:effectLst/>
                <a:latin typeface="Bookman Old Style" pitchFamily="18" charset="0"/>
              </a:rPr>
              <a:t>Только формируются агломерации. Однако темпы урбанизации самые высокие (население городов удваивается каждые 10 лет).</a:t>
            </a:r>
            <a:br>
              <a:rPr lang="ru-RU" sz="3600" b="0" dirty="0" smtClean="0">
                <a:solidFill>
                  <a:srgbClr val="DDBA97"/>
                </a:solidFill>
                <a:effectLst/>
                <a:latin typeface="Bookman Old Style" pitchFamily="18" charset="0"/>
              </a:rPr>
            </a:br>
            <a:r>
              <a:rPr lang="ru-RU" sz="3600" b="0" dirty="0" smtClean="0">
                <a:solidFill>
                  <a:schemeClr val="tx1">
                    <a:lumMod val="95000"/>
                  </a:schemeClr>
                </a:solidFill>
                <a:effectLst/>
                <a:latin typeface="Bookman Old Style" pitchFamily="18" charset="0"/>
              </a:rPr>
              <a:t>Города миллионеры: 1950г.-2, 1980 - 8, 1990-27.</a:t>
            </a:r>
            <a:r>
              <a:rPr lang="ru-RU" sz="3600" b="0" dirty="0" smtClean="0">
                <a:solidFill>
                  <a:srgbClr val="DDBA97"/>
                </a:solidFill>
                <a:effectLst/>
                <a:latin typeface="Bookman Old Style" pitchFamily="18" charset="0"/>
              </a:rPr>
              <a:t> </a:t>
            </a:r>
            <a:br>
              <a:rPr lang="ru-RU" sz="3600" b="0" dirty="0" smtClean="0">
                <a:solidFill>
                  <a:srgbClr val="DDBA97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rgbClr val="DDBA97"/>
                </a:solidFill>
                <a:effectLst/>
                <a:latin typeface="Bookman Old Style" pitchFamily="18" charset="0"/>
              </a:rPr>
              <a:t>Растут только столичные города, приток сельского населения, не имеющего средств к существованию. </a:t>
            </a:r>
            <a:endParaRPr lang="ru-RU" sz="6000" b="0" dirty="0">
              <a:solidFill>
                <a:srgbClr val="DDBA97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harav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214290"/>
            <a:ext cx="4191029" cy="3143272"/>
          </a:xfrm>
          <a:prstGeom prst="rect">
            <a:avLst/>
          </a:prstGeom>
        </p:spPr>
      </p:pic>
      <p:pic>
        <p:nvPicPr>
          <p:cNvPr id="3" name="Рисунок 2" descr="32441_5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4214810" cy="3161108"/>
          </a:xfrm>
          <a:prstGeom prst="rect">
            <a:avLst/>
          </a:prstGeom>
        </p:spPr>
      </p:pic>
      <p:pic>
        <p:nvPicPr>
          <p:cNvPr id="4" name="Рисунок 3" descr="IMG_07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428756"/>
            <a:ext cx="4214842" cy="3163610"/>
          </a:xfrm>
          <a:prstGeom prst="rect">
            <a:avLst/>
          </a:prstGeom>
        </p:spPr>
      </p:pic>
      <p:pic>
        <p:nvPicPr>
          <p:cNvPr id="5" name="Рисунок 4" descr="_1_~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393280"/>
            <a:ext cx="4206860" cy="315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572560" cy="5910282"/>
          </a:xfrm>
        </p:spPr>
        <p:txBody>
          <a:bodyPr/>
          <a:lstStyle/>
          <a:p>
            <a:r>
              <a:rPr lang="ru-RU" sz="6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Самый большой город </a:t>
            </a:r>
            <a:r>
              <a:rPr lang="ru-RU" sz="6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Bookman Old Style" pitchFamily="18" charset="0"/>
              </a:rPr>
              <a:t>ЛАГОС</a:t>
            </a:r>
            <a:r>
              <a:rPr lang="ru-RU" sz="6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(Нигерия).</a:t>
            </a:r>
            <a:b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      </a:t>
            </a:r>
            <a:r>
              <a:rPr lang="ru-RU" b="0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12,8 млн человек</a:t>
            </a:r>
            <a: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6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60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solidFill>
                  <a:schemeClr val="tx1"/>
                </a:solidFill>
                <a:effectLst/>
                <a:latin typeface="Bookman Old Style" pitchFamily="18" charset="0"/>
              </a:rPr>
              <a:t>. </a:t>
            </a:r>
            <a:endParaRPr lang="ru-RU" sz="6000" b="0" dirty="0"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 descr="lagos_from_surule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928934"/>
            <a:ext cx="5207000" cy="3632200"/>
          </a:xfrm>
          <a:prstGeom prst="rect">
            <a:avLst/>
          </a:prstGeom>
        </p:spPr>
      </p:pic>
      <p:pic>
        <p:nvPicPr>
          <p:cNvPr id="4" name="Рисунок 3" descr="lagos_broad_str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928934"/>
            <a:ext cx="2603574" cy="3624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5715016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1. Верно ли высказывание: «Большинство стран Африки меньше европейских стран по площади территории.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Нет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2. Площадь Африки …..       млн. км2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3. На  континенте 54 суверенных государства, большинство из них …..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4. Лесото, Марокко, Свазиленд – страны с …..            Формой правления.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5. В каком веке большинство стран Африки получили независимость.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6. Можно ли сказать о ПИ Африки так: «Богата исключительно. Сырье высокого качества. Но не все страны богаты ПИ».</a:t>
            </a:r>
            <a:endParaRPr lang="ru-RU" sz="2000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68863"/>
            <a:ext cx="8229600" cy="12573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Человек современного типа появился в Африке примерно 11 тыс.лет назад. Под влиянием местных условий формировались расы.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1908175" y="1125538"/>
            <a:ext cx="2449513" cy="2233612"/>
          </a:xfrm>
          <a:prstGeom prst="ellipse">
            <a:avLst/>
          </a:prstGeom>
          <a:solidFill>
            <a:srgbClr val="99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экваториальная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140200" y="1125538"/>
            <a:ext cx="2449513" cy="223361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европеоидная</a:t>
            </a: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3059113" y="2636838"/>
            <a:ext cx="2449512" cy="223361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монголоидная</a:t>
            </a:r>
          </a:p>
        </p:txBody>
      </p:sp>
      <p:sp>
        <p:nvSpPr>
          <p:cNvPr id="11270" name="WordArt 8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1873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Расы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4140200" y="1052513"/>
            <a:ext cx="217488" cy="431800"/>
          </a:xfrm>
          <a:prstGeom prst="upArrow">
            <a:avLst>
              <a:gd name="adj1" fmla="val 50000"/>
              <a:gd name="adj2" fmla="val 4963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 rot="-6426163">
            <a:off x="2629694" y="3283744"/>
            <a:ext cx="214313" cy="504825"/>
          </a:xfrm>
          <a:prstGeom prst="upArrow">
            <a:avLst>
              <a:gd name="adj1" fmla="val 50000"/>
              <a:gd name="adj2" fmla="val 5888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AutoShape 11"/>
          <p:cNvSpPr>
            <a:spLocks noChangeArrowheads="1"/>
          </p:cNvSpPr>
          <p:nvPr/>
        </p:nvSpPr>
        <p:spPr bwMode="auto">
          <a:xfrm rot="6791916" flipH="1">
            <a:off x="5734844" y="3345657"/>
            <a:ext cx="231775" cy="541337"/>
          </a:xfrm>
          <a:prstGeom prst="upArrow">
            <a:avLst>
              <a:gd name="adj1" fmla="val 50000"/>
              <a:gd name="adj2" fmla="val 583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395288" y="3716338"/>
            <a:ext cx="20177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САМБО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348038" y="404813"/>
            <a:ext cx="2017712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МУЛАТЫ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156325" y="3716338"/>
            <a:ext cx="2017713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Times New Roman" pitchFamily="18" charset="0"/>
              </a:rPr>
              <a:t>МЕТИСЫ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303" grpId="0" animBg="1"/>
      <p:bldP spid="12304" grpId="0" animBg="1"/>
      <p:bldP spid="123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lt_mestizo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44528"/>
            <a:ext cx="4143404" cy="3113472"/>
          </a:xfrm>
          <a:prstGeom prst="rect">
            <a:avLst/>
          </a:prstGeom>
        </p:spPr>
      </p:pic>
      <p:pic>
        <p:nvPicPr>
          <p:cNvPr id="3" name="Рисунок 2" descr="a03403fab6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7" y="214291"/>
            <a:ext cx="4572031" cy="3051039"/>
          </a:xfrm>
          <a:prstGeom prst="rect">
            <a:avLst/>
          </a:prstGeom>
        </p:spPr>
      </p:pic>
      <p:pic>
        <p:nvPicPr>
          <p:cNvPr id="4" name="Рисунок 3" descr="DelacroixzMulatto-Woma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14290"/>
            <a:ext cx="2000264" cy="2996650"/>
          </a:xfrm>
          <a:prstGeom prst="rect">
            <a:avLst/>
          </a:prstGeom>
        </p:spPr>
      </p:pic>
      <p:pic>
        <p:nvPicPr>
          <p:cNvPr id="5" name="Рисунок 4" descr="19791523_kinopoisk_ruSmallville1280x10242440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786190"/>
            <a:ext cx="2143140" cy="2832344"/>
          </a:xfrm>
          <a:prstGeom prst="rect">
            <a:avLst/>
          </a:prstGeom>
        </p:spPr>
      </p:pic>
      <p:pic>
        <p:nvPicPr>
          <p:cNvPr id="6" name="Рисунок 5" descr="26143_6428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3786190"/>
            <a:ext cx="2095500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643438"/>
            <a:ext cx="8229600" cy="1982787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</a:rPr>
              <a:t>8 крупнейших народов, численностью свыше 10 млн человек: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хауса, </a:t>
            </a:r>
            <a:r>
              <a:rPr lang="ru-RU" dirty="0" err="1" smtClean="0">
                <a:latin typeface="Times New Roman" pitchFamily="18" charset="0"/>
              </a:rPr>
              <a:t>фульбе</a:t>
            </a:r>
            <a:r>
              <a:rPr lang="ru-RU" dirty="0" smtClean="0">
                <a:latin typeface="Times New Roman" pitchFamily="18" charset="0"/>
              </a:rPr>
              <a:t>, йоруба, </a:t>
            </a:r>
            <a:r>
              <a:rPr lang="ru-RU" dirty="0" err="1" smtClean="0">
                <a:latin typeface="Times New Roman" pitchFamily="18" charset="0"/>
              </a:rPr>
              <a:t>игбо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амхара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оромо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</a:rPr>
              <a:t>руанда</a:t>
            </a:r>
            <a:r>
              <a:rPr lang="ru-RU" dirty="0" smtClean="0">
                <a:latin typeface="Times New Roman" pitchFamily="18" charset="0"/>
              </a:rPr>
              <a:t>, малагасийцы. </a:t>
            </a:r>
          </a:p>
        </p:txBody>
      </p:sp>
      <p:pic>
        <p:nvPicPr>
          <p:cNvPr id="15363" name="Picture 6" descr="Изображение:Karuzi Burundi goat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57188"/>
            <a:ext cx="709136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18487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Собирательное название, применяемое к нескольким коренным южноафриканским народам охотников-собирателей, говорящих на </a:t>
            </a:r>
            <a:r>
              <a:rPr lang="ru-RU" b="1" dirty="0" err="1" smtClean="0">
                <a:latin typeface="Times New Roman" pitchFamily="18" charset="0"/>
              </a:rPr>
              <a:t>койсанских</a:t>
            </a:r>
            <a:r>
              <a:rPr lang="ru-RU" b="1" dirty="0" smtClean="0">
                <a:latin typeface="Times New Roman" pitchFamily="18" charset="0"/>
              </a:rPr>
              <a:t> языках и относимых к </a:t>
            </a:r>
            <a:r>
              <a:rPr lang="ru-RU" b="1" dirty="0" err="1" smtClean="0">
                <a:latin typeface="Times New Roman" pitchFamily="18" charset="0"/>
              </a:rPr>
              <a:t>капоидной</a:t>
            </a:r>
            <a:r>
              <a:rPr lang="ru-RU" b="1" dirty="0" smtClean="0">
                <a:latin typeface="Times New Roman" pitchFamily="18" charset="0"/>
              </a:rPr>
              <a:t> расе. Общая численность — около 100 тысяч человек.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4572000" y="571480"/>
            <a:ext cx="385765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Бушмены</a:t>
            </a:r>
          </a:p>
        </p:txBody>
      </p:sp>
      <p:pic>
        <p:nvPicPr>
          <p:cNvPr id="16388" name="Picture 5" descr="Бушменка">
            <a:hlinkClick r:id="rId2" tooltip="Бушменка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025775" cy="2928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bushmen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85762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bushmen_kalahari_safari_botswana_reis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429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bushmen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85750"/>
            <a:ext cx="207168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article_image-image-articl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214813"/>
            <a:ext cx="34861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29188"/>
            <a:ext cx="8435975" cy="1524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Группа низкорослых негроидных народов, обитающих в лесах тропической Африки </a:t>
            </a:r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5508625" y="476250"/>
            <a:ext cx="3143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Пигмеи</a:t>
            </a:r>
          </a:p>
        </p:txBody>
      </p:sp>
      <p:pic>
        <p:nvPicPr>
          <p:cNvPr id="18436" name="Picture 8" descr="Пигмеи, проживающие в дремучих джунглях Конго, выпустили в свет свой дебютный компакт-диск с песнями, описывающими трудности и прелести жизни в ле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4681537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5292725" y="1484313"/>
            <a:ext cx="3600450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</a:rPr>
              <a:t>Пигмеи, проживающие в дремучих джунглях Конго, выпустили в свет свой дебютный компакт-диск с песнями, описывающими трудности и прелести жизни в лесу</a:t>
            </a:r>
          </a:p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br>
              <a:rPr lang="ru-RU" sz="2000" b="1">
                <a:solidFill>
                  <a:srgbClr val="FFFF00"/>
                </a:solidFill>
                <a:latin typeface="Times New Roman" pitchFamily="18" charset="0"/>
              </a:rPr>
            </a:br>
            <a:endParaRPr lang="ru-RU" sz="2000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5-08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295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f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6475" y="214313"/>
            <a:ext cx="4165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5162112_pygmy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429000"/>
            <a:ext cx="3286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pigme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500438"/>
            <a:ext cx="30861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933825"/>
            <a:ext cx="8497887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Ведут  полукочевой африканский коренной народ, живущий в саванне на юге Кении и на севере Танзании.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err="1" smtClean="0">
                <a:latin typeface="Times New Roman" pitchFamily="18" charset="0"/>
              </a:rPr>
              <a:t>Масаи</a:t>
            </a:r>
            <a:r>
              <a:rPr lang="ru-RU" sz="2400" b="1" dirty="0" smtClean="0">
                <a:latin typeface="Times New Roman" pitchFamily="18" charset="0"/>
              </a:rPr>
              <a:t> являются, пожалуй, одним из самых известных племён Восточной Африки. Несмотря на развитие современной цивилизации, они практически полностью сохранили свой традиционный уклад жизни</a:t>
            </a: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5651500" y="333375"/>
            <a:ext cx="30241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Масаи</a:t>
            </a:r>
          </a:p>
        </p:txBody>
      </p:sp>
      <p:pic>
        <p:nvPicPr>
          <p:cNvPr id="20484" name="Picture 6" descr="Картинка 6 из 48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50419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 descr="masa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3"/>
            <a:ext cx="2954338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4" descr="7abd116120407f5264d446cd588840aa_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85750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 descr="al-maasai-warrior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643313"/>
            <a:ext cx="40465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00663"/>
            <a:ext cx="8686800" cy="1223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Общее название покоренных в VII веке арабами и обращенных в ислам коренных обитателей северной Африки от Египта на востоке до Атлантического океана на западе и от Судана на юге до Средиземного моря на севере. </a:t>
            </a:r>
          </a:p>
        </p:txBody>
      </p:sp>
      <p:pic>
        <p:nvPicPr>
          <p:cNvPr id="24579" name="Picture 5" descr="Картинка 11 из 52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268413"/>
            <a:ext cx="4818063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Картинка 70 из 52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6538" y="260350"/>
            <a:ext cx="2316162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WordArt 8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3168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Берберы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5715016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1. Верно ли высказывание: «Большинство стран Африки меньше европейских стран по площади территории.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Нет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2. Площадь Африки 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30.3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млн. км2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3. На  континенте 54 суверенных государства, большинство из них …..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4. Лесото, Марокко, Свазиленд – страны с …..            Формой правления.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5. В каком веке большинство стран Африки получили независимость.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6. Можно ли сказать о ПИ Африки так: «Богата исключительно. Сырье высокого качества. Но не все страны богаты ПИ».</a:t>
            </a:r>
            <a:endParaRPr lang="ru-RU" sz="2000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ber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429000"/>
            <a:ext cx="2466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 descr="peopl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214313"/>
            <a:ext cx="51673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 descr="berbe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000125"/>
            <a:ext cx="3143250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652963"/>
            <a:ext cx="8569325" cy="1978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</a:rPr>
              <a:t>Бедуины (от арабского «</a:t>
            </a:r>
            <a:r>
              <a:rPr lang="ru-RU" sz="2400" b="1" dirty="0" err="1" smtClean="0">
                <a:latin typeface="Times New Roman" pitchFamily="18" charset="0"/>
              </a:rPr>
              <a:t>бадауин</a:t>
            </a:r>
            <a:r>
              <a:rPr lang="ru-RU" sz="2400" b="1" dirty="0" smtClean="0">
                <a:latin typeface="Times New Roman" pitchFamily="18" charset="0"/>
              </a:rPr>
              <a:t>» - обитатели пустынь. Слово «бедуин» в переводе с арабского имеет и другое значение - кочевник) - общее название, присвоенное всем племенам и народностям Аравии, которые, в отличие от оседлых жителей, ведут кочевую, привольную жизнь. </a:t>
            </a:r>
          </a:p>
        </p:txBody>
      </p:sp>
      <p:sp>
        <p:nvSpPr>
          <p:cNvPr id="26627" name="WordArt 4"/>
          <p:cNvSpPr>
            <a:spLocks noChangeArrowheads="1" noChangeShapeType="1" noTextEdit="1"/>
          </p:cNvSpPr>
          <p:nvPr/>
        </p:nvSpPr>
        <p:spPr bwMode="auto">
          <a:xfrm>
            <a:off x="1116013" y="692150"/>
            <a:ext cx="32877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Бедуины</a:t>
            </a:r>
          </a:p>
        </p:txBody>
      </p:sp>
      <p:pic>
        <p:nvPicPr>
          <p:cNvPr id="26628" name="Picture 6" descr="Картинка 579 из 17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663" y="333375"/>
            <a:ext cx="373538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14337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2" descr="bedu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14313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 descr="65bc62512b7a24eba6e5af64860239e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40088"/>
            <a:ext cx="4310062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26_bedouin_ten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857625"/>
            <a:ext cx="414337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581525"/>
            <a:ext cx="8218487" cy="1905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Группа народов семитского происхождения, говорящих на множестве диалектов арабского языка и населяющих государства Западной Азии и Северной Африки 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5651500" y="333375"/>
            <a:ext cx="2809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Арабы</a:t>
            </a:r>
          </a:p>
        </p:txBody>
      </p:sp>
      <p:pic>
        <p:nvPicPr>
          <p:cNvPr id="22532" name="Picture 8" descr="Картинка 94 из 597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50419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arabs20on20horses2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427355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 descr="90582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85813"/>
            <a:ext cx="40036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6196034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ookman Old Style" pitchFamily="18" charset="0"/>
              </a:rPr>
              <a:t>- повторить лекционный материал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- приготовить сообщение о народе, племени </a:t>
            </a:r>
            <a:r>
              <a:rPr lang="ru-RU" dirty="0" smtClean="0">
                <a:latin typeface="Bookman Old Style" pitchFamily="18" charset="0"/>
              </a:rPr>
              <a:t>А</a:t>
            </a:r>
            <a:r>
              <a:rPr lang="ru-RU" dirty="0" smtClean="0">
                <a:latin typeface="Bookman Old Style" pitchFamily="18" charset="0"/>
              </a:rPr>
              <a:t>фрики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5715016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1. Верно ли высказывание: «Большинство стран Африки меньше европейских стран по площади территории.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Нет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2. Площадь Африки 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30.3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млн. км2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3. На  континенте 54 суверенных государства, большинство из них 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развивающиеся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4. Лесото, Марокко, Свазиленд – страны с …..            Формой правления.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5. В каком веке большинство стран Африки получили независимость.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6. Можно ли сказать о ПИ Африки так: «Богата исключительно. Сырье высокого качества. Но не все страны богаты ПИ».</a:t>
            </a:r>
            <a:endParaRPr lang="ru-RU" sz="2000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5715016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1. Верно ли высказывание: «Большинство стран Африки меньше европейских стран по площади территории.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Нет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2. Площадь Африки 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30.3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млн. км2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3. На  континенте 54 суверенных государства, большинство из них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развивающиеся.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4. Лесото, Марокко, Свазиленд – страны с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монархической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           Формой правления.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5. В каком веке большинство стран Африки получили независимость.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6. Можно ли сказать о ПИ Африки так: «Богата исключительно. Сырье высокого качества. Но не все страны богаты ПИ».</a:t>
            </a:r>
            <a:endParaRPr lang="ru-RU" sz="2000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5715016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1. Верно ли высказывание: «Большинство стран Африки меньше европейских стран по площади территории.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Нет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2. Площадь Африки 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30.3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млн. км2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3. На  континенте 54 суверенных государства, большинство из них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развивающиеся.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4. Лесото, Марокко, Свазиленд – страны с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монархической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           Формой правления.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5. В каком веке большинство стран Африки получили независимость. 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20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6. Можно ли сказать о ПИ Африки так: «Богата исключительно. Сырье высокого качества. Но не все страны богаты ПИ».</a:t>
            </a:r>
            <a:endParaRPr lang="ru-RU" sz="2000" b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5715016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1. Верно ли высказывание: «Большинство стран Африки меньше европейских стран по площади территории.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Нет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2. Площадь Африки 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30.3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млн. км2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3. На  континенте 54 суверенных государства, большинство из них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развивающиеся.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4. Лесото, Марокко, Свазиленд – страны с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монархической 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           Формой правления.</a:t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5. В каком веке большинство стран Африки получили независимость.  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20</a:t>
            </a: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/>
            </a:r>
            <a:b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</a:br>
            <a:r>
              <a:rPr lang="ru-RU" sz="2000" b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6. Можно ли сказать о ПИ Африки так: «Богата исключительно. Сырье высокого качества. Но не все страны богаты ПИ». </a:t>
            </a:r>
            <a:r>
              <a:rPr lang="ru-RU" sz="2000" b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Да</a:t>
            </a:r>
            <a:endParaRPr lang="ru-RU" sz="2000" b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5513388"/>
            <a:ext cx="3000365" cy="9160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</a:rPr>
              <a:t>География  </a:t>
            </a:r>
            <a:r>
              <a:rPr lang="ru-RU" dirty="0" smtClean="0">
                <a:latin typeface="Times New Roman" pitchFamily="18" charset="0"/>
              </a:rPr>
              <a:t>11 класс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571472" y="214313"/>
            <a:ext cx="52864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/>
              </a:rPr>
              <a:t>Население Африки</a:t>
            </a:r>
          </a:p>
        </p:txBody>
      </p:sp>
      <p:pic>
        <p:nvPicPr>
          <p:cNvPr id="4" name="Picture 6" descr="Изображение:EthnAf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268413"/>
            <a:ext cx="5283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умерки 5">
      <a:dk1>
        <a:srgbClr val="588073"/>
      </a:dk1>
      <a:lt1>
        <a:srgbClr val="FFFFFF"/>
      </a:lt1>
      <a:dk2>
        <a:srgbClr val="486768"/>
      </a:dk2>
      <a:lt2>
        <a:srgbClr val="DDDDDD"/>
      </a:lt2>
      <a:accent1>
        <a:srgbClr val="33CCCC"/>
      </a:accent1>
      <a:accent2>
        <a:srgbClr val="008871"/>
      </a:accent2>
      <a:accent3>
        <a:srgbClr val="B1B8B9"/>
      </a:accent3>
      <a:accent4>
        <a:srgbClr val="DADADA"/>
      </a:accent4>
      <a:accent5>
        <a:srgbClr val="ADE2E2"/>
      </a:accent5>
      <a:accent6>
        <a:srgbClr val="007B66"/>
      </a:accent6>
      <a:hlink>
        <a:srgbClr val="00CC99"/>
      </a:hlink>
      <a:folHlink>
        <a:srgbClr val="A8A8A8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140</TotalTime>
  <Words>632</Words>
  <Application>Microsoft Office PowerPoint</Application>
  <PresentationFormat>Экран (4:3)</PresentationFormat>
  <Paragraphs>55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Тема4</vt:lpstr>
      <vt:lpstr>Проверка Д/З</vt:lpstr>
      <vt:lpstr>1. Верно ли высказывание: «Большинство стран Африки меньше европейских стран по площади территории.  2. Площадь Африки …..       млн. км2  3. На  континенте 54 суверенных государства, большинство из них …..  4. Лесото, Марокко, Свазиленд – страны с …..            Формой правления.  5. В каком веке большинство стран Африки получили независимость.  6. Можно ли сказать о ПИ Африки так: «Богата исключительно. Сырье высокого качества. Но не все страны богаты ПИ».</vt:lpstr>
      <vt:lpstr>1. Верно ли высказывание: «Большинство стран Африки меньше европейских стран по площади территории. Нет  2. Площадь Африки …..       млн. км2  3. На  континенте 54 суверенных государства, большинство из них …..  4. Лесото, Марокко, Свазиленд – страны с …..            Формой правления.  5. В каком веке большинство стран Африки получили независимость.  6. Можно ли сказать о ПИ Африки так: «Богата исключительно. Сырье высокого качества. Но не все страны богаты ПИ».</vt:lpstr>
      <vt:lpstr>1. Верно ли высказывание: «Большинство стран Африки меньше европейских стран по площади территории. Нет  2. Площадь Африки   30.3  млн. км2  3. На  континенте 54 суверенных государства, большинство из них …..  4. Лесото, Марокко, Свазиленд – страны с …..            Формой правления.  5. В каком веке большинство стран Африки получили независимость.  6. Можно ли сказать о ПИ Африки так: «Богата исключительно. Сырье высокого качества. Но не все страны богаты ПИ».</vt:lpstr>
      <vt:lpstr>1. Верно ли высказывание: «Большинство стран Африки меньше европейских стран по площади территории. Нет  2. Площадь Африки   30.3  млн. км2  3. На  континенте 54 суверенных государства, большинство из них   развивающиеся  4. Лесото, Марокко, Свазиленд – страны с …..            Формой правления.  5. В каком веке большинство стран Африки получили независимость.  6. Можно ли сказать о ПИ Африки так: «Богата исключительно. Сырье высокого качества. Но не все страны богаты ПИ».</vt:lpstr>
      <vt:lpstr>1. Верно ли высказывание: «Большинство стран Африки меньше европейских стран по площади территории. Нет  2. Площадь Африки   30.3  млн. км2  3. На  континенте 54 суверенных государства, большинство из них  развивающиеся.  4. Лесото, Марокко, Свазиленд – страны с  монархической             Формой правления.  5. В каком веке большинство стран Африки получили независимость.  6. Можно ли сказать о ПИ Африки так: «Богата исключительно. Сырье высокого качества. Но не все страны богаты ПИ».</vt:lpstr>
      <vt:lpstr>1. Верно ли высказывание: «Большинство стран Африки меньше европейских стран по площади территории. Нет  2. Площадь Африки   30.3  млн. км2  3. На  континенте 54 суверенных государства, большинство из них  развивающиеся.  4. Лесото, Марокко, Свазиленд – страны с  монархической             Формой правления.  5. В каком веке большинство стран Африки получили независимость.   20  6. Можно ли сказать о ПИ Африки так: «Богата исключительно. Сырье высокого качества. Но не все страны богаты ПИ».</vt:lpstr>
      <vt:lpstr>1. Верно ли высказывание: «Большинство стран Африки меньше европейских стран по площади территории. Нет  2. Площадь Африки   30.3  млн. км2  3. На  континенте 54 суверенных государства, большинство из них  развивающиеся.  4. Лесото, Марокко, Свазиленд – страны с  монархической             Формой правления.  5. В каком веке большинство стран Африки получили независимость.   20  6. Можно ли сказать о ПИ Африки так: «Богата исключительно. Сырье высокого качества. Но не все страны богаты ПИ». Да</vt:lpstr>
      <vt:lpstr>Слайд 9</vt:lpstr>
      <vt:lpstr>Слайд 10</vt:lpstr>
      <vt:lpstr>Слайд 11</vt:lpstr>
      <vt:lpstr>Слайд 12</vt:lpstr>
      <vt:lpstr>Слайд 13</vt:lpstr>
      <vt:lpstr>Слайд 14</vt:lpstr>
      <vt:lpstr>«Не иметь денег – беда. Но не иметь детей – быть бедняком в двойне»</vt:lpstr>
      <vt:lpstr>   Самый высокий темп воспроизводства во всем мире.     Причина – давние традиции многодетности.  Не проводится демографическая политика.      Так в странах Нигер, Чад, Сомали  на 1 тысячу жителей приходится 50 младенцев. Это в 4-5 раз больше чем в Европе и в 2,4 раза больше мировых показателей.</vt:lpstr>
      <vt:lpstr>   Страны лидеры по ЕП.  2 место       Сомали -34 3 место         Нигер - 32  4,5 места     ДР Конго, Мали -31</vt:lpstr>
      <vt:lpstr>Слайд 18</vt:lpstr>
      <vt:lpstr>Не смотря на то, что Африка – регион самой высокой смертности, население растет очень быстро.  Вывод: Африка находится на втором этапе демографического развития.</vt:lpstr>
      <vt:lpstr>Продолжительность жизни  Мужчины               Женщины    51 год                     52 года</vt:lpstr>
      <vt:lpstr>Проблемы  ►   Высокая доля детских возрастов → обострение проблемы занятости, образования, здравоохранения .  ► качество населения – самое низкое: 1\3 взрослых неграмотные, большой процент заболевших СПИДом.  ► Этнические проблемы. </vt:lpstr>
      <vt:lpstr>Этнический состав Выделяют 300-500 этносов. Некоторые уже сложились в крупные нации, но большинство на уровне народностей (родоплеменной строй).</vt:lpstr>
      <vt:lpstr>Этнические конфликты: Судан, Кения, Нигерия, Ангола, Либерия и.др. Часто приобретают  характер ГЕНОЦИДА.  (так в 80-х годах В Либерии с населением 2,7 млн.человек погибло 150 тысяч, покинули жилища 500 тысяч, бежали в соседние страны 800тысячеловек). В среднем на Африку приходится половина всех беженцев в мире, причем это «Этнические беженцы».  </vt:lpstr>
      <vt:lpstr>Слайд 24</vt:lpstr>
      <vt:lpstr>Слайд 25</vt:lpstr>
      <vt:lpstr>Плотность населения В несколько раз меньше, чем в Европе и Азии. Резкие контрасты. Так в Сахаре есть территории вообще не заселенные. Средняя 26 человек на 1 км2 </vt:lpstr>
      <vt:lpstr>Урбанизация Отстает от других регионов. Только формируются агломерации. Однако темпы урбанизации самые высокие (население городов удваивается каждые 10 лет). Города миллионеры: 1950г.-2, 1980 - 8, 1990-27.  Растут только столичные города, приток сельского населения, не имеющего средств к существованию. </vt:lpstr>
      <vt:lpstr>Слайд 28</vt:lpstr>
      <vt:lpstr>Самый большой город ЛАГОС (Нигерия).        12,8 млн человек     .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Домашнее задание  - повторить лекционный материал - приготовить сообщение о народе, племени Африки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Д/З</dc:title>
  <dc:creator>виктор</dc:creator>
  <cp:lastModifiedBy>виктор</cp:lastModifiedBy>
  <cp:revision>13</cp:revision>
  <dcterms:created xsi:type="dcterms:W3CDTF">2010-01-29T23:56:00Z</dcterms:created>
  <dcterms:modified xsi:type="dcterms:W3CDTF">2010-01-30T02:16:43Z</dcterms:modified>
</cp:coreProperties>
</file>