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C5B66F-6D31-4716-B76A-B6E2F60B2FDD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C057A6-66E7-4DAD-97FF-73E10A3480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5B66F-6D31-4716-B76A-B6E2F60B2FDD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057A6-66E7-4DAD-97FF-73E10A3480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5B66F-6D31-4716-B76A-B6E2F60B2FDD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057A6-66E7-4DAD-97FF-73E10A3480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5B66F-6D31-4716-B76A-B6E2F60B2FDD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057A6-66E7-4DAD-97FF-73E10A3480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5B66F-6D31-4716-B76A-B6E2F60B2FDD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057A6-66E7-4DAD-97FF-73E10A3480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5B66F-6D31-4716-B76A-B6E2F60B2FDD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057A6-66E7-4DAD-97FF-73E10A3480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5B66F-6D31-4716-B76A-B6E2F60B2FDD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057A6-66E7-4DAD-97FF-73E10A3480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5B66F-6D31-4716-B76A-B6E2F60B2FDD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057A6-66E7-4DAD-97FF-73E10A3480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AC5B66F-6D31-4716-B76A-B6E2F60B2FDD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057A6-66E7-4DAD-97FF-73E10A3480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AC5B66F-6D31-4716-B76A-B6E2F60B2FDD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C057A6-66E7-4DAD-97FF-73E10A3480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C5B66F-6D31-4716-B76A-B6E2F60B2FDD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C057A6-66E7-4DAD-97FF-73E10A3480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AC5B66F-6D31-4716-B76A-B6E2F60B2FDD}" type="datetimeFigureOut">
              <a:rPr lang="ru-RU" smtClean="0"/>
              <a:pPr/>
              <a:t>21.10.2014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C057A6-66E7-4DAD-97FF-73E10A3480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2814656"/>
          </a:xfrm>
        </p:spPr>
        <p:txBody>
          <a:bodyPr>
            <a:normAutofit fontScale="90000"/>
          </a:bodyPr>
          <a:lstStyle/>
          <a:p>
            <a:r>
              <a:rPr lang="ru-RU" sz="8000" dirty="0" smtClean="0"/>
              <a:t>Математический </a:t>
            </a:r>
            <a:r>
              <a:rPr lang="ru-RU" sz="8000" dirty="0" err="1" smtClean="0"/>
              <a:t>брейн-ринг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5429264"/>
            <a:ext cx="7529538" cy="107157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Преподаватель Кочеткова М.М.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ГБОУ СПО НСМТ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2.  В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4м                5м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   А                               С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Найдите сторону АС треугольника АВС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Ответ</a:t>
            </a:r>
            <a:r>
              <a:rPr lang="en-US" dirty="0" smtClean="0"/>
              <a:t>:</a:t>
            </a:r>
            <a:r>
              <a:rPr lang="ru-RU" dirty="0" smtClean="0"/>
              <a:t> АС=3м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Раунд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«Попробуй сосчитай!»</a:t>
            </a:r>
            <a:endParaRPr lang="ru-RU" dirty="0"/>
          </a:p>
        </p:txBody>
      </p:sp>
      <p:sp>
        <p:nvSpPr>
          <p:cNvPr id="22530" name="AutoShape 2"/>
          <p:cNvSpPr>
            <a:spLocks noChangeArrowheads="1"/>
          </p:cNvSpPr>
          <p:nvPr/>
        </p:nvSpPr>
        <p:spPr bwMode="auto">
          <a:xfrm>
            <a:off x="1357290" y="1571612"/>
            <a:ext cx="2928958" cy="2071702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dirty="0" smtClean="0"/>
              <a:t>3. Найти площадь посадочных мест в классе, если длина вдоль окон 7м, а длина вдоль доски 6м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</a:t>
            </a:r>
            <a:r>
              <a:rPr lang="en-US" dirty="0" smtClean="0"/>
              <a:t>:</a:t>
            </a:r>
            <a:r>
              <a:rPr lang="ru-RU" dirty="0" smtClean="0"/>
              <a:t> 42 кв. метра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Раунд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«Попробуй сосчитай!»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4. Найти площадь Земли, если ее радиус приблизительно равен 6·10</a:t>
            </a:r>
            <a:r>
              <a:rPr lang="ru-RU" baseline="30000" dirty="0" smtClean="0"/>
              <a:t>6 </a:t>
            </a:r>
            <a:r>
              <a:rPr lang="ru-RU" dirty="0" smtClean="0"/>
              <a:t>метров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Ответ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  <a:r>
              <a:rPr lang="en-US" dirty="0" smtClean="0"/>
              <a:t>S</a:t>
            </a:r>
            <a:r>
              <a:rPr lang="ru-RU" dirty="0" smtClean="0"/>
              <a:t>=144·10</a:t>
            </a:r>
            <a:r>
              <a:rPr lang="ru-RU" baseline="30000" dirty="0" smtClean="0"/>
              <a:t>12</a:t>
            </a:r>
            <a:r>
              <a:rPr lang="el-GR" dirty="0" smtClean="0"/>
              <a:t>Π</a:t>
            </a:r>
            <a:r>
              <a:rPr lang="ru-RU" dirty="0" smtClean="0"/>
              <a:t>=452,16·10</a:t>
            </a:r>
            <a:r>
              <a:rPr lang="ru-RU" baseline="30000" dirty="0" smtClean="0"/>
              <a:t>12</a:t>
            </a:r>
            <a:r>
              <a:rPr lang="ru-RU" dirty="0" smtClean="0"/>
              <a:t> кв. метров.</a:t>
            </a:r>
          </a:p>
          <a:p>
            <a:pPr>
              <a:buNone/>
            </a:pPr>
            <a:r>
              <a:rPr lang="ru-RU" dirty="0" smtClean="0"/>
              <a:t>                          </a:t>
            </a:r>
            <a:r>
              <a:rPr lang="en-US" dirty="0" smtClean="0"/>
              <a:t>S</a:t>
            </a:r>
            <a:r>
              <a:rPr lang="ru-RU" baseline="-25000" dirty="0" smtClean="0"/>
              <a:t>сферы</a:t>
            </a:r>
            <a:r>
              <a:rPr lang="ru-RU" dirty="0" smtClean="0"/>
              <a:t>=4π</a:t>
            </a:r>
            <a:r>
              <a:rPr lang="en-US" dirty="0" smtClean="0"/>
              <a:t>R</a:t>
            </a:r>
            <a:r>
              <a:rPr lang="en-US" baseline="30000" dirty="0" smtClean="0"/>
              <a:t>2</a:t>
            </a:r>
            <a:endParaRPr lang="ru-RU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Раунд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«Попробуй сосчитай!»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Раунд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«Ребусы»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</a:t>
            </a:r>
            <a:r>
              <a:rPr lang="en-US" dirty="0" smtClean="0"/>
              <a:t>: </a:t>
            </a:r>
            <a:r>
              <a:rPr lang="ru-RU" dirty="0" smtClean="0"/>
              <a:t>угол</a:t>
            </a:r>
            <a:endParaRPr lang="ru-RU" dirty="0"/>
          </a:p>
        </p:txBody>
      </p:sp>
      <p:pic>
        <p:nvPicPr>
          <p:cNvPr id="6" name="Picture 2" descr="E:\Users\User\Documents\Rebus_50\rebus_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015" y="1571612"/>
            <a:ext cx="8489647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</a:t>
            </a:r>
            <a:r>
              <a:rPr lang="en-US" dirty="0" smtClean="0"/>
              <a:t>:</a:t>
            </a:r>
            <a:r>
              <a:rPr lang="ru-RU" dirty="0" smtClean="0"/>
              <a:t> Пифагор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Раунд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«Ребусы»</a:t>
            </a:r>
            <a:endParaRPr lang="ru-RU" dirty="0"/>
          </a:p>
        </p:txBody>
      </p:sp>
      <p:pic>
        <p:nvPicPr>
          <p:cNvPr id="24578" name="Picture 2" descr="E:\Users\User\Documents\Rebus_50\rebus_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857364"/>
            <a:ext cx="7858180" cy="31691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ru-RU" dirty="0" smtClean="0"/>
              <a:t>Ответ</a:t>
            </a:r>
            <a:r>
              <a:rPr lang="en-US" dirty="0" smtClean="0"/>
              <a:t>:</a:t>
            </a:r>
            <a:r>
              <a:rPr lang="ru-RU" dirty="0" smtClean="0"/>
              <a:t> вектор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Раунд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«Ребусы»</a:t>
            </a:r>
            <a:endParaRPr lang="ru-RU" dirty="0"/>
          </a:p>
        </p:txBody>
      </p:sp>
      <p:pic>
        <p:nvPicPr>
          <p:cNvPr id="25602" name="Picture 2" descr="E:\Users\User\Documents\Rebus_50\rebus_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643050"/>
            <a:ext cx="8072494" cy="32289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</a:t>
            </a:r>
            <a:r>
              <a:rPr lang="en-US" dirty="0" smtClean="0"/>
              <a:t>:</a:t>
            </a:r>
            <a:r>
              <a:rPr lang="ru-RU" dirty="0" smtClean="0"/>
              <a:t>вершина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Раунд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«Ребусы»</a:t>
            </a:r>
            <a:endParaRPr lang="ru-RU" dirty="0"/>
          </a:p>
        </p:txBody>
      </p:sp>
      <p:pic>
        <p:nvPicPr>
          <p:cNvPr id="26626" name="Picture 2" descr="E:\Users\User\Documents\Rebus_50\Rebus_1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785926"/>
            <a:ext cx="8001056" cy="31605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</a:t>
            </a:r>
            <a:r>
              <a:rPr lang="en-US" dirty="0" smtClean="0"/>
              <a:t>:</a:t>
            </a:r>
            <a:r>
              <a:rPr lang="ru-RU" dirty="0" smtClean="0"/>
              <a:t> точка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Раунд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«Ребусы»</a:t>
            </a:r>
            <a:endParaRPr lang="ru-RU" dirty="0"/>
          </a:p>
        </p:txBody>
      </p:sp>
      <p:pic>
        <p:nvPicPr>
          <p:cNvPr id="27650" name="Picture 2" descr="E:\Users\User\Documents\Rebus_50\rebus_1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24" y="1785926"/>
            <a:ext cx="8197604" cy="3209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</a:t>
            </a:r>
            <a:r>
              <a:rPr lang="en-US" dirty="0" smtClean="0"/>
              <a:t>:</a:t>
            </a:r>
            <a:r>
              <a:rPr lang="ru-RU" dirty="0" smtClean="0"/>
              <a:t> задача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Раунд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«Ребусы»</a:t>
            </a:r>
            <a:endParaRPr lang="ru-RU" dirty="0"/>
          </a:p>
        </p:txBody>
      </p:sp>
      <p:pic>
        <p:nvPicPr>
          <p:cNvPr id="28674" name="Picture 2" descr="E:\Users\User\Documents\Rebus_50\rebus_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8920" y="1857364"/>
            <a:ext cx="7647856" cy="3056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fotokonkurs.ru/uploads/comments/2011/12/18/2175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68" y="0"/>
            <a:ext cx="9107632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Итоги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Победитель команда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74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dirty="0" smtClean="0"/>
              <a:t>   О, математика! Тебе пою я славу!</a:t>
            </a:r>
            <a:br>
              <a:rPr lang="ru-RU" sz="2000" dirty="0" smtClean="0"/>
            </a:br>
            <a:r>
              <a:rPr lang="ru-RU" sz="2000" dirty="0" smtClean="0"/>
              <a:t>Тебя считают все царицею по праву.</a:t>
            </a:r>
            <a:br>
              <a:rPr lang="ru-RU" sz="2000" dirty="0" smtClean="0"/>
            </a:br>
            <a:r>
              <a:rPr lang="ru-RU" sz="2000" dirty="0" smtClean="0"/>
              <a:t>Ведь без тебя и шагу не </a:t>
            </a:r>
            <a:r>
              <a:rPr lang="ru-RU" sz="2000" dirty="0" err="1" smtClean="0"/>
              <a:t>ступнуть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И не отправиться в далекий путь.</a:t>
            </a:r>
          </a:p>
          <a:p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И дело тут не только в вычисленьях,</a:t>
            </a:r>
            <a:br>
              <a:rPr lang="ru-RU" sz="2000" dirty="0" smtClean="0"/>
            </a:br>
            <a:r>
              <a:rPr lang="ru-RU" sz="2000" dirty="0" smtClean="0"/>
              <a:t>Хоть в жизни им цены нет, без сомненья.</a:t>
            </a:r>
            <a:br>
              <a:rPr lang="ru-RU" sz="2000" dirty="0" smtClean="0"/>
            </a:br>
            <a:r>
              <a:rPr lang="ru-RU" sz="2000" dirty="0" smtClean="0"/>
              <a:t>Но главное – ты делаешь людей</a:t>
            </a:r>
            <a:br>
              <a:rPr lang="ru-RU" sz="2000" dirty="0" smtClean="0"/>
            </a:br>
            <a:r>
              <a:rPr lang="ru-RU" sz="2000" dirty="0" smtClean="0"/>
              <a:t>Настойчивей, прилежней и умней.</a:t>
            </a:r>
          </a:p>
          <a:p>
            <a:pPr>
              <a:buNone/>
            </a:pPr>
            <a:r>
              <a:rPr lang="ru-RU" sz="2000" dirty="0" smtClean="0"/>
              <a:t>   Ты учишь мыслить – в этом суть твоя!</a:t>
            </a:r>
          </a:p>
          <a:p>
            <a:pPr>
              <a:buNone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Законы познавая бытия,</a:t>
            </a:r>
            <a:br>
              <a:rPr lang="ru-RU" sz="2000" dirty="0" smtClean="0"/>
            </a:br>
            <a:r>
              <a:rPr lang="ru-RU" sz="2000" dirty="0" smtClean="0"/>
              <a:t>Без математики никак не обойтись.</a:t>
            </a:r>
            <a:br>
              <a:rPr lang="ru-RU" sz="2000" dirty="0" smtClean="0"/>
            </a:br>
            <a:r>
              <a:rPr lang="ru-RU" sz="2000" dirty="0" smtClean="0"/>
              <a:t>Как лезвие, отточишь нашу мысль,</a:t>
            </a:r>
            <a:br>
              <a:rPr lang="ru-RU" sz="2000" dirty="0" smtClean="0"/>
            </a:br>
            <a:r>
              <a:rPr lang="ru-RU" sz="2000" dirty="0" smtClean="0"/>
              <a:t>Ум сделаешь ты светлым, четким, ясным!</a:t>
            </a:r>
            <a:br>
              <a:rPr lang="ru-RU" sz="2000" dirty="0" smtClean="0"/>
            </a:br>
            <a:r>
              <a:rPr lang="ru-RU" sz="2000" dirty="0" smtClean="0"/>
              <a:t>И мир в гармонии покажется прекрасным!</a:t>
            </a:r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О, математика!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524 0.60767 C -0.31007 0.69835 -0.23507 0.78903 -0.11614 0.79458 C 0.00313 0.80013 0.29323 0.69627 0.32986 0.64122 C 0.3665 0.58616 0.08785 0.52671 0.10365 0.46449 C 0.11945 0.40226 0.50417 0.3368 0.42518 0.26763 C 0.34618 0.19847 -0.28594 0.10455 -0.37014 0.04973 C -0.45434 -0.00509 -0.14201 -0.05275 -0.08038 -0.06107 C -0.01875 -0.0694 -0.00937 -0.0347 -2.22222E-6 4.89475E-6 " pathEditMode="relative" ptsTypes="aaaa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img01.chitalnya.ru/upload/794/764131060801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8000" dirty="0" smtClean="0">
                <a:solidFill>
                  <a:srgbClr val="FF0000"/>
                </a:solidFill>
              </a:rPr>
              <a:t>Всем спасибо!</a:t>
            </a:r>
            <a:endParaRPr lang="ru-RU" sz="8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  Развивать и укреплять интерес  к математике, истории ее развития, мотивировать познавательную деятельность.</a:t>
            </a:r>
          </a:p>
          <a:p>
            <a:r>
              <a:rPr lang="ru-RU" dirty="0" smtClean="0"/>
              <a:t>   Развитие познавательного интереса, коммуникативных способностей и умений действовать самостоятельно и в команде.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Цель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У каждой команды на столе лежит сигнальная карточка. Командам задаются вопросы, и та из команд, которая первая поднимет сигнальную карточку, дает ответ на заданный вопрос. За каждый правильный ответ команда получает одно очко.</a:t>
            </a:r>
          </a:p>
          <a:p>
            <a:r>
              <a:rPr lang="ru-RU" sz="2000" dirty="0" smtClean="0"/>
              <a:t>Если одна из команд дает неверный ответ, то право хода переходит к другой команде.</a:t>
            </a:r>
          </a:p>
          <a:p>
            <a:r>
              <a:rPr lang="ru-RU" sz="2000" dirty="0" smtClean="0"/>
              <a:t>Если все команды дают неверный ответ, то в игру вступают болельщики, они могут также принести команде одно очко.</a:t>
            </a:r>
          </a:p>
          <a:p>
            <a:r>
              <a:rPr lang="ru-RU" sz="2000" dirty="0" smtClean="0"/>
              <a:t>Игра состоит из 4 раундов.</a:t>
            </a:r>
          </a:p>
          <a:p>
            <a:r>
              <a:rPr lang="ru-RU" sz="2000" dirty="0" smtClean="0"/>
              <a:t>В конце подводятся итоги и объявляются победители.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Правила игры</a:t>
            </a:r>
            <a:r>
              <a:rPr lang="en-US" dirty="0" smtClean="0">
                <a:solidFill>
                  <a:srgbClr val="7030A0"/>
                </a:solidFill>
              </a:rPr>
              <a:t>: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images.vector-images.com/clp3/232990/clp11036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2285992"/>
            <a:ext cx="1928794" cy="1857388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Три теленка – сколько ног</a:t>
            </a:r>
            <a:r>
              <a:rPr lang="en-US" dirty="0" smtClean="0"/>
              <a:t>?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2. У арфы их четыре, у гитары шесть, а у балалайки их три. О чем идет речь</a:t>
            </a:r>
            <a:r>
              <a:rPr lang="en-US" dirty="0" smtClean="0"/>
              <a:t>?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3. В одной дюжине 12 коллекционных марок. Сколько почтовых марок в дюжине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Раунд 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«Каверзные вопросы»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26" name="Picture 2" descr="http://www.marina-potaenko.ru/wp-content/uploads/2013/04/14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12" y="1214422"/>
            <a:ext cx="1428750" cy="1428750"/>
          </a:xfrm>
          <a:prstGeom prst="rect">
            <a:avLst/>
          </a:prstGeom>
          <a:noFill/>
        </p:spPr>
      </p:pic>
      <p:pic>
        <p:nvPicPr>
          <p:cNvPr id="1030" name="Picture 6" descr="http://marka-sale.narod.ru/images/5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2396" y="5143512"/>
            <a:ext cx="1171561" cy="14389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stroytorg-f7.ru/upload/shop_1/1/0/6/item_1068/shop_items_catalog_image10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3571876"/>
            <a:ext cx="1500198" cy="1500198"/>
          </a:xfrm>
          <a:prstGeom prst="rect">
            <a:avLst/>
          </a:prstGeom>
          <a:noFill/>
        </p:spPr>
      </p:pic>
      <p:pic>
        <p:nvPicPr>
          <p:cNvPr id="4" name="Picture 2" descr="http://img1.liveinternet.ru/images/attach/c/2/84/616/84616377_3410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8148" y="1142984"/>
            <a:ext cx="1129666" cy="1529528"/>
          </a:xfrm>
          <a:prstGeom prst="rect">
            <a:avLst/>
          </a:prstGeom>
          <a:noFill/>
        </p:spPr>
      </p:pic>
      <p:pic>
        <p:nvPicPr>
          <p:cNvPr id="5" name="Picture 6" descr="http://www.loshadi.ru/images/0702/img299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14" y="3929196"/>
            <a:ext cx="3357586" cy="2928804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600" dirty="0" smtClean="0"/>
              <a:t>4. Сколько будет 4+4·4</a:t>
            </a:r>
          </a:p>
          <a:p>
            <a:pPr>
              <a:buNone/>
            </a:pPr>
            <a:r>
              <a:rPr lang="ru-RU" sz="2600" dirty="0" smtClean="0"/>
              <a:t> </a:t>
            </a:r>
          </a:p>
          <a:p>
            <a:endParaRPr lang="ru-RU" sz="2600" dirty="0" smtClean="0"/>
          </a:p>
          <a:p>
            <a:r>
              <a:rPr lang="en-US" sz="2600" dirty="0" smtClean="0"/>
              <a:t>5</a:t>
            </a:r>
            <a:r>
              <a:rPr lang="ru-RU" sz="2600" dirty="0" smtClean="0"/>
              <a:t>. Что тяжелее один килограмм гвоздей или ваты</a:t>
            </a:r>
            <a:r>
              <a:rPr lang="en-US" sz="2600" dirty="0" smtClean="0"/>
              <a:t>?</a:t>
            </a:r>
            <a:endParaRPr lang="ru-RU" sz="2600" dirty="0" smtClean="0"/>
          </a:p>
          <a:p>
            <a:endParaRPr lang="ru-RU" sz="2600" dirty="0" smtClean="0"/>
          </a:p>
          <a:p>
            <a:endParaRPr lang="ru-RU" sz="2600" dirty="0" smtClean="0"/>
          </a:p>
          <a:p>
            <a:endParaRPr lang="ru-RU" sz="2600" dirty="0" smtClean="0"/>
          </a:p>
          <a:p>
            <a:r>
              <a:rPr lang="ru-RU" sz="2600" dirty="0" smtClean="0"/>
              <a:t>6. Тройка лошадей бежит со скоростью 24 км/ч. С какой скоростью бежит каждая  лошадь</a:t>
            </a:r>
            <a:r>
              <a:rPr lang="en-US" sz="2600" dirty="0" smtClean="0"/>
              <a:t>?</a:t>
            </a:r>
            <a:endParaRPr lang="ru-RU" sz="2600" dirty="0" smtClean="0"/>
          </a:p>
          <a:p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Раунд 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«Каверзные вопросы»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g0.liveinternet.ru/images/attach/c/3/76/172/76172666_sdrc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1800" dirty="0" smtClean="0">
                <a:solidFill>
                  <a:srgbClr val="FFC000"/>
                </a:solidFill>
              </a:rPr>
              <a:t>1. Как называется фигура, полученная при вращении прямоугольника вокруг одной из его стороны</a:t>
            </a:r>
            <a:r>
              <a:rPr lang="en-US" sz="1800" dirty="0" smtClean="0">
                <a:solidFill>
                  <a:srgbClr val="FFC000"/>
                </a:solidFill>
              </a:rPr>
              <a:t>?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 smtClean="0">
                <a:solidFill>
                  <a:srgbClr val="FFC000"/>
                </a:solidFill>
              </a:rPr>
              <a:t>2</a:t>
            </a:r>
            <a:r>
              <a:rPr lang="ru-RU" sz="1800" dirty="0" smtClean="0">
                <a:solidFill>
                  <a:srgbClr val="FFC000"/>
                </a:solidFill>
              </a:rPr>
              <a:t>. Как называется трехчлен, корни которого находятся по теореме Виета</a:t>
            </a:r>
            <a:r>
              <a:rPr lang="en-US" sz="1800" dirty="0" smtClean="0">
                <a:solidFill>
                  <a:srgbClr val="FFC000"/>
                </a:solidFill>
              </a:rPr>
              <a:t>?</a:t>
            </a:r>
            <a:endParaRPr lang="ru-RU" sz="1800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ru-RU" sz="1800" dirty="0" smtClean="0">
                <a:solidFill>
                  <a:srgbClr val="FFC000"/>
                </a:solidFill>
              </a:rPr>
              <a:t>3. Как называется теорема, которая звучит следующим образом</a:t>
            </a:r>
            <a:r>
              <a:rPr lang="en-US" sz="1800" dirty="0" smtClean="0">
                <a:solidFill>
                  <a:srgbClr val="FFC000"/>
                </a:solidFill>
              </a:rPr>
              <a:t>:</a:t>
            </a:r>
            <a:endParaRPr lang="ru-RU" sz="1800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ru-RU" sz="1800" dirty="0" smtClean="0">
                <a:solidFill>
                  <a:srgbClr val="FFC000"/>
                </a:solidFill>
              </a:rPr>
              <a:t>    квадрат гипотенузы равен сумме квадратов его катетов</a:t>
            </a:r>
            <a:r>
              <a:rPr lang="en-US" sz="1800" dirty="0" smtClean="0">
                <a:solidFill>
                  <a:srgbClr val="FFC000"/>
                </a:solidFill>
              </a:rPr>
              <a:t>?</a:t>
            </a:r>
            <a:endParaRPr lang="ru-RU" sz="1800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ru-RU" sz="1800" dirty="0" smtClean="0">
                <a:solidFill>
                  <a:srgbClr val="FFC000"/>
                </a:solidFill>
              </a:rPr>
              <a:t>4. Как называется фигура, похожая на нашу планету, если на нее смотреть из космоса</a:t>
            </a:r>
            <a:r>
              <a:rPr lang="en-US" sz="1800" dirty="0" smtClean="0">
                <a:solidFill>
                  <a:srgbClr val="FFC000"/>
                </a:solidFill>
              </a:rPr>
              <a:t>?</a:t>
            </a:r>
            <a:endParaRPr lang="ru-RU" sz="1800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ru-RU" sz="1800" dirty="0" smtClean="0">
                <a:solidFill>
                  <a:srgbClr val="FFC000"/>
                </a:solidFill>
              </a:rPr>
              <a:t>5. Ему равна площадь сферы</a:t>
            </a:r>
            <a:r>
              <a:rPr lang="en-US" sz="1800" dirty="0" smtClean="0">
                <a:solidFill>
                  <a:srgbClr val="FFC000"/>
                </a:solidFill>
              </a:rPr>
              <a:t> ?</a:t>
            </a:r>
            <a:endParaRPr lang="ru-RU" sz="1800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ru-RU" sz="1800" dirty="0" smtClean="0">
                <a:solidFill>
                  <a:srgbClr val="FFC000"/>
                </a:solidFill>
              </a:rPr>
              <a:t>6. С помощью чего мы можем найти площадь криволинейной</a:t>
            </a:r>
            <a:r>
              <a:rPr lang="en-US" sz="1800" dirty="0" smtClean="0">
                <a:solidFill>
                  <a:srgbClr val="FFC000"/>
                </a:solidFill>
              </a:rPr>
              <a:t> </a:t>
            </a:r>
            <a:r>
              <a:rPr lang="ru-RU" sz="1800" dirty="0" smtClean="0">
                <a:solidFill>
                  <a:srgbClr val="FFC000"/>
                </a:solidFill>
              </a:rPr>
              <a:t> трапеции</a:t>
            </a:r>
            <a:r>
              <a:rPr lang="en-US" sz="1800" dirty="0" smtClean="0">
                <a:solidFill>
                  <a:srgbClr val="FFC000"/>
                </a:solidFill>
              </a:rPr>
              <a:t> ?</a:t>
            </a:r>
            <a:endParaRPr lang="ru-RU" sz="1800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ru-RU" sz="1800" dirty="0" smtClean="0">
                <a:solidFill>
                  <a:srgbClr val="FFC000"/>
                </a:solidFill>
              </a:rPr>
              <a:t>7. Как называются оси трехмерной системы координат</a:t>
            </a:r>
            <a:r>
              <a:rPr lang="en-US" sz="1800" dirty="0" smtClean="0">
                <a:solidFill>
                  <a:srgbClr val="FFC000"/>
                </a:solidFill>
              </a:rPr>
              <a:t> ?</a:t>
            </a:r>
            <a:endParaRPr lang="ru-RU" sz="1800" dirty="0" smtClean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ru-RU" sz="1800" dirty="0" smtClean="0">
                <a:solidFill>
                  <a:srgbClr val="FFC000"/>
                </a:solidFill>
              </a:rPr>
              <a:t>8. Как находится площадь круга</a:t>
            </a:r>
            <a:r>
              <a:rPr lang="en-US" sz="1800" dirty="0" smtClean="0">
                <a:solidFill>
                  <a:srgbClr val="FFC000"/>
                </a:solidFill>
              </a:rPr>
              <a:t>?</a:t>
            </a:r>
            <a:endParaRPr lang="ru-RU" sz="18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ru-RU" sz="1800" dirty="0" smtClean="0">
              <a:solidFill>
                <a:srgbClr val="FFC000"/>
              </a:solidFill>
            </a:endParaRPr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Раунд 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«Математические вопросы»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festival.1september.ru/articles/501635/img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2900"/>
            <a:ext cx="9144000" cy="6858000"/>
          </a:xfrm>
          <a:prstGeom prst="rect">
            <a:avLst/>
          </a:prstGeom>
          <a:noFill/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  <a:buNone/>
            </a:pPr>
            <a:r>
              <a:rPr lang="ru-RU" sz="1800" dirty="0" smtClean="0"/>
              <a:t>9. В каких единицах измеряется площадь фигур</a:t>
            </a:r>
            <a:r>
              <a:rPr lang="en-US" sz="1800" dirty="0" smtClean="0"/>
              <a:t> ?</a:t>
            </a:r>
            <a:endParaRPr lang="ru-RU" sz="1800" dirty="0" smtClean="0"/>
          </a:p>
          <a:p>
            <a:pPr>
              <a:lnSpc>
                <a:spcPct val="160000"/>
              </a:lnSpc>
              <a:buNone/>
            </a:pPr>
            <a:r>
              <a:rPr lang="ru-RU" sz="1800" dirty="0" smtClean="0"/>
              <a:t>10. Назвать обратное действие возведения в квадрат</a:t>
            </a:r>
            <a:r>
              <a:rPr lang="en-US" sz="1800" dirty="0" smtClean="0"/>
              <a:t>?</a:t>
            </a:r>
            <a:endParaRPr lang="ru-RU" sz="1800" dirty="0" smtClean="0"/>
          </a:p>
          <a:p>
            <a:pPr>
              <a:lnSpc>
                <a:spcPct val="160000"/>
              </a:lnSpc>
              <a:buNone/>
            </a:pPr>
            <a:r>
              <a:rPr lang="ru-RU" sz="1800" dirty="0" smtClean="0"/>
              <a:t>11. В каких единицах измеряется объем</a:t>
            </a:r>
            <a:r>
              <a:rPr lang="en-US" sz="1800" dirty="0" smtClean="0"/>
              <a:t>?</a:t>
            </a:r>
            <a:endParaRPr lang="ru-RU" sz="1800" dirty="0" smtClean="0"/>
          </a:p>
          <a:p>
            <a:pPr>
              <a:lnSpc>
                <a:spcPct val="160000"/>
              </a:lnSpc>
              <a:buNone/>
            </a:pPr>
            <a:r>
              <a:rPr lang="ru-RU" sz="1800" dirty="0" smtClean="0"/>
              <a:t>12. Назвать обратное действие нахождения производной</a:t>
            </a:r>
            <a:r>
              <a:rPr lang="en-US" sz="1800" dirty="0" smtClean="0"/>
              <a:t>?</a:t>
            </a:r>
            <a:endParaRPr lang="ru-RU" sz="1800" dirty="0" smtClean="0"/>
          </a:p>
          <a:p>
            <a:pPr>
              <a:lnSpc>
                <a:spcPct val="160000"/>
              </a:lnSpc>
              <a:buNone/>
            </a:pPr>
            <a:r>
              <a:rPr lang="ru-RU" sz="1800" dirty="0" smtClean="0"/>
              <a:t>13. Как называется фигура, полученная вращение прямоугольного</a:t>
            </a:r>
            <a:r>
              <a:rPr lang="en-US" sz="1800" dirty="0" smtClean="0"/>
              <a:t> </a:t>
            </a:r>
            <a:r>
              <a:rPr lang="ru-RU" sz="1800" dirty="0" smtClean="0"/>
              <a:t>треугольника вокруг одного из его катетов</a:t>
            </a:r>
            <a:r>
              <a:rPr lang="en-US" sz="1800" dirty="0" smtClean="0"/>
              <a:t>?</a:t>
            </a:r>
          </a:p>
          <a:p>
            <a:pPr>
              <a:lnSpc>
                <a:spcPct val="160000"/>
              </a:lnSpc>
              <a:buNone/>
            </a:pPr>
            <a:r>
              <a:rPr lang="en-US" sz="1800" dirty="0" smtClean="0"/>
              <a:t>14</a:t>
            </a:r>
            <a:r>
              <a:rPr lang="ru-RU" sz="1800" dirty="0" smtClean="0"/>
              <a:t>. Какая фигура получается в осевом сечении цилиндра</a:t>
            </a:r>
            <a:r>
              <a:rPr lang="en-US" sz="1800" dirty="0" smtClean="0"/>
              <a:t>?</a:t>
            </a:r>
            <a:endParaRPr lang="ru-RU" sz="1800" dirty="0" smtClean="0"/>
          </a:p>
          <a:p>
            <a:pPr>
              <a:lnSpc>
                <a:spcPct val="160000"/>
              </a:lnSpc>
              <a:buNone/>
            </a:pPr>
            <a:r>
              <a:rPr lang="ru-RU" sz="1800" dirty="0" smtClean="0"/>
              <a:t>15. Какая фигура получается в осевом сечении конуса</a:t>
            </a:r>
            <a:r>
              <a:rPr lang="en-US" sz="1800" dirty="0" smtClean="0"/>
              <a:t>?</a:t>
            </a:r>
            <a:endParaRPr lang="ru-RU" sz="1800" dirty="0" smtClean="0"/>
          </a:p>
          <a:p>
            <a:pPr>
              <a:lnSpc>
                <a:spcPct val="160000"/>
              </a:lnSpc>
              <a:buNone/>
            </a:pPr>
            <a:r>
              <a:rPr lang="ru-RU" sz="1800" dirty="0" smtClean="0"/>
              <a:t>16. Чему равен объем прямоугольного параллелепипеда</a:t>
            </a:r>
            <a:r>
              <a:rPr lang="en-US" sz="1800" dirty="0" smtClean="0"/>
              <a:t>?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Раунд 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7030A0"/>
                </a:solidFill>
              </a:rPr>
              <a:t>«Математические вопросы»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1. Найти корни уравнения</a:t>
            </a:r>
            <a:r>
              <a:rPr lang="en-US" dirty="0" smtClean="0"/>
              <a:t>:</a:t>
            </a:r>
            <a:r>
              <a:rPr lang="ru-RU" dirty="0" smtClean="0"/>
              <a:t>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Х</a:t>
            </a:r>
            <a:r>
              <a:rPr lang="ru-RU" baseline="30000" dirty="0" smtClean="0"/>
              <a:t>2</a:t>
            </a:r>
            <a:r>
              <a:rPr lang="ru-RU" dirty="0" smtClean="0"/>
              <a:t>-15х+14=0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Ответ</a:t>
            </a:r>
            <a:r>
              <a:rPr lang="en-US" dirty="0" smtClean="0"/>
              <a:t>:</a:t>
            </a:r>
            <a:r>
              <a:rPr lang="ru-RU" dirty="0" smtClean="0"/>
              <a:t> Х</a:t>
            </a:r>
            <a:r>
              <a:rPr lang="ru-RU" baseline="-25000" dirty="0" smtClean="0"/>
              <a:t>1</a:t>
            </a:r>
            <a:r>
              <a:rPr lang="ru-RU" dirty="0" smtClean="0"/>
              <a:t>=14, Х</a:t>
            </a:r>
            <a:r>
              <a:rPr lang="ru-RU" baseline="-25000" dirty="0" smtClean="0"/>
              <a:t>2</a:t>
            </a:r>
            <a:r>
              <a:rPr lang="ru-RU" dirty="0" smtClean="0"/>
              <a:t>=1</a:t>
            </a:r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Раунд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B050"/>
                </a:solidFill>
              </a:rPr>
              <a:t>«Попробуй сосчитай!»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238</TotalTime>
  <Words>499</Words>
  <Application>Microsoft Office PowerPoint</Application>
  <PresentationFormat>Экран (4:3)</PresentationFormat>
  <Paragraphs>171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Математический брейн-ринг</vt:lpstr>
      <vt:lpstr>О, математика!</vt:lpstr>
      <vt:lpstr>Цель:</vt:lpstr>
      <vt:lpstr>Правила игры:</vt:lpstr>
      <vt:lpstr>Раунд 1 «Каверзные вопросы»</vt:lpstr>
      <vt:lpstr>Раунд 1 «Каверзные вопросы»</vt:lpstr>
      <vt:lpstr>Раунд 2 «Математические вопросы»</vt:lpstr>
      <vt:lpstr>Раунд 2 «Математические вопросы»</vt:lpstr>
      <vt:lpstr>Раунд 3 «Попробуй сосчитай!»</vt:lpstr>
      <vt:lpstr>Раунд 3 «Попробуй сосчитай!»</vt:lpstr>
      <vt:lpstr>Раунд 3 «Попробуй сосчитай!»</vt:lpstr>
      <vt:lpstr>Раунд 3 «Попробуй сосчитай!»</vt:lpstr>
      <vt:lpstr>Раунд 4 «Ребусы»</vt:lpstr>
      <vt:lpstr>Раунд 4 «Ребусы»</vt:lpstr>
      <vt:lpstr>Раунд 4 «Ребусы»</vt:lpstr>
      <vt:lpstr>Раунд 4 «Ребусы»</vt:lpstr>
      <vt:lpstr>Раунд 4 «Ребусы»</vt:lpstr>
      <vt:lpstr>Раунд 4 «Ребусы»</vt:lpstr>
      <vt:lpstr>Итоги:</vt:lpstr>
      <vt:lpstr>Слайд 20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Математический брейн-ринг</dc:title>
  <dc:creator>User</dc:creator>
  <cp:lastModifiedBy>User</cp:lastModifiedBy>
  <cp:revision>25</cp:revision>
  <dcterms:created xsi:type="dcterms:W3CDTF">2014-03-30T14:38:34Z</dcterms:created>
  <dcterms:modified xsi:type="dcterms:W3CDTF">2014-10-21T16:58:39Z</dcterms:modified>
</cp:coreProperties>
</file>