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305" r:id="rId6"/>
    <p:sldId id="260" r:id="rId7"/>
    <p:sldId id="262" r:id="rId8"/>
    <p:sldId id="267" r:id="rId9"/>
    <p:sldId id="263" r:id="rId10"/>
    <p:sldId id="274" r:id="rId11"/>
    <p:sldId id="273" r:id="rId12"/>
    <p:sldId id="275" r:id="rId13"/>
    <p:sldId id="268" r:id="rId14"/>
    <p:sldId id="264" r:id="rId15"/>
    <p:sldId id="269" r:id="rId16"/>
    <p:sldId id="265" r:id="rId17"/>
    <p:sldId id="276" r:id="rId18"/>
    <p:sldId id="282" r:id="rId19"/>
    <p:sldId id="281" r:id="rId20"/>
    <p:sldId id="280" r:id="rId21"/>
    <p:sldId id="309" r:id="rId22"/>
    <p:sldId id="266" r:id="rId23"/>
    <p:sldId id="283" r:id="rId24"/>
    <p:sldId id="284" r:id="rId25"/>
    <p:sldId id="304" r:id="rId26"/>
    <p:sldId id="285" r:id="rId27"/>
    <p:sldId id="286" r:id="rId28"/>
    <p:sldId id="287" r:id="rId29"/>
    <p:sldId id="299" r:id="rId30"/>
    <p:sldId id="300" r:id="rId31"/>
    <p:sldId id="288" r:id="rId32"/>
    <p:sldId id="293" r:id="rId33"/>
    <p:sldId id="292" r:id="rId34"/>
    <p:sldId id="294" r:id="rId35"/>
    <p:sldId id="296" r:id="rId36"/>
    <p:sldId id="301" r:id="rId37"/>
    <p:sldId id="295" r:id="rId38"/>
    <p:sldId id="303" r:id="rId39"/>
    <p:sldId id="306" r:id="rId40"/>
    <p:sldId id="307" r:id="rId41"/>
    <p:sldId id="30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50B0-7178-4463-BC71-EA6BA0B6CD2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3C9C-7809-4E82-A2AB-B29133B37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76E7B-E954-440F-AE4D-4CCFBFB8E79B}" type="slidenum">
              <a:rPr lang="ru-RU"/>
              <a:pPr/>
              <a:t>11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ltGray">
          <a:xfrm>
            <a:off x="621792" y="594360"/>
            <a:ext cx="7790688" cy="5788152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orthographicFront"/>
            <a:lightRig rig="soft" dir="t">
              <a:rot lat="0" lon="0" rev="16200000"/>
            </a:lightRig>
          </a:scene3d>
          <a:sp3d prstMaterial="plastic">
            <a:bevelT w="1016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85800" y="2130425"/>
            <a:ext cx="7772400" cy="1470025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371600" y="3886200"/>
            <a:ext cx="6400800" cy="12161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8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 defTabSz="914400" rtl="0" eaLnBrk="1" latinLnBrk="0" hangingPunct="1"/>
            <a:endParaRPr lang="en-US" sz="4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02536"/>
            <a:ext cx="7068312" cy="11430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9848" y="3218688"/>
            <a:ext cx="7068312" cy="1572768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536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612648"/>
            <a:ext cx="70134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reeform 4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31536" cy="41148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685800"/>
            <a:ext cx="6638544" cy="395935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bevelT w="1016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285232"/>
            <a:ext cx="5431536" cy="630936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4808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5767-755A-4934-AE8B-80F80BEBB314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7248" y="6464808"/>
            <a:ext cx="2895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4808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B19D-F791-45BA-976A-BBC0A1876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7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gradFill flip="none" rotWithShape="1">
            <a:gsLst>
              <a:gs pos="0">
                <a:schemeClr val="tx1"/>
              </a:gs>
              <a:gs pos="44000">
                <a:schemeClr val="tx1">
                  <a:lumMod val="8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80;&#1082;&#1086;&#1083;&#1072;&#1081;\&#1056;&#1072;&#1073;&#1086;&#1095;&#1080;&#1081;%20&#1089;&#1090;&#1086;&#1083;\&#1053;&#1086;&#1074;&#1072;&#1103;%20&#1087;&#1072;&#1087;&#1082;&#1072;1\20%20-%20Happy%20End.mp3" TargetMode="Externa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5357850" cy="3786214"/>
          </a:xfrm>
        </p:spPr>
        <p:txBody>
          <a:bodyPr/>
          <a:lstStyle/>
          <a:p>
            <a:r>
              <a:rPr lang="ru-RU" sz="9600" dirty="0" smtClean="0">
                <a:solidFill>
                  <a:srgbClr val="FFFF00"/>
                </a:solidFill>
              </a:rPr>
              <a:t>Ниппон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dirty="0" smtClean="0"/>
              <a:t>-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Япония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572140"/>
            <a:ext cx="4572032" cy="958972"/>
          </a:xfrm>
        </p:spPr>
        <p:txBody>
          <a:bodyPr/>
          <a:lstStyle/>
          <a:p>
            <a:r>
              <a:rPr lang="ru-RU" dirty="0" smtClean="0"/>
              <a:t>География 11 класс</a:t>
            </a:r>
            <a:endParaRPr lang="ru-RU" dirty="0"/>
          </a:p>
        </p:txBody>
      </p:sp>
      <p:pic>
        <p:nvPicPr>
          <p:cNvPr id="4" name="Рисунок 3" descr="58895_26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21" y="1285860"/>
            <a:ext cx="3435018" cy="5152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smtClean="0"/>
              <a:t>Япония - нация здоровых людей</a:t>
            </a: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686800" cy="114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  <a:defRPr/>
            </a:pPr>
            <a:r>
              <a:rPr lang="ru-RU" smtClean="0"/>
              <a:t>Самый высокий уровень продолжительности жизни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95800" y="2590800"/>
          <a:ext cx="4648200" cy="3352800"/>
        </p:xfrm>
        <a:graphic>
          <a:graphicData uri="http://schemas.openxmlformats.org/presentationml/2006/ole">
            <p:oleObj spid="_x0000_s4098" name="Лист" r:id="rId3" imgW="5443200" imgH="2721600" progId="Excel.Sheet.8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0" y="2590800"/>
          <a:ext cx="4495800" cy="3352800"/>
        </p:xfrm>
        <a:graphic>
          <a:graphicData uri="http://schemas.openxmlformats.org/presentationml/2006/ole">
            <p:oleObj spid="_x0000_s4099" name="Лист" r:id="rId4" imgW="5457600" imgH="27360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/>
              <a:t>Япония - нация здоровых людей</a:t>
            </a:r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121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mtClean="0"/>
              <a:t>Самый низкий показатель детской смертности в мире</a:t>
            </a:r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917575" y="2560638"/>
          <a:ext cx="7231063" cy="4373562"/>
        </p:xfrm>
        <a:graphic>
          <a:graphicData uri="http://schemas.openxmlformats.org/presentationml/2006/ole">
            <p:oleObj spid="_x0000_s3074" name="Лист" r:id="rId4" imgW="6220800" imgH="37584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Японский менталитет</a:t>
            </a: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8768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3600" smtClean="0"/>
              <a:t>Любовь к природе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3600" smtClean="0"/>
              <a:t>Особая система воспитания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3600" smtClean="0"/>
              <a:t>Уважение национальных обрядов и традиций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3600" smtClean="0"/>
              <a:t>Чинопочитание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3600" smtClean="0"/>
              <a:t>Дисциплинированность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3600" smtClean="0"/>
              <a:t>Трудолюбие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3600" smtClean="0"/>
              <a:t>Желание познавать и учиться</a:t>
            </a: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1800" b="1" i="1" dirty="0" smtClean="0">
                <a:solidFill>
                  <a:schemeClr val="tx1"/>
                </a:solidFill>
                <a:latin typeface="Agency FB" pitchFamily="34" charset="0"/>
              </a:rPr>
              <a:t>СИНТОИЗМ.</a:t>
            </a:r>
            <a:br>
              <a:rPr lang="ru-RU" sz="1800" b="1" i="1" dirty="0" smtClean="0">
                <a:solidFill>
                  <a:schemeClr val="tx1"/>
                </a:solidFill>
                <a:latin typeface="Agency FB" pitchFamily="34" charset="0"/>
              </a:rPr>
            </a:br>
            <a:endParaRPr lang="ru-RU" sz="1800" b="1" i="1" dirty="0" smtClean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4096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211638" y="333375"/>
            <a:ext cx="4932362" cy="62642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Agency FB" pitchFamily="34" charset="0"/>
              </a:rPr>
              <a:t>      </a:t>
            </a:r>
            <a:r>
              <a:rPr lang="ru-RU" sz="2800" i="1" dirty="0" smtClean="0">
                <a:latin typeface="Agency FB" pitchFamily="34" charset="0"/>
              </a:rPr>
              <a:t>СИНТО(синтоизм) религиозная система,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latin typeface="Agency FB" pitchFamily="34" charset="0"/>
              </a:rPr>
              <a:t>   распространенная только в Японии.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latin typeface="Agency FB" pitchFamily="34" charset="0"/>
              </a:rPr>
              <a:t>   Характерной чертой синтоистской мифологии является соединение в ней мифов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latin typeface="Agency FB" pitchFamily="34" charset="0"/>
              </a:rPr>
              <a:t>   земледельцев, охотников и  рыбаков, племен алтайской языковой семьи , что отражает сложный процесс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latin typeface="Agency FB" pitchFamily="34" charset="0"/>
              </a:rPr>
              <a:t>    </a:t>
            </a:r>
            <a:r>
              <a:rPr lang="ru-RU" sz="2800" i="1" dirty="0" err="1" smtClean="0">
                <a:latin typeface="Agency FB" pitchFamily="34" charset="0"/>
              </a:rPr>
              <a:t>энтогенеза</a:t>
            </a:r>
            <a:r>
              <a:rPr lang="ru-RU" sz="2800" i="1" dirty="0" smtClean="0">
                <a:latin typeface="Agency FB" pitchFamily="34" charset="0"/>
              </a:rPr>
              <a:t> японцев</a:t>
            </a:r>
            <a:r>
              <a:rPr lang="ru-RU" sz="2800" i="1" dirty="0" smtClean="0">
                <a:solidFill>
                  <a:schemeClr val="bg1"/>
                </a:solidFill>
                <a:latin typeface="Agency FB" pitchFamily="34" charset="0"/>
              </a:rPr>
              <a:t>.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850" y="1196975"/>
            <a:ext cx="3816350" cy="4608513"/>
            <a:chOff x="0" y="2353"/>
            <a:chExt cx="1767" cy="1967"/>
          </a:xfrm>
        </p:grpSpPr>
        <p:pic>
          <p:nvPicPr>
            <p:cNvPr id="18437" name="Picture 6" descr="ja5714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353"/>
              <a:ext cx="1767" cy="1967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8438" name="Text Box 7"/>
            <p:cNvSpPr txBox="1">
              <a:spLocks noChangeArrowheads="1"/>
            </p:cNvSpPr>
            <p:nvPr/>
          </p:nvSpPr>
          <p:spPr bwMode="auto">
            <a:xfrm>
              <a:off x="113" y="4089"/>
              <a:ext cx="111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 i="1">
                  <a:solidFill>
                    <a:schemeClr val="bg1"/>
                  </a:solidFill>
                </a:rPr>
                <a:t>Синтоистский храм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06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132138" y="37163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708400" y="428604"/>
            <a:ext cx="52562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>
                <a:latin typeface="Agency FB" pitchFamily="34" charset="0"/>
              </a:rPr>
              <a:t>БУДДИЗМ- древнейшая мировая религия, истоки которой восходят к деятельности индийского</a:t>
            </a:r>
          </a:p>
          <a:p>
            <a:pPr marL="342900" indent="-342900"/>
            <a:r>
              <a:rPr lang="ru-RU" sz="2400" dirty="0">
                <a:latin typeface="Agency FB" pitchFamily="34" charset="0"/>
              </a:rPr>
              <a:t>мудреца Будды Шакьямуни, </a:t>
            </a:r>
          </a:p>
          <a:p>
            <a:pPr marL="342900" indent="-342900"/>
            <a:r>
              <a:rPr lang="ru-RU" sz="2400" dirty="0">
                <a:latin typeface="Agency FB" pitchFamily="34" charset="0"/>
              </a:rPr>
              <a:t>проповедовавшего в городах долины Ганга примерно в 5 в. до н. э. Буддизм никогда не знал ни единой церковной организации (даже в</a:t>
            </a:r>
          </a:p>
          <a:p>
            <a:pPr marL="342900" indent="-342900"/>
            <a:r>
              <a:rPr lang="ru-RU" sz="2400" dirty="0">
                <a:latin typeface="Agency FB" pitchFamily="34" charset="0"/>
              </a:rPr>
              <a:t>рамках </a:t>
            </a:r>
            <a:r>
              <a:rPr lang="ru-RU" sz="2400" dirty="0" err="1">
                <a:latin typeface="Agency FB" pitchFamily="34" charset="0"/>
              </a:rPr>
              <a:t>одногого</a:t>
            </a:r>
            <a:r>
              <a:rPr lang="ru-RU" sz="2400" dirty="0">
                <a:latin typeface="Agency FB" pitchFamily="34" charset="0"/>
              </a:rPr>
              <a:t> </a:t>
            </a:r>
            <a:r>
              <a:rPr lang="ru-RU" sz="2400" dirty="0" err="1">
                <a:latin typeface="Agency FB" pitchFamily="34" charset="0"/>
              </a:rPr>
              <a:t>сударства</a:t>
            </a:r>
            <a:r>
              <a:rPr lang="ru-RU" sz="2400" dirty="0">
                <a:latin typeface="Agency FB" pitchFamily="34" charset="0"/>
              </a:rPr>
              <a:t>).</a:t>
            </a:r>
          </a:p>
          <a:p>
            <a:pPr marL="342900" indent="-342900"/>
            <a:r>
              <a:rPr lang="ru-RU" sz="2400" dirty="0">
                <a:latin typeface="Agency FB" pitchFamily="34" charset="0"/>
              </a:rPr>
              <a:t> Единственным общим для всех буддистов правилом является право хранить три Драгоценности </a:t>
            </a:r>
          </a:p>
          <a:p>
            <a:pPr marL="342900" indent="-342900"/>
            <a:r>
              <a:rPr lang="ru-RU" sz="2400" dirty="0">
                <a:latin typeface="Agency FB" pitchFamily="34" charset="0"/>
              </a:rPr>
              <a:t>(</a:t>
            </a:r>
            <a:r>
              <a:rPr lang="ru-RU" sz="2400" dirty="0" err="1">
                <a:latin typeface="Agency FB" pitchFamily="34" charset="0"/>
              </a:rPr>
              <a:t>три-ратна</a:t>
            </a:r>
            <a:r>
              <a:rPr lang="ru-RU" sz="2400" dirty="0">
                <a:latin typeface="Agency FB" pitchFamily="34" charset="0"/>
              </a:rPr>
              <a:t>): Будду, Дхарму и </a:t>
            </a:r>
            <a:r>
              <a:rPr lang="ru-RU" sz="2400" dirty="0" err="1">
                <a:latin typeface="Agency FB" pitchFamily="34" charset="0"/>
              </a:rPr>
              <a:t>Сангху</a:t>
            </a:r>
            <a:r>
              <a:rPr lang="ru-RU" sz="2400" dirty="0">
                <a:latin typeface="Agency FB" pitchFamily="34" charset="0"/>
              </a:rPr>
              <a:t>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79388" y="765175"/>
            <a:ext cx="3455987" cy="3816350"/>
            <a:chOff x="0" y="391"/>
            <a:chExt cx="2268" cy="1815"/>
          </a:xfrm>
        </p:grpSpPr>
        <p:pic>
          <p:nvPicPr>
            <p:cNvPr id="21512" name="Picture 20" descr="BUDDHA_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1"/>
              <a:ext cx="2268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1066" y="1933"/>
              <a:ext cx="54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 i="1" dirty="0">
                  <a:solidFill>
                    <a:srgbClr val="002060"/>
                  </a:solidFill>
                </a:rPr>
                <a:t>БУДДА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BANGKO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571744"/>
            <a:ext cx="7013448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Традиции </a:t>
            </a:r>
            <a:endParaRPr lang="ru-RU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03213" y="5156200"/>
            <a:ext cx="844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4284663" y="188913"/>
            <a:ext cx="48593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Прически древней Японии отличались своей </a:t>
            </a:r>
            <a:r>
              <a:rPr lang="ru-RU" sz="2400" b="1" i="1" dirty="0" smtClean="0">
                <a:solidFill>
                  <a:srgbClr val="FFFF00"/>
                </a:solidFill>
              </a:rPr>
              <a:t>сложностью</a:t>
            </a:r>
            <a:r>
              <a:rPr lang="ru-RU" sz="2400" b="1" i="1" dirty="0">
                <a:solidFill>
                  <a:srgbClr val="FFFF00"/>
                </a:solidFill>
              </a:rPr>
              <a:t>. Законченную </a:t>
            </a:r>
            <a:r>
              <a:rPr lang="ru-RU" sz="2400" b="1" i="1" dirty="0" smtClean="0">
                <a:solidFill>
                  <a:srgbClr val="FFFF00"/>
                </a:solidFill>
              </a:rPr>
              <a:t>причёску </a:t>
            </a:r>
            <a:r>
              <a:rPr lang="ru-RU" sz="2400" b="1" i="1" dirty="0">
                <a:solidFill>
                  <a:srgbClr val="FFFF00"/>
                </a:solidFill>
              </a:rPr>
              <a:t>покрывали растопленным маслом или воском для того, чтобы волосы блестели, имели здоровый вид. Для сохранения ярусной причёски голову на ночь клали на специальные скамеечки с углублением для шеи. Благодаря этому причёска долгое время оставалась на весу, женщина была красива в течение 2 недель.</a:t>
            </a:r>
            <a:endParaRPr lang="ru-RU" sz="2400" b="1" dirty="0">
              <a:solidFill>
                <a:srgbClr val="FFFF00"/>
              </a:solidFill>
            </a:endParaRPr>
          </a:p>
          <a:p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158750" y="5516563"/>
            <a:ext cx="383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684213" y="0"/>
            <a:ext cx="3529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НАЦИОНАЛЬНАЯ    </a:t>
            </a:r>
          </a:p>
          <a:p>
            <a:r>
              <a:rPr lang="ru-RU" sz="2400" b="1" i="1" dirty="0">
                <a:solidFill>
                  <a:srgbClr val="FFFF00"/>
                </a:solidFill>
              </a:rPr>
              <a:t>      ПРИЧЁСКА.</a:t>
            </a:r>
          </a:p>
        </p:txBody>
      </p:sp>
      <p:pic>
        <p:nvPicPr>
          <p:cNvPr id="8" name="Содержимое 7" descr="3ff3e0110ff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3429024" cy="52374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24300" y="188913"/>
            <a:ext cx="4535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 dirty="0">
                <a:solidFill>
                  <a:srgbClr val="FFFF00"/>
                </a:solidFill>
                <a:latin typeface="Agency FB" pitchFamily="34" charset="0"/>
              </a:rPr>
              <a:t>НАЦИОНАЛЬНАЯ ОДЕЖДА.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435600" y="476250"/>
            <a:ext cx="347662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Кимоно</a:t>
            </a:r>
            <a:r>
              <a:rPr lang="ru-RU" sz="28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Book Antiqua" pitchFamily="18" charset="0"/>
              </a:rPr>
              <a:t>-дословно «вещь, которую надевают».</a:t>
            </a:r>
          </a:p>
          <a:p>
            <a:r>
              <a:rPr lang="ru-RU" sz="2800" b="1" dirty="0">
                <a:solidFill>
                  <a:srgbClr val="FFFF00"/>
                </a:solidFill>
                <a:latin typeface="Book Antiqua" pitchFamily="18" charset="0"/>
              </a:rPr>
              <a:t>Японка кимоно не шьёт, она его конструирует, складывая из кусков ткани, вырезанных в виде прямоугольных фигур.. </a:t>
            </a:r>
          </a:p>
        </p:txBody>
      </p:sp>
      <p:pic>
        <p:nvPicPr>
          <p:cNvPr id="8" name="Рисунок 7" descr="kimono-lar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3143272" cy="5979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013448" cy="1143000"/>
          </a:xfrm>
        </p:spPr>
        <p:txBody>
          <a:bodyPr/>
          <a:lstStyle/>
          <a:p>
            <a:r>
              <a:rPr lang="ru-RU" dirty="0" smtClean="0"/>
              <a:t>Общая характеристика</a:t>
            </a:r>
            <a:endParaRPr lang="ru-RU" dirty="0"/>
          </a:p>
        </p:txBody>
      </p:sp>
      <p:pic>
        <p:nvPicPr>
          <p:cNvPr id="4" name="Рисунок 3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357298"/>
            <a:ext cx="5118109" cy="52879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Старинные обряды и традиции</a:t>
            </a:r>
            <a:endParaRPr lang="ru-RU" sz="4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24800" cy="68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4400" smtClean="0"/>
              <a:t>Поклоны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5800" y="18288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Ú"/>
            </a:pPr>
            <a:r>
              <a:rPr lang="ru-RU" sz="4400">
                <a:latin typeface="Times New Roman" charset="0"/>
              </a:rPr>
              <a:t>Чайная церемония</a:t>
            </a:r>
            <a:endParaRPr lang="ru-RU" sz="3600">
              <a:latin typeface="Times New Roman" charset="0"/>
            </a:endParaRPr>
          </a:p>
        </p:txBody>
      </p:sp>
      <p:pic>
        <p:nvPicPr>
          <p:cNvPr id="8203" name="Picture 11" descr="Чайная церемо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92388"/>
            <a:ext cx="64008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013448" cy="785818"/>
          </a:xfrm>
        </p:spPr>
        <p:txBody>
          <a:bodyPr/>
          <a:lstStyle/>
          <a:p>
            <a:r>
              <a:rPr lang="ru-RU" dirty="0" smtClean="0"/>
              <a:t>Борьба </a:t>
            </a:r>
            <a:r>
              <a:rPr lang="ru-RU" dirty="0" err="1" smtClean="0"/>
              <a:t>Сумо</a:t>
            </a:r>
            <a:endParaRPr lang="ru-RU" dirty="0"/>
          </a:p>
        </p:txBody>
      </p:sp>
      <p:pic>
        <p:nvPicPr>
          <p:cNvPr id="4" name="Рисунок 3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071546"/>
            <a:ext cx="4167185" cy="3125389"/>
          </a:xfrm>
          <a:prstGeom prst="rect">
            <a:avLst/>
          </a:prstGeom>
        </p:spPr>
      </p:pic>
      <p:pic>
        <p:nvPicPr>
          <p:cNvPr id="5" name="Рисунок 4" descr="13764-sumoringer-gegen-ki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3214678" cy="4860593"/>
          </a:xfrm>
          <a:prstGeom prst="rect">
            <a:avLst/>
          </a:prstGeom>
        </p:spPr>
      </p:pic>
      <p:pic>
        <p:nvPicPr>
          <p:cNvPr id="6" name="Рисунок 5" descr="182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386581"/>
            <a:ext cx="4000498" cy="24714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3357586" cy="6284250"/>
          </a:xfrm>
          <a:prstGeom prst="rect">
            <a:avLst/>
          </a:prstGeom>
        </p:spPr>
      </p:pic>
      <p:pic>
        <p:nvPicPr>
          <p:cNvPr id="3" name="Рисунок 2" descr="kabu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708668"/>
            <a:ext cx="3214690" cy="3911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058" y="428604"/>
            <a:ext cx="43577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Театр Кабуки</a:t>
            </a:r>
          </a:p>
          <a:p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Все роли исполняют мужчины.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TOKYO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4105275" cy="5792788"/>
          </a:xfrm>
          <a:noFill/>
        </p:spPr>
      </p:pic>
      <p:sp>
        <p:nvSpPr>
          <p:cNvPr id="37891" name="Text Box 12"/>
          <p:cNvSpPr txBox="1">
            <a:spLocks noChangeArrowheads="1"/>
          </p:cNvSpPr>
          <p:nvPr/>
        </p:nvSpPr>
        <p:spPr bwMode="auto">
          <a:xfrm>
            <a:off x="4984750" y="547688"/>
            <a:ext cx="36195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Японский дом – это прежде всего крыша, опирающаяся на каркас из деревянных стропил и опор;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это кровля, возведенная над пустотой. Здесь нет ни окон, ни дверей в нашем понимании, ибо в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каждой комнате три стены из четырех можно в любой момент раздвинуть, можно и вовсе снять.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Мало, однако, сказать, что стены японского дома способны раскрываться, превращая его в подобие беседки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i="1">
                <a:solidFill>
                  <a:srgbClr val="FF3300"/>
                </a:solidFill>
                <a:latin typeface="Agency FB" pitchFamily="34" charset="0"/>
              </a:rPr>
              <a:t>Японский дом.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404813"/>
            <a:ext cx="47879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</a:t>
            </a:r>
            <a:r>
              <a:rPr lang="ru-RU" sz="2000" b="1"/>
              <a:t>Здесь нет ни диванов, ни кресел, ни стульев, ни столов, ни буфетов с посудой, ни шкафов с одеждой, ни книжных полок, нет даже кроватей. </a:t>
            </a:r>
          </a:p>
          <a:p>
            <a:r>
              <a:rPr lang="ru-RU" sz="2000" b="1"/>
              <a:t>Вы видите лишь обнаженное дерево опорных столбов и стропил, потолок из выструганных досок. </a:t>
            </a:r>
          </a:p>
          <a:p>
            <a:r>
              <a:rPr lang="ru-RU" sz="2000" b="1"/>
              <a:t>Под разутой ногой слегка пружинят </a:t>
            </a:r>
            <a:r>
              <a:rPr lang="ru-RU" sz="2000" b="1" i="1"/>
              <a:t>татами , </a:t>
            </a:r>
            <a:r>
              <a:rPr lang="ru-RU" sz="2000" b="1"/>
              <a:t>пальца в три толщиной маты из простеганных соломенных циновок. Пол, составленный из золотистых прямоугольников, совершенно пуст.</a:t>
            </a:r>
          </a:p>
          <a:p>
            <a:r>
              <a:rPr lang="ru-RU" sz="2000" b="1"/>
              <a:t>В зимние дни в японском доме по- настоящему осознаешь значение японской бани – фуро: </a:t>
            </a:r>
          </a:p>
          <a:p>
            <a:r>
              <a:rPr lang="ru-RU" sz="2000" b="1"/>
              <a:t>это главный вид самоотопления.</a:t>
            </a:r>
          </a:p>
        </p:txBody>
      </p:sp>
      <p:pic>
        <p:nvPicPr>
          <p:cNvPr id="38916" name="Picture 7" descr="145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3375"/>
            <a:ext cx="4321175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20 - Happy En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2813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833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36576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CC00"/>
                </a:solidFill>
                <a:latin typeface="Algerian" pitchFamily="82" charset="0"/>
              </a:rPr>
              <a:t>Японцы любят выращивать уменьшенные версии деревьев.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CC00"/>
                </a:solidFill>
                <a:latin typeface="Algerian" pitchFamily="82" charset="0"/>
              </a:rPr>
              <a:t>Их сажают  в  горшки и подрезают так, что эти               « карликовые»  деревца вырастают только до 60 сантиметров!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CC00"/>
                </a:solidFill>
                <a:latin typeface="Algerian" pitchFamily="82" charset="0"/>
              </a:rPr>
              <a:t>   Так называемые 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CC00"/>
                </a:solidFill>
                <a:latin typeface="Algerian" pitchFamily="82" charset="0"/>
              </a:rPr>
              <a:t>          бансай!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7013448" cy="3745046"/>
          </a:xfrm>
        </p:spPr>
        <p:txBody>
          <a:bodyPr>
            <a:noAutofit/>
          </a:bodyPr>
          <a:lstStyle/>
          <a:p>
            <a:r>
              <a:rPr lang="ru-RU" sz="7200" dirty="0" smtClean="0"/>
              <a:t>Хозяйство страны 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69848" y="2002536"/>
            <a:ext cx="7068312" cy="41411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Начиная с 50-х годов прошлого века, для экономики характерны высокие темпы развития. Большие достижения в науке, технике, образовании, промышленности и торговле.</a:t>
            </a:r>
          </a:p>
          <a:p>
            <a:pPr algn="l"/>
            <a:r>
              <a:rPr lang="ru-RU" sz="2400" dirty="0" smtClean="0"/>
              <a:t>Главный мировой кредитор. </a:t>
            </a:r>
          </a:p>
          <a:p>
            <a:pPr algn="l"/>
            <a:r>
              <a:rPr lang="ru-RU" sz="2400" dirty="0" smtClean="0"/>
              <a:t>Промышленность развивалась на импортном сырье. Многие патенты и лицензии были закуплены за границей. </a:t>
            </a:r>
          </a:p>
          <a:p>
            <a:pPr algn="l"/>
            <a:r>
              <a:rPr lang="ru-RU" sz="2400" dirty="0" smtClean="0"/>
              <a:t>После кризиса в 70-х годах страна ограничила рост энергоемких и металлоемких производств и взяла направление электроники, робототехники, биотехнологий, науки.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068312" cy="121444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Хозяйство страны 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Модели экономического развития</a:t>
            </a:r>
            <a:endParaRPr lang="ru-RU" smtClean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" y="1524000"/>
            <a:ext cx="9144000" cy="4876800"/>
            <a:chOff x="48" y="960"/>
            <a:chExt cx="5760" cy="3072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3024" y="960"/>
              <a:ext cx="192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48" y="1056"/>
              <a:ext cx="5760" cy="2976"/>
              <a:chOff x="48" y="960"/>
              <a:chExt cx="5760" cy="2976"/>
            </a:xfrm>
          </p:grpSpPr>
          <p:sp>
            <p:nvSpPr>
              <p:cNvPr id="35846" name="Rectangle 3"/>
              <p:cNvSpPr>
                <a:spLocks noChangeArrowheads="1"/>
              </p:cNvSpPr>
              <p:nvPr/>
            </p:nvSpPr>
            <p:spPr bwMode="auto">
              <a:xfrm>
                <a:off x="144" y="1008"/>
                <a:ext cx="2304" cy="6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47" name="Text Box 6"/>
              <p:cNvSpPr txBox="1">
                <a:spLocks noChangeArrowheads="1"/>
              </p:cNvSpPr>
              <p:nvPr/>
            </p:nvSpPr>
            <p:spPr bwMode="auto">
              <a:xfrm>
                <a:off x="240" y="1104"/>
                <a:ext cx="206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accent2"/>
                    </a:solidFill>
                    <a:latin typeface="Times New Roman" charset="0"/>
                  </a:rPr>
                  <a:t>Японская модель развития экономики</a:t>
                </a:r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35848" name="Text Box 7"/>
              <p:cNvSpPr txBox="1">
                <a:spLocks noChangeArrowheads="1"/>
              </p:cNvSpPr>
              <p:nvPr/>
            </p:nvSpPr>
            <p:spPr bwMode="auto">
              <a:xfrm>
                <a:off x="3360" y="1056"/>
                <a:ext cx="2208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>
                    <a:latin typeface="Times New Roman" charset="0"/>
                  </a:rPr>
                  <a:t>Поощрение мелкого и среднего бизнеса</a:t>
                </a:r>
              </a:p>
            </p:txBody>
          </p:sp>
          <p:sp>
            <p:nvSpPr>
              <p:cNvPr id="35849" name="Line 8"/>
              <p:cNvSpPr>
                <a:spLocks noChangeShapeType="1"/>
              </p:cNvSpPr>
              <p:nvPr/>
            </p:nvSpPr>
            <p:spPr bwMode="auto">
              <a:xfrm>
                <a:off x="2448" y="1344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48" y="2160"/>
                <a:ext cx="1392" cy="1776"/>
                <a:chOff x="96" y="2160"/>
                <a:chExt cx="1440" cy="1776"/>
              </a:xfrm>
            </p:grpSpPr>
            <p:sp>
              <p:nvSpPr>
                <p:cNvPr id="3586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2" y="2208"/>
                  <a:ext cx="1344" cy="1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ru-RU" sz="2400">
                      <a:latin typeface="Times New Roman" charset="0"/>
                    </a:rPr>
                    <a:t>Развитие производств с экспортной ориентацией, постоянный учет запросов рынка</a:t>
                  </a:r>
                </a:p>
              </p:txBody>
            </p:sp>
            <p:sp>
              <p:nvSpPr>
                <p:cNvPr id="35866" name="Rectangle 12"/>
                <p:cNvSpPr>
                  <a:spLocks noChangeArrowheads="1"/>
                </p:cNvSpPr>
                <p:nvPr/>
              </p:nvSpPr>
              <p:spPr bwMode="auto">
                <a:xfrm>
                  <a:off x="96" y="2160"/>
                  <a:ext cx="1392" cy="17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2160"/>
                <a:ext cx="1440" cy="1776"/>
                <a:chOff x="1584" y="2160"/>
                <a:chExt cx="1488" cy="1776"/>
              </a:xfrm>
            </p:grpSpPr>
            <p:sp>
              <p:nvSpPr>
                <p:cNvPr id="3586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632" y="2208"/>
                  <a:ext cx="1440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ru-RU" sz="2400">
                      <a:latin typeface="Times New Roman" charset="0"/>
                    </a:rPr>
                    <a:t>Покупка патентов, лицензий и их эффективное использование</a:t>
                  </a:r>
                </a:p>
              </p:txBody>
            </p:sp>
            <p:sp>
              <p:nvSpPr>
                <p:cNvPr id="358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84" y="2160"/>
                  <a:ext cx="1392" cy="17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2880" y="2160"/>
                <a:ext cx="1488" cy="1776"/>
                <a:chOff x="1584" y="2160"/>
                <a:chExt cx="1488" cy="1776"/>
              </a:xfrm>
            </p:grpSpPr>
            <p:sp>
              <p:nvSpPr>
                <p:cNvPr id="3586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32" y="2208"/>
                  <a:ext cx="1440" cy="1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ru-RU" sz="2400">
                      <a:latin typeface="Times New Roman" charset="0"/>
                    </a:rPr>
                    <a:t>Сочетание новейших технологий с относительно дешевой местной рабочей силой</a:t>
                  </a:r>
                </a:p>
              </p:txBody>
            </p:sp>
            <p:sp>
              <p:nvSpPr>
                <p:cNvPr id="35862" name="Rectangle 19"/>
                <p:cNvSpPr>
                  <a:spLocks noChangeArrowheads="1"/>
                </p:cNvSpPr>
                <p:nvPr/>
              </p:nvSpPr>
              <p:spPr bwMode="auto">
                <a:xfrm>
                  <a:off x="1584" y="2160"/>
                  <a:ext cx="1392" cy="17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4368" y="2160"/>
                <a:ext cx="1440" cy="1776"/>
                <a:chOff x="1584" y="2160"/>
                <a:chExt cx="1488" cy="1776"/>
              </a:xfrm>
            </p:grpSpPr>
            <p:sp>
              <p:nvSpPr>
                <p:cNvPr id="3585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32" y="2208"/>
                  <a:ext cx="1440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ru-RU" sz="2400">
                      <a:latin typeface="Times New Roman" charset="0"/>
                    </a:rPr>
                    <a:t>Особое внимание к образованию, подготовке кадров</a:t>
                  </a:r>
                </a:p>
              </p:txBody>
            </p:sp>
            <p:sp>
              <p:nvSpPr>
                <p:cNvPr id="35860" name="Rectangle 22"/>
                <p:cNvSpPr>
                  <a:spLocks noChangeArrowheads="1"/>
                </p:cNvSpPr>
                <p:nvPr/>
              </p:nvSpPr>
              <p:spPr bwMode="auto">
                <a:xfrm>
                  <a:off x="1584" y="2160"/>
                  <a:ext cx="1392" cy="17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54" name="Rectangle 24"/>
              <p:cNvSpPr>
                <a:spLocks noChangeArrowheads="1"/>
              </p:cNvSpPr>
              <p:nvPr/>
            </p:nvSpPr>
            <p:spPr bwMode="auto">
              <a:xfrm>
                <a:off x="3312" y="960"/>
                <a:ext cx="2304" cy="6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5" name="Line 25"/>
              <p:cNvSpPr>
                <a:spLocks noChangeShapeType="1"/>
              </p:cNvSpPr>
              <p:nvPr/>
            </p:nvSpPr>
            <p:spPr bwMode="auto">
              <a:xfrm>
                <a:off x="384" y="1680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6" name="Line 26"/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1344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7" name="Line 27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22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8" name="Line 28"/>
              <p:cNvSpPr>
                <a:spLocks noChangeShapeType="1"/>
              </p:cNvSpPr>
              <p:nvPr/>
            </p:nvSpPr>
            <p:spPr bwMode="auto">
              <a:xfrm>
                <a:off x="2064" y="1680"/>
                <a:ext cx="297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3313" y="0"/>
            <a:ext cx="2960687" cy="3429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6" name="Picture 6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997200"/>
            <a:ext cx="2520950" cy="38608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231775" y="474663"/>
            <a:ext cx="52038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1.Промышленность: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Ориентация на научные кадры и науку</a:t>
            </a:r>
          </a:p>
          <a:p>
            <a:endParaRPr lang="ru-RU" sz="2800" b="1" i="1" dirty="0">
              <a:solidFill>
                <a:srgbClr val="FFFF00"/>
              </a:solidFill>
            </a:endParaRPr>
          </a:p>
          <a:p>
            <a:r>
              <a:rPr lang="ru-RU" sz="2800" b="1" i="1" dirty="0">
                <a:solidFill>
                  <a:srgbClr val="FFFF00"/>
                </a:solidFill>
              </a:rPr>
              <a:t>Машиностроение: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-Автомобилестроение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-Электроника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-Роботостроение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_jap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62997" cy="619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4572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ЭГП.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Страна архипелаг. Дуга островов протягивается на 3,5 тыс. км на стыке материка Евразия  и Тихого океана 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Япония находится в  центре  </a:t>
            </a:r>
            <a:r>
              <a:rPr lang="ru-RU" b="1" dirty="0" err="1" smtClean="0">
                <a:solidFill>
                  <a:schemeClr val="bg1"/>
                </a:solidFill>
              </a:rPr>
              <a:t>Азиатско</a:t>
            </a:r>
            <a:r>
              <a:rPr lang="ru-RU" b="1" dirty="0" smtClean="0">
                <a:solidFill>
                  <a:schemeClr val="bg1"/>
                </a:solidFill>
              </a:rPr>
              <a:t>- Тихоокеанского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экономического региона,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 пересечении важных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морских путей.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ninen_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2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8569325" cy="38163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FF00"/>
                </a:solidFill>
              </a:rPr>
              <a:t>Химическая промышленность:  </a:t>
            </a:r>
            <a:r>
              <a:rPr lang="ru-RU" b="1" dirty="0" err="1" smtClean="0">
                <a:solidFill>
                  <a:srgbClr val="FFFF00"/>
                </a:solidFill>
              </a:rPr>
              <a:t>оргсинтеза</a:t>
            </a:r>
            <a:r>
              <a:rPr lang="ru-RU" b="1" dirty="0" smtClean="0">
                <a:solidFill>
                  <a:srgbClr val="FFFF00"/>
                </a:solidFill>
              </a:rPr>
              <a:t> и полимеров.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FF00"/>
                </a:solidFill>
              </a:rPr>
              <a:t>Выгодное ЭГП позволяет развивать чёрную и цветную металлургию, лесную промышленность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FF00"/>
                </a:solidFill>
              </a:rPr>
              <a:t>Транспорт:2  место в мире по грузоподъемности занимает морской транспорт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FF00"/>
                </a:solidFill>
              </a:rPr>
              <a:t>Электроэнергетика: ТЭС</a:t>
            </a:r>
            <a:r>
              <a:rPr lang="en-US" b="1" dirty="0" smtClean="0">
                <a:solidFill>
                  <a:srgbClr val="FFFF00"/>
                </a:solidFill>
              </a:rPr>
              <a:t>&gt;</a:t>
            </a:r>
            <a:r>
              <a:rPr lang="ru-RU" b="1" dirty="0" smtClean="0">
                <a:solidFill>
                  <a:srgbClr val="FFFF00"/>
                </a:solidFill>
              </a:rPr>
              <a:t>ГЭС, много АЭС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23850" y="3213100"/>
            <a:ext cx="74898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Ведущие японские фирмы</a:t>
            </a:r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648200" cy="83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4400" smtClean="0"/>
              <a:t>БРИДЖСТОУН</a:t>
            </a:r>
            <a:endParaRPr lang="ru-RU" sz="36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mtClean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8713" y="4129088"/>
            <a:ext cx="3671887" cy="6905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4400" smtClean="0"/>
              <a:t>ТОЙОТА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81000" y="2620963"/>
            <a:ext cx="39624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Ú"/>
            </a:pPr>
            <a:r>
              <a:rPr lang="ru-RU" sz="4400">
                <a:latin typeface="Times New Roman" charset="0"/>
              </a:rPr>
              <a:t>МИЦУБИСИ</a:t>
            </a:r>
          </a:p>
          <a:p>
            <a:pPr eaLnBrk="0" hangingPunct="0">
              <a:spcBef>
                <a:spcPct val="50000"/>
              </a:spcBef>
            </a:pPr>
            <a:endParaRPr lang="ru-RU" sz="4400">
              <a:latin typeface="Times New Roman" charset="0"/>
            </a:endParaRP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953000" y="54102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Ú"/>
            </a:pPr>
            <a:r>
              <a:rPr lang="ru-RU" sz="4400">
                <a:latin typeface="Times New Roman" charset="0"/>
              </a:rPr>
              <a:t>ХОНДА</a:t>
            </a:r>
          </a:p>
        </p:txBody>
      </p:sp>
      <p:pic>
        <p:nvPicPr>
          <p:cNvPr id="36871" name="Picture 10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371600"/>
            <a:ext cx="32194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2" descr="untitle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43957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Ведущие японские фирмы</a:t>
            </a:r>
            <a:endParaRPr lang="ru-RU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3810000" cy="137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4400" smtClean="0"/>
              <a:t>КОНИКА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3338513"/>
            <a:ext cx="32004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Ú"/>
            </a:pPr>
            <a:r>
              <a:rPr lang="ru-RU" sz="4400">
                <a:latin typeface="Times New Roman" charset="0"/>
              </a:rPr>
              <a:t>КЭНОН</a:t>
            </a:r>
          </a:p>
          <a:p>
            <a:pPr eaLnBrk="0" hangingPunct="0">
              <a:spcBef>
                <a:spcPct val="50000"/>
              </a:spcBef>
            </a:pPr>
            <a:endParaRPr lang="ru-RU" sz="4400">
              <a:latin typeface="Times New Roman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800600" y="4572000"/>
            <a:ext cx="3505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Ú"/>
            </a:pPr>
            <a:r>
              <a:rPr lang="ru-RU" sz="4400">
                <a:latin typeface="Times New Roman" charset="0"/>
              </a:rPr>
              <a:t>НИКОН</a:t>
            </a:r>
          </a:p>
          <a:p>
            <a:pPr eaLnBrk="0" hangingPunct="0">
              <a:spcBef>
                <a:spcPct val="50000"/>
              </a:spcBef>
            </a:pPr>
            <a:endParaRPr lang="ru-RU" sz="4400">
              <a:latin typeface="Times New Roman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257800" y="914400"/>
          <a:ext cx="3429000" cy="2368550"/>
        </p:xfrm>
        <a:graphic>
          <a:graphicData uri="http://schemas.openxmlformats.org/presentationml/2006/ole">
            <p:oleObj spid="_x0000_s6146" name="Clip" r:id="rId3" imgW="4006800" imgH="27666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Ведущие японские фирмы</a:t>
            </a:r>
            <a:endParaRPr lang="ru-RU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4495800" cy="76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4400" smtClean="0"/>
              <a:t>ДЖЕЙ-ВИ-СИ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8163" y="2354263"/>
            <a:ext cx="4033837" cy="15906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endParaRPr lang="ru-RU" sz="4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4400" smtClean="0"/>
              <a:t>ТОШИБА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762000" y="23622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Ú"/>
            </a:pPr>
            <a:r>
              <a:rPr lang="ru-RU" sz="4400">
                <a:latin typeface="Times New Roman" charset="0"/>
              </a:rPr>
              <a:t>СОНИ </a:t>
            </a: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5334000" y="4435475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Ú"/>
            </a:pPr>
            <a:r>
              <a:rPr lang="ru-RU" sz="4400">
                <a:latin typeface="Times New Roman" charset="0"/>
              </a:rPr>
              <a:t>ХИТАЧИ</a:t>
            </a: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5334000" y="35052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Ú"/>
            </a:pPr>
            <a:r>
              <a:rPr lang="ru-RU" sz="4400">
                <a:latin typeface="Times New Roman" charset="0"/>
              </a:rPr>
              <a:t>ШАРП</a:t>
            </a:r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5334000" y="5426075"/>
            <a:ext cx="3505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Ú"/>
            </a:pPr>
            <a:r>
              <a:rPr lang="ru-RU" sz="4400">
                <a:latin typeface="Times New Roman" charset="0"/>
              </a:rPr>
              <a:t>ЭПСОН</a:t>
            </a:r>
          </a:p>
          <a:p>
            <a:pPr eaLnBrk="0" hangingPunct="0">
              <a:spcBef>
                <a:spcPct val="50000"/>
              </a:spcBef>
            </a:pPr>
            <a:endParaRPr lang="ru-RU" sz="4400">
              <a:latin typeface="Times New Roman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09600" y="4419600"/>
          <a:ext cx="4367213" cy="2005013"/>
        </p:xfrm>
        <a:graphic>
          <a:graphicData uri="http://schemas.openxmlformats.org/presentationml/2006/ole">
            <p:oleObj spid="_x0000_s5122" name="Clip" r:id="rId3" imgW="4366800" imgH="2004840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105400" y="914400"/>
          <a:ext cx="3384550" cy="2684463"/>
        </p:xfrm>
        <a:graphic>
          <a:graphicData uri="http://schemas.openxmlformats.org/presentationml/2006/ole">
            <p:oleObj spid="_x0000_s5123" name="Clip" r:id="rId4" imgW="4602960" imgH="36522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Ведущие японские фирмы</a:t>
            </a:r>
            <a:endParaRPr lang="ru-RU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425575" y="1600200"/>
            <a:ext cx="4033838" cy="10048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Ú"/>
            </a:pPr>
            <a:r>
              <a:rPr lang="ru-RU" sz="4400" smtClean="0"/>
              <a:t>ЯМАХА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88950" y="3200400"/>
          <a:ext cx="3778250" cy="3376613"/>
        </p:xfrm>
        <a:graphic>
          <a:graphicData uri="http://schemas.openxmlformats.org/presentationml/2006/ole">
            <p:oleObj spid="_x0000_s7170" name="Clip" r:id="rId3" imgW="3777840" imgH="3376440" progId="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105400" y="1066800"/>
          <a:ext cx="3725863" cy="2328863"/>
        </p:xfrm>
        <a:graphic>
          <a:graphicData uri="http://schemas.openxmlformats.org/presentationml/2006/ole">
            <p:oleObj spid="_x0000_s7171" name="Clip" r:id="rId4" imgW="4106520" imgH="25664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Танцующий роб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5639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Робот секретарш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290"/>
            <a:ext cx="381635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Робот арм-рестл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671888"/>
            <a:ext cx="3733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Говорящий робо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75075"/>
            <a:ext cx="35639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Бегающий робо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9475" y="0"/>
            <a:ext cx="19145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oid - девушка-робо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29475" y="2565400"/>
            <a:ext cx="19145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013448" cy="32147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Сельское хозяйство</a:t>
            </a:r>
            <a:br>
              <a:rPr lang="ru-RU" dirty="0" smtClean="0"/>
            </a:br>
            <a:r>
              <a:rPr lang="ru-RU" sz="2400" b="0" dirty="0" smtClean="0">
                <a:solidFill>
                  <a:srgbClr val="FFFF00"/>
                </a:solidFill>
                <a:effectLst/>
              </a:rPr>
              <a:t>Занято всего 4 млн. человек, а обрабатываемые земли составляют 14%.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0" dirty="0" smtClean="0">
                <a:effectLst/>
              </a:rPr>
              <a:t>Основная с/х  культура –</a:t>
            </a:r>
            <a:r>
              <a:rPr lang="ru-RU" sz="27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рис.  </a:t>
            </a:r>
            <a:r>
              <a:rPr lang="ru-RU" sz="2700" b="0" dirty="0" smtClean="0">
                <a:effectLst/>
              </a:rPr>
              <a:t>Японцы любят повторять, что  «Рис растёт  не только на полях, но и в ладонях крестьян», т.е. это трудоёмкая культура. Занимает половину обрабатываемых земель.</a:t>
            </a:r>
            <a:br>
              <a:rPr lang="ru-RU" sz="2700" b="0" dirty="0" smtClean="0">
                <a:effectLst/>
              </a:rPr>
            </a:br>
            <a:endParaRPr lang="ru-RU" sz="2700" b="0" dirty="0">
              <a:effectLst/>
            </a:endParaRPr>
          </a:p>
        </p:txBody>
      </p:sp>
      <p:pic>
        <p:nvPicPr>
          <p:cNvPr id="3" name="Picture 17" descr="R46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429000"/>
            <a:ext cx="5929322" cy="313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802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64" y="166255"/>
            <a:ext cx="87137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3850" y="5229225"/>
            <a:ext cx="81645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/>
              <a:t>Важная традиционная отрасль страны – рыболовство. Богатая и разнообразная фауна прибрежных морей способствовала развитию не только рыболовству, но и </a:t>
            </a:r>
            <a:r>
              <a:rPr lang="ru-RU" sz="2400" b="1" i="1" dirty="0" err="1" smtClean="0"/>
              <a:t>морекультуры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2535238" y="65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pic>
        <p:nvPicPr>
          <p:cNvPr id="17412" name="Picture 4" descr="145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358114" cy="490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013448" cy="1143000"/>
          </a:xfrm>
        </p:spPr>
        <p:txBody>
          <a:bodyPr/>
          <a:lstStyle/>
          <a:p>
            <a:r>
              <a:rPr lang="ru-RU" dirty="0" smtClean="0"/>
              <a:t>Территориальная структура</a:t>
            </a:r>
            <a:endParaRPr lang="ru-RU" dirty="0"/>
          </a:p>
        </p:txBody>
      </p:sp>
      <p:pic>
        <p:nvPicPr>
          <p:cNvPr id="3" name="Рисунок 2" descr="geo_22s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73007"/>
            <a:ext cx="3286148" cy="5224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48" y="1643050"/>
            <a:ext cx="45005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►«Лицевая часть «– Тихоокеанский пояс – социально экономическое ядро страны. Главные промышленные районы, большинство АЭС, ТЭС. Это промышленный пояс + интенсивное С/Х и транспортная сеть.</a:t>
            </a:r>
          </a:p>
          <a:p>
            <a:endParaRPr lang="ru-RU" dirty="0" smtClean="0"/>
          </a:p>
          <a:p>
            <a:r>
              <a:rPr lang="ru-RU" dirty="0" smtClean="0"/>
              <a:t>►«Тыльная часть» -  периферийная зона -  заготовка древесины. Животноводство, добыча ПИ, гидроэнергетика, туризм и рекреация. </a:t>
            </a:r>
          </a:p>
          <a:p>
            <a:endParaRPr lang="ru-RU" dirty="0" smtClean="0"/>
          </a:p>
          <a:p>
            <a:r>
              <a:rPr lang="ru-RU" dirty="0" smtClean="0"/>
              <a:t>►Новые промышленные районы -  созданы с целью разгрузки Тихоокеанского региона – центры науки.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l_2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137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43372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 севере Япония омывается Охотским ,  на юге –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Южно – Китайским, на западе – Японским морями.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Япония продолжает считать принадлежащие России Курильские острова частью своей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территории (Северные территории)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552" y="612648"/>
            <a:ext cx="7799290" cy="5888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rgbClr val="FFFF00"/>
                </a:solidFill>
              </a:rPr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прочитать лекцию</a:t>
            </a:r>
            <a:br>
              <a:rPr lang="ru-RU" dirty="0" smtClean="0"/>
            </a:br>
            <a:r>
              <a:rPr lang="ru-RU" dirty="0" smtClean="0"/>
              <a:t>2. написать реферат (сообщение) о Японии:</a:t>
            </a:r>
            <a:br>
              <a:rPr lang="ru-RU" dirty="0" smtClean="0"/>
            </a:br>
            <a:r>
              <a:rPr lang="ru-RU" dirty="0" smtClean="0"/>
              <a:t>- Токио</a:t>
            </a:r>
            <a:br>
              <a:rPr lang="ru-RU" dirty="0" smtClean="0"/>
            </a:br>
            <a:r>
              <a:rPr lang="ru-RU" dirty="0" smtClean="0"/>
              <a:t>- Киото</a:t>
            </a:r>
            <a:br>
              <a:rPr lang="ru-RU" dirty="0" smtClean="0"/>
            </a:br>
            <a:r>
              <a:rPr lang="ru-RU" dirty="0" smtClean="0"/>
              <a:t>- японские традиции</a:t>
            </a:r>
            <a:br>
              <a:rPr lang="ru-RU" dirty="0" smtClean="0"/>
            </a:br>
            <a:r>
              <a:rPr lang="ru-RU" dirty="0" smtClean="0"/>
              <a:t>- Самураи</a:t>
            </a:r>
            <a:br>
              <a:rPr lang="ru-RU" dirty="0" smtClean="0"/>
            </a:br>
            <a:r>
              <a:rPr lang="ru-RU" dirty="0" smtClean="0"/>
              <a:t>-японская борьба.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736"/>
            <a:ext cx="7013448" cy="3102104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Спасибо за внимание.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1264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Четыре  больших острова:  Хонсю, Хоккайдо, Кюсю и </a:t>
            </a:r>
            <a:r>
              <a:rPr lang="ru-RU" dirty="0" err="1" smtClean="0"/>
              <a:t>Сикоку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+ 4 тысячи мелких.</a:t>
            </a:r>
            <a:endParaRPr lang="ru-RU" dirty="0"/>
          </a:p>
        </p:txBody>
      </p:sp>
      <p:pic>
        <p:nvPicPr>
          <p:cNvPr id="3" name="Рисунок 2" descr="CAE0F0F2E020DFEFEEEDE8E82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676657" cy="43966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8656_0_-143-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1934" y="285729"/>
            <a:ext cx="49291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Ц</a:t>
            </a:r>
            <a:r>
              <a:rPr lang="ru-RU" sz="2800" dirty="0" smtClean="0">
                <a:latin typeface="Book Antiqua" pitchFamily="18" charset="0"/>
              </a:rPr>
              <a:t>вета флага отражают этику  синтоизма, </a:t>
            </a:r>
          </a:p>
          <a:p>
            <a:r>
              <a:rPr lang="ru-RU" sz="2800" dirty="0" smtClean="0">
                <a:latin typeface="Book Antiqua" pitchFamily="18" charset="0"/>
              </a:rPr>
              <a:t>основывающуюся   на таких понятиях, как чистота, справедливость и благоустройство. </a:t>
            </a:r>
          </a:p>
          <a:p>
            <a:r>
              <a:rPr lang="ru-RU" sz="2800" dirty="0" smtClean="0">
                <a:latin typeface="Book Antiqua" pitchFamily="18" charset="0"/>
              </a:rPr>
              <a:t>           Белый фон означает                       </a:t>
            </a:r>
          </a:p>
          <a:p>
            <a:r>
              <a:rPr lang="ru-RU" sz="2800" dirty="0">
                <a:latin typeface="Book Antiqua" pitchFamily="18" charset="0"/>
              </a:rPr>
              <a:t> </a:t>
            </a:r>
            <a:r>
              <a:rPr lang="ru-RU" sz="2800" dirty="0" smtClean="0">
                <a:latin typeface="Book Antiqua" pitchFamily="18" charset="0"/>
              </a:rPr>
              <a:t>          чистоту и цельность,                     </a:t>
            </a:r>
          </a:p>
          <a:p>
            <a:r>
              <a:rPr lang="ru-RU" sz="2800" dirty="0">
                <a:latin typeface="Book Antiqua" pitchFamily="18" charset="0"/>
              </a:rPr>
              <a:t> </a:t>
            </a:r>
            <a:r>
              <a:rPr lang="ru-RU" sz="2800" dirty="0" smtClean="0">
                <a:latin typeface="Book Antiqua" pitchFamily="18" charset="0"/>
              </a:rPr>
              <a:t>        красный круг – тепло, яркость и искренность. Красный круг на белом поле («</a:t>
            </a:r>
            <a:r>
              <a:rPr lang="ru-RU" sz="2800" dirty="0" err="1" smtClean="0">
                <a:latin typeface="Book Antiqua" pitchFamily="18" charset="0"/>
              </a:rPr>
              <a:t>Хиномару</a:t>
            </a:r>
            <a:r>
              <a:rPr lang="ru-RU" sz="2800" dirty="0" smtClean="0">
                <a:latin typeface="Book Antiqua" pitchFamily="18" charset="0"/>
              </a:rPr>
              <a:t>», т.е. «солнечный флаг») довольно старый символ Японии. 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00306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gency FB" pitchFamily="34" charset="0"/>
              </a:rPr>
              <a:t>Флаг официально утверждён </a:t>
            </a:r>
          </a:p>
          <a:p>
            <a:r>
              <a:rPr lang="ru-RU" sz="2400" dirty="0" smtClean="0">
                <a:latin typeface="Agency FB" pitchFamily="34" charset="0"/>
              </a:rPr>
              <a:t>05. 08. 1854.</a:t>
            </a:r>
          </a:p>
          <a:p>
            <a:r>
              <a:rPr lang="ru-RU" sz="2400" dirty="0" smtClean="0">
                <a:latin typeface="Agency FB" pitchFamily="34" charset="0"/>
              </a:rPr>
              <a:t>Имеет пропорции 2:3.</a:t>
            </a:r>
          </a:p>
          <a:p>
            <a:r>
              <a:rPr lang="ru-RU" sz="2400" dirty="0" smtClean="0">
                <a:latin typeface="Agency FB" pitchFamily="34" charset="0"/>
              </a:rPr>
              <a:t>Красное солнце на флаге напоминает о названии </a:t>
            </a:r>
            <a:endParaRPr lang="en-US" sz="2400" dirty="0" smtClean="0">
              <a:latin typeface="Agency FB" pitchFamily="34" charset="0"/>
            </a:endParaRPr>
          </a:p>
          <a:p>
            <a:r>
              <a:rPr lang="ru-RU" sz="2400" dirty="0" smtClean="0">
                <a:latin typeface="Agency FB" pitchFamily="34" charset="0"/>
              </a:rPr>
              <a:t>Японии - стране восходящего солнца. </a:t>
            </a:r>
            <a:endParaRPr lang="ru-RU" sz="2400" dirty="0">
              <a:latin typeface="Agency FB" pitchFamily="34" charset="0"/>
            </a:endParaRPr>
          </a:p>
        </p:txBody>
      </p:sp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9"/>
            <a:ext cx="2286016" cy="1714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1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7711" cy="6858000"/>
          </a:xfrm>
          <a:prstGeom prst="rect">
            <a:avLst/>
          </a:prstGeom>
        </p:spPr>
      </p:pic>
      <p:pic>
        <p:nvPicPr>
          <p:cNvPr id="3" name="Picture 7" descr="ja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2233613" cy="2232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3300"/>
                </a:solidFill>
                <a:latin typeface="Gautami" pitchFamily="2"/>
              </a:rPr>
              <a:t>ГЕРБ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85728"/>
            <a:ext cx="50006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Agency FB" pitchFamily="34" charset="0"/>
              </a:rPr>
              <a:t>Фактически Япония не имеет государственного герба, в качестве такового часто используется герб императорской фамилии – </a:t>
            </a:r>
          </a:p>
          <a:p>
            <a:r>
              <a:rPr lang="ru-RU" sz="2800" b="1" i="1" dirty="0" err="1" smtClean="0">
                <a:latin typeface="Agency FB" pitchFamily="34" charset="0"/>
              </a:rPr>
              <a:t>Акихито</a:t>
            </a:r>
            <a:r>
              <a:rPr lang="ru-RU" sz="2800" b="1" i="1" dirty="0" smtClean="0">
                <a:latin typeface="Agency FB" pitchFamily="34" charset="0"/>
              </a:rPr>
              <a:t>- желтая </a:t>
            </a:r>
            <a:r>
              <a:rPr lang="ru-RU" sz="2800" b="1" i="1" dirty="0" smtClean="0">
                <a:solidFill>
                  <a:srgbClr val="FF3300"/>
                </a:solidFill>
                <a:latin typeface="Agency FB" pitchFamily="34" charset="0"/>
              </a:rPr>
              <a:t>хризантема</a:t>
            </a:r>
            <a:r>
              <a:rPr lang="ru-RU" sz="2800" b="1" i="1" dirty="0" smtClean="0">
                <a:latin typeface="Agency FB" pitchFamily="34" charset="0"/>
              </a:rPr>
              <a:t>, состоящая из 16 двойных лепестков,</a:t>
            </a:r>
            <a:r>
              <a:rPr lang="en-US" sz="2800" b="1" i="1" dirty="0" smtClean="0">
                <a:latin typeface="Agency FB" pitchFamily="34" charset="0"/>
              </a:rPr>
              <a:t> </a:t>
            </a:r>
            <a:r>
              <a:rPr lang="ru-RU" sz="2800" b="1" i="1" dirty="0" smtClean="0">
                <a:latin typeface="Agency FB" pitchFamily="34" charset="0"/>
              </a:rPr>
              <a:t>которая символизирует солнце.</a:t>
            </a:r>
          </a:p>
          <a:p>
            <a:r>
              <a:rPr lang="ru-RU" sz="2800" b="1" i="1" dirty="0" smtClean="0">
                <a:latin typeface="Agency FB" pitchFamily="34" charset="0"/>
              </a:rPr>
              <a:t> Герб имеет магическое значение</a:t>
            </a:r>
            <a:r>
              <a:rPr lang="ru-RU" sz="2800" b="1" dirty="0" smtClean="0">
                <a:latin typeface="Agency FB" pitchFamily="34" charset="0"/>
              </a:rPr>
              <a:t>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2928934"/>
          </a:xfrm>
        </p:spPr>
        <p:txBody>
          <a:bodyPr>
            <a:normAutofit fontScale="90000"/>
          </a:bodyPr>
          <a:lstStyle/>
          <a:p>
            <a:pPr marL="342900" indent="-342900" algn="l"/>
            <a:r>
              <a:rPr lang="ru-RU" sz="2200" b="0" dirty="0" smtClean="0">
                <a:effectLst/>
              </a:rPr>
              <a:t>     </a:t>
            </a:r>
            <a:r>
              <a:rPr lang="ru-RU" sz="2200" b="0" dirty="0" smtClean="0">
                <a:solidFill>
                  <a:srgbClr val="FFFF00"/>
                </a:solidFill>
                <a:effectLst/>
              </a:rPr>
              <a:t>Столица – Токио</a:t>
            </a:r>
            <a:r>
              <a:rPr lang="ru-RU" sz="2200" b="0" dirty="0" smtClean="0">
                <a:effectLst/>
              </a:rPr>
              <a:t/>
            </a:r>
            <a:br>
              <a:rPr lang="ru-RU" sz="2200" b="0" dirty="0" smtClean="0">
                <a:effectLst/>
              </a:rPr>
            </a:br>
            <a:r>
              <a:rPr lang="ru-RU" sz="2200" b="0" dirty="0" smtClean="0">
                <a:solidFill>
                  <a:srgbClr val="FFFF00"/>
                </a:solidFill>
                <a:effectLst/>
              </a:rPr>
              <a:t>Численность населения 127 млн. человек.</a:t>
            </a:r>
            <a:br>
              <a:rPr lang="ru-RU" sz="2200" b="0" dirty="0" smtClean="0">
                <a:solidFill>
                  <a:srgbClr val="FFFF00"/>
                </a:solidFill>
                <a:effectLst/>
              </a:rPr>
            </a:br>
            <a:r>
              <a:rPr lang="ru-RU" sz="2200" b="0" dirty="0" smtClean="0">
                <a:solidFill>
                  <a:srgbClr val="FFFF00"/>
                </a:solidFill>
                <a:effectLst/>
              </a:rPr>
              <a:t>Алтайская языковая семья.</a:t>
            </a:r>
            <a:br>
              <a:rPr lang="ru-RU" sz="2200" b="0" dirty="0" smtClean="0">
                <a:solidFill>
                  <a:srgbClr val="FFFF00"/>
                </a:solidFill>
                <a:effectLst/>
              </a:rPr>
            </a:br>
            <a:r>
              <a:rPr lang="ru-RU" sz="2200" b="0" dirty="0" err="1" smtClean="0">
                <a:solidFill>
                  <a:srgbClr val="FFFF00"/>
                </a:solidFill>
                <a:effectLst/>
              </a:rPr>
              <a:t>Однонациональная</a:t>
            </a:r>
            <a:r>
              <a:rPr lang="ru-RU" sz="2200" b="0" dirty="0" smtClean="0">
                <a:solidFill>
                  <a:srgbClr val="FFFF00"/>
                </a:solidFill>
                <a:effectLst/>
              </a:rPr>
              <a:t> страна (99% японцы, 1% </a:t>
            </a:r>
            <a:r>
              <a:rPr lang="ru-RU" sz="2200" b="0" dirty="0" err="1" smtClean="0">
                <a:solidFill>
                  <a:srgbClr val="FFFF00"/>
                </a:solidFill>
                <a:effectLst/>
              </a:rPr>
              <a:t>айны</a:t>
            </a:r>
            <a:r>
              <a:rPr lang="ru-RU" sz="2200" b="0" dirty="0" smtClean="0">
                <a:solidFill>
                  <a:srgbClr val="FFFF00"/>
                </a:solidFill>
                <a:effectLst/>
              </a:rPr>
              <a:t>,</a:t>
            </a:r>
            <a:r>
              <a:rPr lang="en-US" sz="22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200" b="0" dirty="0" smtClean="0">
                <a:solidFill>
                  <a:srgbClr val="FFFF00"/>
                </a:solidFill>
                <a:effectLst/>
              </a:rPr>
              <a:t>китайцы)</a:t>
            </a:r>
            <a:br>
              <a:rPr lang="ru-RU" sz="2200" b="0" dirty="0" smtClean="0">
                <a:solidFill>
                  <a:srgbClr val="FFFF00"/>
                </a:solidFill>
                <a:effectLst/>
              </a:rPr>
            </a:br>
            <a:r>
              <a:rPr lang="ru-RU" sz="2200" b="0" dirty="0" smtClean="0">
                <a:solidFill>
                  <a:srgbClr val="FFFF00"/>
                </a:solidFill>
                <a:effectLst/>
              </a:rPr>
              <a:t>Урбанизация 80 %</a:t>
            </a:r>
            <a:br>
              <a:rPr lang="ru-RU" sz="2200" b="0" dirty="0" smtClean="0">
                <a:solidFill>
                  <a:srgbClr val="FFFF00"/>
                </a:solidFill>
                <a:effectLst/>
              </a:rPr>
            </a:br>
            <a:r>
              <a:rPr lang="ru-RU" sz="2200" b="0" dirty="0" smtClean="0">
                <a:solidFill>
                  <a:srgbClr val="FFFF00"/>
                </a:solidFill>
                <a:effectLst/>
              </a:rPr>
              <a:t>Сред.</a:t>
            </a:r>
            <a:r>
              <a:rPr lang="en-US" sz="22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200" b="0" dirty="0" smtClean="0">
                <a:solidFill>
                  <a:srgbClr val="FFFF00"/>
                </a:solidFill>
                <a:effectLst/>
              </a:rPr>
              <a:t>плотность населения 300 чел.</a:t>
            </a:r>
            <a:r>
              <a:rPr lang="en-US" sz="2200" b="0" dirty="0" smtClean="0">
                <a:solidFill>
                  <a:srgbClr val="FFFF00"/>
                </a:solidFill>
                <a:effectLst/>
              </a:rPr>
              <a:t>/ </a:t>
            </a:r>
            <a:r>
              <a:rPr lang="ru-RU" sz="2200" b="0" dirty="0" smtClean="0">
                <a:solidFill>
                  <a:srgbClr val="FFFF00"/>
                </a:solidFill>
                <a:effectLst/>
              </a:rPr>
              <a:t>кв.км</a:t>
            </a:r>
            <a:r>
              <a:rPr lang="en-US" sz="2200" b="0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2200" b="0" dirty="0" smtClean="0">
                <a:solidFill>
                  <a:srgbClr val="FFFF00"/>
                </a:solidFill>
                <a:effectLst/>
              </a:rPr>
            </a:br>
            <a:r>
              <a:rPr lang="ru-RU" sz="2200" b="0" dirty="0" smtClean="0">
                <a:solidFill>
                  <a:srgbClr val="FFFF00"/>
                </a:solidFill>
                <a:effectLst/>
              </a:rPr>
              <a:t>Е.п. +4 %0- 1 тип воспроизводства</a:t>
            </a:r>
            <a:br>
              <a:rPr lang="ru-RU" sz="2200" b="0" dirty="0" smtClean="0">
                <a:solidFill>
                  <a:srgbClr val="FFFF00"/>
                </a:solidFill>
                <a:effectLst/>
              </a:rPr>
            </a:br>
            <a:r>
              <a:rPr lang="ru-RU" sz="2200" b="0" dirty="0" smtClean="0">
                <a:solidFill>
                  <a:srgbClr val="FFFF00"/>
                </a:solidFill>
                <a:effectLst/>
              </a:rPr>
              <a:t>Муж.</a:t>
            </a:r>
            <a:r>
              <a:rPr lang="en-US" sz="2200" b="0" dirty="0" smtClean="0">
                <a:solidFill>
                  <a:srgbClr val="FFFF00"/>
                </a:solidFill>
                <a:effectLst/>
              </a:rPr>
              <a:t>&gt;</a:t>
            </a:r>
            <a:r>
              <a:rPr lang="ru-RU" sz="2200" b="0" dirty="0" smtClean="0">
                <a:solidFill>
                  <a:srgbClr val="FFFF00"/>
                </a:solidFill>
                <a:effectLst/>
              </a:rPr>
              <a:t>жен</a:t>
            </a:r>
            <a:r>
              <a:rPr lang="ru-RU" sz="2200" b="0" dirty="0" smtClean="0">
                <a:effectLst/>
              </a:rPr>
              <a:t>.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ru-RU" sz="2800" b="0" dirty="0">
              <a:effectLst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00166" y="2511325"/>
          <a:ext cx="6572269" cy="4346675"/>
        </p:xfrm>
        <a:graphic>
          <a:graphicData uri="http://schemas.openxmlformats.org/presentationml/2006/ole">
            <p:oleObj spid="_x0000_s2050" name="Диаграмма" r:id="rId3" imgW="9658502" imgH="35433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357166"/>
            <a:ext cx="3000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/>
              <a:t>Средняя</a:t>
            </a:r>
          </a:p>
          <a:p>
            <a:pPr marL="342900" indent="-342900"/>
            <a:r>
              <a:rPr lang="ru-RU" sz="2400" dirty="0" smtClean="0"/>
              <a:t>продолжительность</a:t>
            </a:r>
          </a:p>
          <a:p>
            <a:pPr marL="342900" indent="-342900"/>
            <a:r>
              <a:rPr lang="ru-RU" sz="2400" dirty="0" smtClean="0"/>
              <a:t>жизни женщин –</a:t>
            </a:r>
          </a:p>
          <a:p>
            <a:pPr marL="342900" indent="-342900"/>
            <a:r>
              <a:rPr lang="ru-RU" sz="2400" dirty="0" smtClean="0"/>
              <a:t>82 года.</a:t>
            </a:r>
          </a:p>
          <a:p>
            <a:pPr marL="342900" indent="-342900"/>
            <a:r>
              <a:rPr lang="ru-RU" sz="2400" dirty="0" smtClean="0"/>
              <a:t>Смертность- 7,46 </a:t>
            </a:r>
          </a:p>
          <a:p>
            <a:pPr marL="342900" indent="-342900"/>
            <a:r>
              <a:rPr lang="ru-RU" sz="2400" dirty="0" smtClean="0"/>
              <a:t>смертельных исхода</a:t>
            </a:r>
          </a:p>
          <a:p>
            <a:pPr marL="342900" indent="-342900"/>
            <a:r>
              <a:rPr lang="ru-RU" sz="2400" dirty="0" smtClean="0"/>
              <a:t>на 1000 человек.</a:t>
            </a:r>
          </a:p>
          <a:p>
            <a:pPr marL="342900" indent="-342900"/>
            <a:r>
              <a:rPr lang="ru-RU" sz="2400" dirty="0" smtClean="0"/>
              <a:t>-Иммиграция.</a:t>
            </a:r>
          </a:p>
          <a:p>
            <a:pPr marL="342900" indent="-342900"/>
            <a:r>
              <a:rPr lang="ru-RU" sz="2400" dirty="0" smtClean="0"/>
              <a:t>-Агломерации: Токио, </a:t>
            </a:r>
          </a:p>
          <a:p>
            <a:pPr marL="342900" indent="-342900"/>
            <a:r>
              <a:rPr lang="ru-RU" sz="2400" dirty="0" smtClean="0"/>
              <a:t>Осаки, </a:t>
            </a:r>
            <a:r>
              <a:rPr lang="ru-RU" sz="2400" dirty="0" err="1" smtClean="0"/>
              <a:t>Нагоя</a:t>
            </a:r>
            <a:r>
              <a:rPr lang="ru-RU" sz="2400" dirty="0" smtClean="0"/>
              <a:t>. </a:t>
            </a:r>
          </a:p>
          <a:p>
            <a:pPr marL="342900" indent="-342900"/>
            <a:r>
              <a:rPr lang="ru-RU" sz="2400" dirty="0" smtClean="0"/>
              <a:t>-Мегаполис – </a:t>
            </a:r>
            <a:r>
              <a:rPr lang="ru-RU" sz="2400" dirty="0" err="1" smtClean="0"/>
              <a:t>Токайдо</a:t>
            </a:r>
            <a:r>
              <a:rPr lang="ru-RU" sz="2400" dirty="0" smtClean="0"/>
              <a:t>   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3" name="Picture 8" descr="TOKY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5111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3D01">
      <a:majorFont>
        <a:latin typeface="Franklin Gothic Demi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Jpan" typeface="HG丸ｺﾞｼｯｸM-PRO"/>
        <a:font script="Hang" typeface="맑은 고딕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126</TotalTime>
  <Words>1013</Words>
  <Application>Microsoft Office PowerPoint</Application>
  <PresentationFormat>Экран (4:3)</PresentationFormat>
  <Paragraphs>150</Paragraphs>
  <Slides>41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Тема9</vt:lpstr>
      <vt:lpstr>Диаграмма</vt:lpstr>
      <vt:lpstr>Лист</vt:lpstr>
      <vt:lpstr>Clip</vt:lpstr>
      <vt:lpstr>Ниппон - Япония</vt:lpstr>
      <vt:lpstr>Общая характеристика</vt:lpstr>
      <vt:lpstr>Слайд 3</vt:lpstr>
      <vt:lpstr>Слайд 4</vt:lpstr>
      <vt:lpstr>Четыре  больших острова:  Хонсю, Хоккайдо, Кюсю и Сикоку + 4 тысячи мелких.</vt:lpstr>
      <vt:lpstr>Слайд 6</vt:lpstr>
      <vt:lpstr>Слайд 7</vt:lpstr>
      <vt:lpstr>     Столица – Токио Численность населения 127 млн. человек. Алтайская языковая семья. Однонациональная страна (99% японцы, 1% айны, китайцы) Урбанизация 80 % Сред. плотность населения 300 чел./ кв.км Е.п. +4 %0- 1 тип воспроизводства Муж.&gt;жен. </vt:lpstr>
      <vt:lpstr>Слайд 9</vt:lpstr>
      <vt:lpstr>Япония - нация здоровых людей</vt:lpstr>
      <vt:lpstr>Япония - нация здоровых людей</vt:lpstr>
      <vt:lpstr>Японский менталитет</vt:lpstr>
      <vt:lpstr>СИНТОИЗМ. </vt:lpstr>
      <vt:lpstr>Слайд 14</vt:lpstr>
      <vt:lpstr>Слайд 15</vt:lpstr>
      <vt:lpstr>Слайд 16</vt:lpstr>
      <vt:lpstr>Традиции </vt:lpstr>
      <vt:lpstr>Слайд 18</vt:lpstr>
      <vt:lpstr>Слайд 19</vt:lpstr>
      <vt:lpstr>Старинные обряды и традиции</vt:lpstr>
      <vt:lpstr>Борьба Сумо</vt:lpstr>
      <vt:lpstr>Слайд 22</vt:lpstr>
      <vt:lpstr>Слайд 23</vt:lpstr>
      <vt:lpstr>Слайд 24</vt:lpstr>
      <vt:lpstr>Слайд 25</vt:lpstr>
      <vt:lpstr>Хозяйство страны </vt:lpstr>
      <vt:lpstr>Хозяйство страны </vt:lpstr>
      <vt:lpstr>Модели экономического развития</vt:lpstr>
      <vt:lpstr>Слайд 29</vt:lpstr>
      <vt:lpstr>Слайд 30</vt:lpstr>
      <vt:lpstr>Ведущие японские фирмы</vt:lpstr>
      <vt:lpstr>Ведущие японские фирмы</vt:lpstr>
      <vt:lpstr>Ведущие японские фирмы</vt:lpstr>
      <vt:lpstr>Ведущие японские фирмы</vt:lpstr>
      <vt:lpstr>Слайд 35</vt:lpstr>
      <vt:lpstr>Сельское хозяйство Занято всего 4 млн. человек, а обрабатываемые земли составляют 14%.  Основная с/х  культура –рис.  Японцы любят повторять, что  «Рис растёт  не только на полях, но и в ладонях крестьян», т.е. это трудоёмкая культура. Занимает половину обрабатываемых земель. </vt:lpstr>
      <vt:lpstr>Слайд 37</vt:lpstr>
      <vt:lpstr>Слайд 38</vt:lpstr>
      <vt:lpstr>Территориальная структура</vt:lpstr>
      <vt:lpstr>Домашнее задание: 1. прочитать лекцию 2. написать реферат (сообщение) о Японии: - Токио - Киото - японские традиции - Самураи -японская борьба.  </vt:lpstr>
      <vt:lpstr>Спасибо за внимание.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Ниппон - Япония</dc:title>
  <dc:creator>виктор</dc:creator>
  <cp:lastModifiedBy>виктор</cp:lastModifiedBy>
  <cp:revision>14</cp:revision>
  <dcterms:created xsi:type="dcterms:W3CDTF">2010-01-09T10:11:45Z</dcterms:created>
  <dcterms:modified xsi:type="dcterms:W3CDTF">2010-01-09T12:19:14Z</dcterms:modified>
</cp:coreProperties>
</file>