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3" r:id="rId2"/>
    <p:sldId id="274" r:id="rId3"/>
    <p:sldId id="296" r:id="rId4"/>
    <p:sldId id="258" r:id="rId5"/>
    <p:sldId id="257" r:id="rId6"/>
    <p:sldId id="267" r:id="rId7"/>
    <p:sldId id="271" r:id="rId8"/>
    <p:sldId id="268" r:id="rId9"/>
    <p:sldId id="269" r:id="rId10"/>
    <p:sldId id="300" r:id="rId11"/>
    <p:sldId id="297" r:id="rId12"/>
    <p:sldId id="282" r:id="rId13"/>
    <p:sldId id="283" r:id="rId14"/>
    <p:sldId id="284" r:id="rId15"/>
    <p:sldId id="285" r:id="rId16"/>
    <p:sldId id="286" r:id="rId17"/>
    <p:sldId id="287" r:id="rId18"/>
    <p:sldId id="298" r:id="rId19"/>
    <p:sldId id="278" r:id="rId20"/>
    <p:sldId id="280" r:id="rId21"/>
    <p:sldId id="279" r:id="rId22"/>
    <p:sldId id="270" r:id="rId23"/>
    <p:sldId id="30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9F53"/>
    <a:srgbClr val="006600"/>
    <a:srgbClr val="54CC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74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49AF-7150-4477-ADE1-CE342FCC4BBB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D9355-3FEC-43DB-8D1A-A725FF7A2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D9355-3FEC-43DB-8D1A-A725FF7A202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Участник конференции</a:t>
            </a:r>
            <a:endParaRPr lang="ru-RU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000241"/>
            <a:ext cx="4429156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   </a:t>
            </a:r>
            <a:r>
              <a:rPr lang="ru-RU" sz="36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Ученик 6-1 класса</a:t>
            </a:r>
            <a:endParaRPr lang="en-US" sz="3600" dirty="0" smtClean="0">
              <a:ln>
                <a:solidFill>
                  <a:srgbClr val="006600"/>
                </a:solidFill>
              </a:ln>
              <a:solidFill>
                <a:srgbClr val="319F53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en-US" sz="36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   </a:t>
            </a:r>
            <a:r>
              <a:rPr lang="ru-RU" sz="36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МКОУ  СОШ  №10 </a:t>
            </a:r>
          </a:p>
          <a:p>
            <a:pPr>
              <a:buNone/>
            </a:pPr>
            <a:r>
              <a:rPr lang="ru-RU" sz="36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   </a:t>
            </a:r>
            <a:r>
              <a:rPr lang="ru-RU" sz="3600" dirty="0" err="1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Нурмухаметов</a:t>
            </a:r>
            <a:r>
              <a:rPr lang="ru-RU" sz="36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en-US" sz="36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      </a:t>
            </a:r>
            <a:r>
              <a:rPr lang="ru-RU" sz="36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Тимур</a:t>
            </a:r>
            <a:endParaRPr lang="ru-RU" sz="3600" dirty="0">
              <a:ln>
                <a:solidFill>
                  <a:srgbClr val="006600"/>
                </a:solidFill>
              </a:ln>
              <a:solidFill>
                <a:srgbClr val="319F53"/>
              </a:solidFill>
              <a:latin typeface="Monotype Corsiva" pitchFamily="66" charset="0"/>
            </a:endParaRPr>
          </a:p>
        </p:txBody>
      </p:sp>
      <p:pic>
        <p:nvPicPr>
          <p:cNvPr id="24577" name="Picture 1" descr="C:\Users\Администратор\Desktop\поп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786214" cy="4083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at18.privet.ru/lr/0a16fd8f91e5ee697e9c41673602eeb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143404" cy="3018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http://stat20.privet.ru/lr/0c09a4f4a097158e73e92622dcaaf3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94256"/>
            <a:ext cx="3972681" cy="3128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2" name="Picture 6" descr="http://stat21.privet.ru/lr/0c1c0277b62e7c2d9873de22a2887f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37702"/>
            <a:ext cx="4214842" cy="3110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4" name="Picture 8" descr="http://lol54.ru/uploads/posts/2011-02/thumbs/1297015605_1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85728"/>
            <a:ext cx="4071966" cy="3050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Симметрия </a:t>
            </a:r>
            <a:br>
              <a:rPr lang="ru-RU" sz="54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</a:br>
            <a:r>
              <a:rPr lang="ru-RU" sz="54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в мире</a:t>
            </a:r>
            <a:r>
              <a:rPr lang="en-US" sz="54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 </a:t>
            </a:r>
            <a:r>
              <a:rPr lang="ru-RU" sz="54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растений</a:t>
            </a:r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Рисунок 3" descr="VgUWDPw586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571744"/>
            <a:ext cx="3930651" cy="2947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2432" y="2657354"/>
            <a:ext cx="3150965" cy="282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00042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Центральная</a:t>
            </a:r>
          </a:p>
          <a:p>
            <a:pPr algn="ctr"/>
            <a:r>
              <a:rPr lang="ru-RU" sz="48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(лучевая)</a:t>
            </a:r>
            <a:endParaRPr lang="ru-RU" sz="4800" dirty="0">
              <a:ln>
                <a:solidFill>
                  <a:srgbClr val="006600"/>
                </a:solidFill>
              </a:ln>
              <a:solidFill>
                <a:srgbClr val="319F53"/>
              </a:solidFill>
              <a:latin typeface="Monotype Corsiva" pitchFamily="66" charset="0"/>
            </a:endParaRPr>
          </a:p>
        </p:txBody>
      </p:sp>
      <p:pic>
        <p:nvPicPr>
          <p:cNvPr id="38914" name="Picture 2" descr="http://www.outdoors.ru/book/animal_photo/img/a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929066"/>
            <a:ext cx="3691862" cy="2611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http://www.zooclub.ru/skat/img.php?w=650&amp;h=600&amp;img=./attach/sim/19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4357718" cy="3754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http://zjmcdz.com/uploads/posts/2011-06/1308303199_springtime_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57166"/>
            <a:ext cx="3571900" cy="2769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6116" y="2571744"/>
            <a:ext cx="32861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Поворотная</a:t>
            </a:r>
          </a:p>
          <a:p>
            <a:r>
              <a:rPr lang="ru-RU" sz="44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симметрия</a:t>
            </a:r>
            <a:endParaRPr lang="ru-RU" sz="4400" dirty="0">
              <a:ln>
                <a:solidFill>
                  <a:srgbClr val="006600"/>
                </a:solidFill>
              </a:ln>
              <a:solidFill>
                <a:srgbClr val="319F53"/>
              </a:solidFill>
              <a:latin typeface="Monotype Corsiva" pitchFamily="66" charset="0"/>
            </a:endParaRPr>
          </a:p>
        </p:txBody>
      </p:sp>
      <p:pic>
        <p:nvPicPr>
          <p:cNvPr id="40962" name="Picture 2" descr="http://im0-tub-ru.yandex.net/i?id=100782436-4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22860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4" name="Picture 4" descr="http://im5-tub-ru.yandex.net/i?id=144911771-3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929066"/>
            <a:ext cx="18764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8" name="Picture 8" descr="http://im0-tub-ru.yandex.net/i?id=142858156-5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785794"/>
            <a:ext cx="15430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70" name="Picture 10" descr="http://im4-tub-ru.yandex.net/i?id=143024083-1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285860"/>
            <a:ext cx="19050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72" name="Picture 12" descr="http://im7-tub-ru.yandex.net/i?id=515016678-65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643446"/>
            <a:ext cx="21431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http://www.1semena.ru/published/publicdata/SHOPDB/attachments/SC/products_pictures/star_en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214686"/>
            <a:ext cx="2714644" cy="3316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4786322"/>
            <a:ext cx="26532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Винтовая </a:t>
            </a:r>
          </a:p>
          <a:p>
            <a:r>
              <a:rPr lang="ru-RU" sz="44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симметрия</a:t>
            </a:r>
            <a:endParaRPr lang="ru-RU" sz="4400" dirty="0">
              <a:ln>
                <a:solidFill>
                  <a:srgbClr val="006600"/>
                </a:solidFill>
              </a:ln>
              <a:solidFill>
                <a:srgbClr val="319F53"/>
              </a:solidFill>
              <a:latin typeface="Monotype Corsiva" pitchFamily="66" charset="0"/>
            </a:endParaRPr>
          </a:p>
        </p:txBody>
      </p:sp>
      <p:pic>
        <p:nvPicPr>
          <p:cNvPr id="39940" name="Picture 4" descr="http://img11.nnm.ru/e/f/8/e/e/ef8ee1e06adc46e4183e62c863c4d3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7"/>
            <a:ext cx="5149054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2" name="Picture 6" descr="http://cdn10.hitmeister.de/media/2012/08/28/item/10/96/74/81/item_L_10967481_342776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714356"/>
            <a:ext cx="2286016" cy="5495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285992"/>
            <a:ext cx="45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9190" y="785794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Переносная </a:t>
            </a:r>
          </a:p>
          <a:p>
            <a:pPr algn="ctr"/>
            <a:r>
              <a:rPr lang="ru-RU" sz="54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симметрия</a:t>
            </a:r>
            <a:endParaRPr lang="ru-RU" sz="5400" b="1" dirty="0">
              <a:ln>
                <a:solidFill>
                  <a:srgbClr val="006600"/>
                </a:solidFill>
              </a:ln>
              <a:solidFill>
                <a:srgbClr val="319F53"/>
              </a:solidFill>
              <a:latin typeface="Monotype Corsiva" pitchFamily="66" charset="0"/>
            </a:endParaRPr>
          </a:p>
        </p:txBody>
      </p:sp>
      <p:pic>
        <p:nvPicPr>
          <p:cNvPr id="41988" name="Picture 4" descr="http://img0.liveinternet.ru/images/attach/c/4/78/303/78303194_1263643659_a19947c066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286124"/>
            <a:ext cx="4500594" cy="3375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http://img405.imageshack.us/img405/247/579666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6"/>
            <a:ext cx="4071966" cy="350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28777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Симметрия </a:t>
            </a:r>
          </a:p>
          <a:p>
            <a:r>
              <a:rPr lang="ru-RU" sz="44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конуса</a:t>
            </a:r>
            <a:endParaRPr lang="ru-RU" sz="4400" dirty="0">
              <a:ln>
                <a:solidFill>
                  <a:srgbClr val="006600"/>
                </a:solidFill>
              </a:ln>
              <a:solidFill>
                <a:srgbClr val="319F53"/>
              </a:solidFill>
              <a:latin typeface="Monotype Corsiva" pitchFamily="66" charset="0"/>
            </a:endParaRPr>
          </a:p>
        </p:txBody>
      </p:sp>
      <p:pic>
        <p:nvPicPr>
          <p:cNvPr id="3" name="Picture 4" descr="http://board.od.ua/uploads/aimages/large/152/151069-1378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71480"/>
            <a:ext cx="3929090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://img0.liveinternet.ru/images/attach/c/4/79/935/79935008_d3be6a0d4634114c0249ebe548a3b031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71678"/>
            <a:ext cx="3500462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818" y="357166"/>
            <a:ext cx="3429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Зеркальная</a:t>
            </a:r>
          </a:p>
          <a:p>
            <a:pPr algn="ctr"/>
            <a:r>
              <a:rPr lang="ru-RU" sz="44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(осевая)</a:t>
            </a:r>
            <a:endParaRPr lang="ru-RU" sz="4400" dirty="0">
              <a:ln>
                <a:solidFill>
                  <a:srgbClr val="006600"/>
                </a:solidFill>
              </a:ln>
              <a:solidFill>
                <a:srgbClr val="319F53"/>
              </a:solidFill>
              <a:latin typeface="Monotype Corsiva" pitchFamily="66" charset="0"/>
            </a:endParaRPr>
          </a:p>
        </p:txBody>
      </p:sp>
      <p:pic>
        <p:nvPicPr>
          <p:cNvPr id="43022" name="Picture 14" descr="http://im1-tub-ru.yandex.net/i?id=15498785-2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3571900" cy="2732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26" name="Picture 18" descr="http://im6-tub-ru.yandex.net/i?id=8043546-6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00438"/>
            <a:ext cx="4119591" cy="3089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://www.uralweb.ru/sale/cache/130/13023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785926"/>
            <a:ext cx="3429024" cy="4818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85736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Симметрия в </a:t>
            </a:r>
            <a:r>
              <a:rPr lang="ru-RU" sz="54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  <a:ea typeface="+mj-ea"/>
                <a:cs typeface="+mj-cs"/>
              </a:rPr>
              <a:t>мире </a:t>
            </a:r>
            <a:r>
              <a:rPr kumimoji="0" lang="ru-RU" sz="5400" b="0" i="0" u="none" strike="noStrike" kern="1200" cap="none" spc="0" normalizeH="0" baseline="0" noProof="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животных</a:t>
            </a:r>
            <a:endParaRPr kumimoji="0" lang="ru-RU" sz="5400" b="0" i="0" u="none" strike="noStrike" kern="1200" cap="none" spc="0" normalizeH="0" baseline="0" noProof="0" dirty="0">
              <a:ln>
                <a:solidFill>
                  <a:srgbClr val="006600"/>
                </a:solidFill>
              </a:ln>
              <a:solidFill>
                <a:srgbClr val="319F53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3" name="Picture 6" descr="http://fotosobaki.narod.ru/images/sobaki/4228fotosobaki.narod.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3714776" cy="4712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_0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357298"/>
            <a:ext cx="2857506" cy="5080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428736"/>
            <a:ext cx="6786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Вращательная </a:t>
            </a:r>
          </a:p>
          <a:p>
            <a:r>
              <a:rPr lang="ru-RU" sz="44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(радиальная)</a:t>
            </a:r>
            <a:endParaRPr lang="ru-RU" sz="4400" dirty="0">
              <a:ln>
                <a:solidFill>
                  <a:srgbClr val="006600"/>
                </a:solidFill>
              </a:ln>
              <a:solidFill>
                <a:srgbClr val="319F53"/>
              </a:solidFill>
              <a:latin typeface="Monotype Corsiva" pitchFamily="66" charset="0"/>
            </a:endParaRPr>
          </a:p>
        </p:txBody>
      </p:sp>
      <p:pic>
        <p:nvPicPr>
          <p:cNvPr id="1028" name="Picture 4" descr="http://www.ikirov.ru/files/1106/%D0%B7%D0%B2%D0%B5%D0%B7%D0%B4%D0%B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1612"/>
            <a:ext cx="3476616" cy="3414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http://www.krasfun.ru/images/2010/9/3c2de_meduza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4643470" cy="3012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Руководитель</a:t>
            </a:r>
            <a:endParaRPr lang="ru-RU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2357430"/>
            <a:ext cx="4543428" cy="35972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   </a:t>
            </a:r>
            <a:r>
              <a:rPr lang="ru-RU" sz="36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Учитель математики высшей категории </a:t>
            </a:r>
            <a:endParaRPr lang="en-US" sz="3600" dirty="0" smtClean="0">
              <a:ln>
                <a:solidFill>
                  <a:srgbClr val="006600"/>
                </a:solidFill>
              </a:ln>
              <a:solidFill>
                <a:srgbClr val="319F53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en-US" sz="36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   </a:t>
            </a:r>
            <a:r>
              <a:rPr lang="ru-RU" sz="36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МКОУ СОШ №10  </a:t>
            </a:r>
            <a:r>
              <a:rPr lang="en-US" sz="36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   </a:t>
            </a:r>
            <a:r>
              <a:rPr lang="ru-RU" sz="3600" dirty="0" err="1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Караулова</a:t>
            </a:r>
            <a:r>
              <a:rPr lang="ru-RU" sz="36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В.П.</a:t>
            </a:r>
            <a:endParaRPr lang="ru-RU" sz="3600" dirty="0">
              <a:ln>
                <a:solidFill>
                  <a:srgbClr val="006600"/>
                </a:solidFill>
              </a:ln>
              <a:solidFill>
                <a:srgbClr val="319F53"/>
              </a:solidFill>
              <a:latin typeface="Monotype Corsiva" pitchFamily="66" charset="0"/>
            </a:endParaRPr>
          </a:p>
        </p:txBody>
      </p:sp>
      <p:pic>
        <p:nvPicPr>
          <p:cNvPr id="4" name="Picture 3" descr="E:\Наша школа\Учителя\Портреты учителей\Караулова В.П\Караулова Валентина Павловна, завуч, учитель математики.JPG"/>
          <p:cNvPicPr>
            <a:picLocks noChangeAspect="1" noChangeArrowheads="1"/>
          </p:cNvPicPr>
          <p:nvPr/>
        </p:nvPicPr>
        <p:blipFill>
          <a:blip r:embed="rId2" cstate="print"/>
          <a:srcRect l="3227" t="6435" r="4839"/>
          <a:stretch>
            <a:fillRect/>
          </a:stretch>
        </p:blipFill>
        <p:spPr bwMode="auto">
          <a:xfrm>
            <a:off x="571472" y="1428736"/>
            <a:ext cx="3127517" cy="4786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57188"/>
            <a:ext cx="7086624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Метамерия</a:t>
            </a:r>
            <a:endParaRPr lang="ru-RU" sz="5400" dirty="0">
              <a:ln>
                <a:solidFill>
                  <a:srgbClr val="006600"/>
                </a:solidFill>
              </a:ln>
              <a:solidFill>
                <a:srgbClr val="319F53"/>
              </a:solidFill>
              <a:latin typeface="Monotype Corsiva" pitchFamily="66" charset="0"/>
            </a:endParaRPr>
          </a:p>
        </p:txBody>
      </p:sp>
      <p:pic>
        <p:nvPicPr>
          <p:cNvPr id="6148" name="Picture 4" descr="http://900igr.net/datai/biologija/Tip-Kolchatye-chervi/0013-023-Klass-Pijav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643314"/>
            <a:ext cx="3876675" cy="2657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50" name="Picture 6" descr="http://bvi.rusf.ru/taksa/i0026/00261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714488"/>
            <a:ext cx="4048125" cy="3000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29190" y="714356"/>
            <a:ext cx="4000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Двусторонняя</a:t>
            </a:r>
          </a:p>
          <a:p>
            <a:r>
              <a:rPr lang="ru-RU" sz="44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(поступательная)</a:t>
            </a:r>
            <a:endParaRPr lang="ru-RU" sz="4400" dirty="0">
              <a:ln>
                <a:solidFill>
                  <a:srgbClr val="006600"/>
                </a:solidFill>
              </a:ln>
              <a:solidFill>
                <a:srgbClr val="319F53"/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http://s2.goodfon.com/wallpaper/previews-middle/4325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668497" cy="2976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http://www.hunthouse.ru/_nw/2/73073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286124"/>
            <a:ext cx="5176124" cy="3352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j04276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6375" cy="1341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http://fotosobaki.narod.ru/images/sobaki/4228fotosobaki.narod.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1473051" cy="1868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4800"/>
            <a:ext cx="7772400" cy="531813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ЗАКЛЮЧЕНИЕ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928670"/>
            <a:ext cx="7381905" cy="5715039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b="1" i="1" dirty="0" smtClean="0">
              <a:solidFill>
                <a:srgbClr val="319F53"/>
              </a:solidFill>
              <a:latin typeface="Monotype Corsiva" pitchFamily="66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rgbClr val="319F53"/>
                </a:solidFill>
                <a:latin typeface="Monotype Corsiva" pitchFamily="66" charset="0"/>
              </a:rPr>
              <a:t>	</a:t>
            </a:r>
            <a:r>
              <a:rPr lang="ru-RU" b="1" i="1" dirty="0" smtClean="0">
                <a:solidFill>
                  <a:srgbClr val="319F53"/>
                </a:solidFill>
                <a:latin typeface="Monotype Corsiva" pitchFamily="66" charset="0"/>
              </a:rPr>
              <a:t>	</a:t>
            </a:r>
            <a:endParaRPr lang="ru-RU" dirty="0" smtClean="0">
              <a:solidFill>
                <a:srgbClr val="319F53"/>
              </a:solidFill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1476375" cy="1582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5" name="Picture 7" descr="Париж, Эйфелева башн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41888"/>
            <a:ext cx="1476375" cy="1916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714480" y="948690"/>
            <a:ext cx="728667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1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)    Симметрией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обладают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объекты </a:t>
            </a:r>
            <a:endParaRPr lang="en-US" sz="3600" b="1" dirty="0" smtClean="0">
              <a:ln>
                <a:solidFill>
                  <a:srgbClr val="006600"/>
                </a:solidFill>
              </a:ln>
              <a:solidFill>
                <a:srgbClr val="319F53"/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и явления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живой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природы.</a:t>
            </a:r>
          </a:p>
          <a:p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2)    Существует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несколько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основных типов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симметрии, которые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могут сочетаться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друг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с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другом .</a:t>
            </a:r>
          </a:p>
          <a:p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3)    В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живой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природе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огромное большинство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живых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организмов обнаруживает  сочетание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различных видов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симметрии.</a:t>
            </a:r>
          </a:p>
          <a:p>
            <a:endParaRPr lang="ru-RU" sz="3200" dirty="0">
              <a:ln>
                <a:solidFill>
                  <a:srgbClr val="006600"/>
                </a:solidFill>
              </a:ln>
              <a:solidFill>
                <a:srgbClr val="319F53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j04276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6375" cy="1341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http://fotosobaki.narod.ru/images/sobaki/4228fotosobaki.narod.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1473051" cy="1868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4800"/>
            <a:ext cx="7772400" cy="531813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ЗАКЛЮЧЕНИЕ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928670"/>
            <a:ext cx="7381905" cy="5715039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b="1" i="1" dirty="0" smtClean="0">
              <a:solidFill>
                <a:srgbClr val="319F53"/>
              </a:solidFill>
              <a:latin typeface="Monotype Corsiva" pitchFamily="66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rgbClr val="319F53"/>
                </a:solidFill>
                <a:latin typeface="Monotype Corsiva" pitchFamily="66" charset="0"/>
              </a:rPr>
              <a:t>	</a:t>
            </a:r>
            <a:r>
              <a:rPr lang="ru-RU" b="1" i="1" dirty="0" smtClean="0">
                <a:solidFill>
                  <a:srgbClr val="319F53"/>
                </a:solidFill>
                <a:latin typeface="Monotype Corsiva" pitchFamily="66" charset="0"/>
              </a:rPr>
              <a:t>	</a:t>
            </a:r>
            <a:endParaRPr lang="ru-RU" dirty="0" smtClean="0">
              <a:solidFill>
                <a:srgbClr val="319F53"/>
              </a:solidFill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1476375" cy="1582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5" name="Picture 7" descr="Париж, Эйфелева башн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41888"/>
            <a:ext cx="1476375" cy="1916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785918" y="1928802"/>
            <a:ext cx="7000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4) 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Симметрия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позволяет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живым организмам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лучше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приспособиться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 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к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среде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обитания</a:t>
            </a:r>
          </a:p>
          <a:p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5)  Помимо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симметрии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в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живой природе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на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микроуровне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встречается и </a:t>
            </a:r>
            <a:r>
              <a:rPr lang="en-US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асимметрия.</a:t>
            </a:r>
          </a:p>
          <a:p>
            <a:endParaRPr lang="ru-RU" sz="3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_7aaf7_cfd0bf84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9610">
            <a:off x="6417918" y="-10473"/>
            <a:ext cx="2531971" cy="2314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45873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54CC5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Симметрия в живой</a:t>
            </a:r>
            <a:b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54CC5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54CC5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природе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54CC54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Рисунок 8" descr="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7539">
            <a:off x="786321" y="3985314"/>
            <a:ext cx="2357454" cy="208241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50017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50"/>
                </a:solidFill>
                <a:latin typeface="Monotype Corsiva" pitchFamily="66" charset="0"/>
              </a:rPr>
              <a:t>Цель :</a:t>
            </a:r>
            <a:endParaRPr lang="ru-RU" sz="6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228601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6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 Изучить научно-популярную литературу и исследовать проявление симметрии в растительном  и животном мире.</a:t>
            </a:r>
          </a:p>
        </p:txBody>
      </p:sp>
      <p:pic>
        <p:nvPicPr>
          <p:cNvPr id="11266" name="Picture 2" descr="http://ruc.ensayoes.com/pars_docs/refs/345/344181/344181_html_m1b39b6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1015" y="3214686"/>
            <a:ext cx="5132753" cy="3441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214290"/>
            <a:ext cx="761618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      </a:t>
            </a:r>
            <a:r>
              <a:rPr lang="ru-RU" sz="3600" b="1" dirty="0" smtClean="0">
                <a:ln w="19050"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О симметрия, гимн тебе пою!              </a:t>
            </a:r>
          </a:p>
          <a:p>
            <a:r>
              <a:rPr lang="ru-RU" sz="3600" b="1" dirty="0" smtClean="0">
                <a:ln w="19050"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      Тебя повсюду в мире узнаю.</a:t>
            </a:r>
          </a:p>
          <a:p>
            <a:r>
              <a:rPr lang="ru-RU" sz="3600" b="1" dirty="0" smtClean="0">
                <a:ln w="19050"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      Ты в Эйфелевой башне, в милой кошке,</a:t>
            </a:r>
          </a:p>
          <a:p>
            <a:r>
              <a:rPr lang="ru-RU" sz="3600" b="1" dirty="0" smtClean="0">
                <a:ln w="19050"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      Ты в елочке, что у лесной дорожки.</a:t>
            </a:r>
          </a:p>
          <a:p>
            <a:r>
              <a:rPr lang="ru-RU" sz="3600" b="1" dirty="0" smtClean="0">
                <a:ln w="19050"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      С тобою в дружбе и тюльпан, и роза,</a:t>
            </a:r>
          </a:p>
          <a:p>
            <a:r>
              <a:rPr lang="ru-RU" sz="3600" b="1" dirty="0" smtClean="0">
                <a:ln w="19050"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      И снежный рой - творение мороза!</a:t>
            </a:r>
          </a:p>
          <a:p>
            <a:endParaRPr lang="ru-RU" dirty="0"/>
          </a:p>
        </p:txBody>
      </p:sp>
      <p:pic>
        <p:nvPicPr>
          <p:cNvPr id="6" name="Рисунок 5" descr="DSC_0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48" y="3714752"/>
            <a:ext cx="1785936" cy="3032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0" name="Picture 2" descr="http://susanin.udm.ru/upload/iblock/d3d/d3d86b3e39dc4922fd2831843b5cdc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1809" y="4214818"/>
            <a:ext cx="3250389" cy="2166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http://www.prikol.ru/wp-content/uploads/2008/11/1195668030__54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929066"/>
            <a:ext cx="2571768" cy="2592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МЫСЛИ ВЕЛИКИХ…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19" y="1643050"/>
            <a:ext cx="5072099" cy="425767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ru-RU" b="1" i="1" dirty="0" smtClean="0">
                <a:solidFill>
                  <a:srgbClr val="663300"/>
                </a:solidFill>
                <a:latin typeface="Monotype Corsiva" pitchFamily="66" charset="0"/>
              </a:rPr>
              <a:t>       </a:t>
            </a:r>
            <a:r>
              <a:rPr lang="ru-RU" b="1" i="1" dirty="0" smtClean="0">
                <a:solidFill>
                  <a:srgbClr val="006600"/>
                </a:solidFill>
                <a:latin typeface="Monotype Corsiva" pitchFamily="66" charset="0"/>
              </a:rPr>
              <a:t>Стоя перед чёрной доской и рисуя на ней мелом разные фигуры, я вдруг был поражен мыслью: почему симметрия понятна глазу?  Что такое симметрия? </a:t>
            </a:r>
          </a:p>
          <a:p>
            <a:pPr eaLnBrk="1" hangingPunct="1">
              <a:buFontTx/>
              <a:buNone/>
            </a:pPr>
            <a:r>
              <a:rPr lang="ru-RU" b="1" i="1" dirty="0" smtClean="0">
                <a:solidFill>
                  <a:srgbClr val="006600"/>
                </a:solidFill>
                <a:latin typeface="Monotype Corsiva" pitchFamily="66" charset="0"/>
              </a:rPr>
              <a:t>         Это врождённое чувство, отвечал я сам себе. </a:t>
            </a:r>
          </a:p>
          <a:p>
            <a:pPr algn="r" eaLnBrk="1" hangingPunct="1">
              <a:buFontTx/>
              <a:buNone/>
            </a:pPr>
            <a:r>
              <a:rPr lang="ru-RU" b="1" i="1" dirty="0" smtClean="0">
                <a:solidFill>
                  <a:srgbClr val="006600"/>
                </a:solidFill>
              </a:rPr>
              <a:t>                                                                                                              </a:t>
            </a:r>
            <a:r>
              <a:rPr lang="ru-RU" b="1" i="1" dirty="0" smtClean="0">
                <a:solidFill>
                  <a:srgbClr val="006600"/>
                </a:solidFill>
                <a:latin typeface="Monotype Corsiva" pitchFamily="66" charset="0"/>
              </a:rPr>
              <a:t>Л.Н.Толстой.</a:t>
            </a:r>
          </a:p>
        </p:txBody>
      </p:sp>
      <p:pic>
        <p:nvPicPr>
          <p:cNvPr id="27652" name="Picture 4" descr="attach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14488"/>
            <a:ext cx="3457575" cy="4465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14290"/>
            <a:ext cx="8358246" cy="3460748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663300"/>
                </a:solidFill>
                <a:latin typeface="Monotype Corsiva" pitchFamily="66" charset="0"/>
              </a:rPr>
              <a:t>	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Слово “симметрия” греческое, оно означает “соразмерность,  пропорциональность, одинаковость в расположении частей”, неизменность при каких-либо преобразованиях</a:t>
            </a:r>
            <a:endParaRPr lang="en-US" sz="3600" b="1" dirty="0" smtClean="0">
              <a:ln>
                <a:solidFill>
                  <a:srgbClr val="006600"/>
                </a:solidFill>
              </a:ln>
              <a:solidFill>
                <a:srgbClr val="319F53"/>
              </a:solidFill>
              <a:latin typeface="Monotype Corsiva" pitchFamily="66" charset="0"/>
            </a:endParaRPr>
          </a:p>
          <a:p>
            <a:pPr algn="ctr" eaLnBrk="1" hangingPunct="1">
              <a:buFontTx/>
              <a:buNone/>
            </a:pP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 </a:t>
            </a:r>
          </a:p>
          <a:p>
            <a:pPr eaLnBrk="1" hangingPunct="1"/>
            <a:endParaRPr lang="ru-RU" dirty="0" smtClean="0">
              <a:ln>
                <a:solidFill>
                  <a:srgbClr val="006600"/>
                </a:solidFill>
              </a:ln>
              <a:solidFill>
                <a:srgbClr val="319F53"/>
              </a:solidFill>
            </a:endParaRPr>
          </a:p>
        </p:txBody>
      </p:sp>
      <p:pic>
        <p:nvPicPr>
          <p:cNvPr id="26626" name="Picture 2" descr="http://d.topic.lt/FF/images/26/upload/post/201309/22/1207565/3d80def56bfa8a46c7b7a02aae44bb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928934"/>
            <a:ext cx="4857748" cy="3643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130288" y="2708275"/>
            <a:ext cx="0" cy="2160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130288" y="2708275"/>
            <a:ext cx="172720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130288" y="4868863"/>
            <a:ext cx="17272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857488" y="3213100"/>
            <a:ext cx="0" cy="2232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1130288" y="2276475"/>
            <a:ext cx="158432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2714612" y="2285992"/>
            <a:ext cx="0" cy="865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1706551" y="1989138"/>
            <a:ext cx="0" cy="19446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1706551" y="5084763"/>
            <a:ext cx="0" cy="4333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ОСЕВАЯ СИММЕТРИЯ</a:t>
            </a:r>
          </a:p>
        </p:txBody>
      </p:sp>
      <p:pic>
        <p:nvPicPr>
          <p:cNvPr id="15364" name="Picture 4" descr="http://ru.convdocs.org/pars_docs/refs/10/9257/9257_html_7b6f8d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736"/>
            <a:ext cx="3571900" cy="4933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319F53"/>
                </a:solidFill>
                <a:latin typeface="Monotype Corsiva" pitchFamily="66" charset="0"/>
              </a:rPr>
              <a:t>ЦЕНТРАЛЬНАЯ СИММЕТРИЯ</a:t>
            </a:r>
          </a:p>
        </p:txBody>
      </p:sp>
      <p:pic>
        <p:nvPicPr>
          <p:cNvPr id="20" name="Picture 2" descr="http://hijos.ru/wp-content/uploads/2013/01/number11_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357430"/>
            <a:ext cx="4749741" cy="3446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2" name="Picture 6" descr="http://900igr.net/datai/geometrija/Ornament/0014-021-Osevaja-simmetri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28934"/>
            <a:ext cx="3429000" cy="2476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143</Words>
  <PresentationFormat>Экран (4:3)</PresentationFormat>
  <Paragraphs>56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Участник конференции</vt:lpstr>
      <vt:lpstr>Руководитель</vt:lpstr>
      <vt:lpstr>Симметрия в живой  природе</vt:lpstr>
      <vt:lpstr>Цель :</vt:lpstr>
      <vt:lpstr>Слайд 5</vt:lpstr>
      <vt:lpstr>МЫСЛИ ВЕЛИКИХ…</vt:lpstr>
      <vt:lpstr>Слайд 7</vt:lpstr>
      <vt:lpstr>ОСЕВАЯ СИММЕТРИЯ</vt:lpstr>
      <vt:lpstr>ЦЕНТРАЛЬНАЯ СИММЕТРИЯ</vt:lpstr>
      <vt:lpstr>Слайд 10</vt:lpstr>
      <vt:lpstr>Симметрия  в мире  растений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Метамерия</vt:lpstr>
      <vt:lpstr>Слайд 21</vt:lpstr>
      <vt:lpstr>ЗАКЛЮЧЕНИЕ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116</cp:revision>
  <dcterms:created xsi:type="dcterms:W3CDTF">2013-12-15T08:32:14Z</dcterms:created>
  <dcterms:modified xsi:type="dcterms:W3CDTF">2014-10-01T17:50:01Z</dcterms:modified>
</cp:coreProperties>
</file>