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83" r:id="rId11"/>
    <p:sldId id="265" r:id="rId12"/>
    <p:sldId id="271" r:id="rId13"/>
    <p:sldId id="272" r:id="rId14"/>
    <p:sldId id="267" r:id="rId15"/>
    <p:sldId id="270" r:id="rId16"/>
    <p:sldId id="268" r:id="rId17"/>
    <p:sldId id="273" r:id="rId18"/>
    <p:sldId id="26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Вопрос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showVal val="1"/>
          </c:dLbls>
          <c:cat>
            <c:strRef>
              <c:f>Лист1!$A$2</c:f>
              <c:strCache>
                <c:ptCount val="1"/>
                <c:pt idx="0">
                  <c:v>Вопрос 1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2.0000000000000049E-2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Вопрос 1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0.38000000000000117</c:v>
                </c:pt>
              </c:numCache>
            </c:numRef>
          </c:val>
        </c:ser>
        <c:axId val="72454528"/>
        <c:axId val="72456064"/>
      </c:barChart>
      <c:catAx>
        <c:axId val="72454528"/>
        <c:scaling>
          <c:orientation val="minMax"/>
        </c:scaling>
        <c:axPos val="b"/>
        <c:tickLblPos val="nextTo"/>
        <c:crossAx val="72456064"/>
        <c:crosses val="autoZero"/>
        <c:auto val="1"/>
        <c:lblAlgn val="ctr"/>
        <c:lblOffset val="100"/>
      </c:catAx>
      <c:valAx>
        <c:axId val="72456064"/>
        <c:scaling>
          <c:orientation val="minMax"/>
        </c:scaling>
        <c:axPos val="l"/>
        <c:majorGridlines/>
        <c:numFmt formatCode="0%" sourceLinked="1"/>
        <c:tickLblPos val="nextTo"/>
        <c:crossAx val="72454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Выкидывают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Вопрос 2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Поделки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showVal val="1"/>
          </c:dLbls>
          <c:cat>
            <c:strRef>
              <c:f>Лист1!$A$2</c:f>
              <c:strCache>
                <c:ptCount val="1"/>
                <c:pt idx="0">
                  <c:v>Вопрос 2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Для хоз. Нужд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Вопрос 2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axId val="72493312"/>
        <c:axId val="72499200"/>
      </c:barChart>
      <c:catAx>
        <c:axId val="72493312"/>
        <c:scaling>
          <c:orientation val="minMax"/>
        </c:scaling>
        <c:axPos val="b"/>
        <c:tickLblPos val="nextTo"/>
        <c:crossAx val="72499200"/>
        <c:crosses val="autoZero"/>
        <c:auto val="1"/>
        <c:lblAlgn val="ctr"/>
        <c:lblOffset val="100"/>
      </c:catAx>
      <c:valAx>
        <c:axId val="72499200"/>
        <c:scaling>
          <c:orientation val="minMax"/>
        </c:scaling>
        <c:axPos val="l"/>
        <c:majorGridlines/>
        <c:numFmt formatCode="0%" sourceLinked="1"/>
        <c:tickLblPos val="nextTo"/>
        <c:crossAx val="72493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Они легкие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Вопрос 4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бьются как стекло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showVal val="1"/>
          </c:dLbls>
          <c:cat>
            <c:strRef>
              <c:f>Лист1!$A$2</c:f>
              <c:strCache>
                <c:ptCount val="1"/>
                <c:pt idx="0">
                  <c:v>Вопрос 4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0.65000000000000147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Вопрос 4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axId val="72546944"/>
        <c:axId val="73277824"/>
      </c:barChart>
      <c:catAx>
        <c:axId val="72546944"/>
        <c:scaling>
          <c:orientation val="minMax"/>
        </c:scaling>
        <c:axPos val="b"/>
        <c:tickLblPos val="nextTo"/>
        <c:crossAx val="73277824"/>
        <c:crosses val="autoZero"/>
        <c:auto val="1"/>
        <c:lblAlgn val="ctr"/>
        <c:lblOffset val="100"/>
      </c:catAx>
      <c:valAx>
        <c:axId val="73277824"/>
        <c:scaling>
          <c:orientation val="minMax"/>
        </c:scaling>
        <c:axPos val="l"/>
        <c:majorGridlines/>
        <c:numFmt formatCode="0%" sourceLinked="1"/>
        <c:tickLblPos val="nextTo"/>
        <c:crossAx val="7254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77487297639605"/>
          <c:y val="0"/>
          <c:w val="0.3105738197965737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D857E-1459-4B08-A37C-5B7DF060138D}" type="doc">
      <dgm:prSet loTypeId="urn:microsoft.com/office/officeart/2005/8/layout/cycle2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B1F128-4F0D-4093-9A5D-3F4F6B58A23B}">
      <dgm:prSet phldrT="[Текст]" custT="1"/>
      <dgm:spPr/>
      <dgm:t>
        <a:bodyPr/>
        <a:lstStyle/>
        <a:p>
          <a:r>
            <a:rPr lang="ru-RU" sz="1600" b="1"/>
            <a:t>Журналисты</a:t>
          </a:r>
        </a:p>
      </dgm:t>
    </dgm:pt>
    <dgm:pt modelId="{95CB8FDF-E04B-471C-857B-6B3F80E38DAD}" type="parTrans" cxnId="{92923853-8B5C-455B-A404-4229A4CCEC64}">
      <dgm:prSet/>
      <dgm:spPr/>
      <dgm:t>
        <a:bodyPr/>
        <a:lstStyle/>
        <a:p>
          <a:endParaRPr lang="ru-RU"/>
        </a:p>
      </dgm:t>
    </dgm:pt>
    <dgm:pt modelId="{92E454B3-B921-4341-9B22-02E2A44736B1}" type="sibTrans" cxnId="{92923853-8B5C-455B-A404-4229A4CCEC64}">
      <dgm:prSet/>
      <dgm:spPr/>
      <dgm:t>
        <a:bodyPr/>
        <a:lstStyle/>
        <a:p>
          <a:endParaRPr lang="ru-RU"/>
        </a:p>
      </dgm:t>
    </dgm:pt>
    <dgm:pt modelId="{11FD9D19-6734-4EC3-973B-6F0356AC764A}">
      <dgm:prSet phldrT="[Текст]" custT="1"/>
      <dgm:spPr/>
      <dgm:t>
        <a:bodyPr/>
        <a:lstStyle/>
        <a:p>
          <a:r>
            <a:rPr lang="ru-RU" sz="1600" b="1"/>
            <a:t>Мастерилки</a:t>
          </a:r>
        </a:p>
      </dgm:t>
    </dgm:pt>
    <dgm:pt modelId="{898D12AA-795F-44D9-9E1C-9F207BBBFBBA}" type="parTrans" cxnId="{0B9C6412-E8E8-4C1A-A544-0B48F7CB024E}">
      <dgm:prSet/>
      <dgm:spPr/>
      <dgm:t>
        <a:bodyPr/>
        <a:lstStyle/>
        <a:p>
          <a:endParaRPr lang="ru-RU"/>
        </a:p>
      </dgm:t>
    </dgm:pt>
    <dgm:pt modelId="{5BA6EA7E-6560-465A-9BF0-3FDCA6E8D931}" type="sibTrans" cxnId="{0B9C6412-E8E8-4C1A-A544-0B48F7CB024E}">
      <dgm:prSet/>
      <dgm:spPr/>
      <dgm:t>
        <a:bodyPr/>
        <a:lstStyle/>
        <a:p>
          <a:endParaRPr lang="ru-RU"/>
        </a:p>
      </dgm:t>
    </dgm:pt>
    <dgm:pt modelId="{2DCCC78B-A9C3-4099-B838-33DA068B50D3}">
      <dgm:prSet phldrT="[Текст]" custT="1"/>
      <dgm:spPr/>
      <dgm:t>
        <a:bodyPr/>
        <a:lstStyle/>
        <a:p>
          <a:r>
            <a:rPr lang="ru-RU" sz="1600" b="1"/>
            <a:t>Исследователи</a:t>
          </a:r>
        </a:p>
      </dgm:t>
    </dgm:pt>
    <dgm:pt modelId="{EBC2D9E3-C6E2-4469-B215-E511152EF616}" type="parTrans" cxnId="{08B4C070-296F-4541-ACDB-0959AD0CFB86}">
      <dgm:prSet/>
      <dgm:spPr/>
      <dgm:t>
        <a:bodyPr/>
        <a:lstStyle/>
        <a:p>
          <a:endParaRPr lang="ru-RU"/>
        </a:p>
      </dgm:t>
    </dgm:pt>
    <dgm:pt modelId="{22DB7E7E-0DE8-4E85-8397-E7FD3F1C876A}" type="sibTrans" cxnId="{08B4C070-296F-4541-ACDB-0959AD0CFB86}">
      <dgm:prSet/>
      <dgm:spPr/>
      <dgm:t>
        <a:bodyPr/>
        <a:lstStyle/>
        <a:p>
          <a:endParaRPr lang="ru-RU"/>
        </a:p>
      </dgm:t>
    </dgm:pt>
    <dgm:pt modelId="{06A26E89-FE27-4598-AE0D-2F1ECB55C174}" type="pres">
      <dgm:prSet presAssocID="{C89D857E-1459-4B08-A37C-5B7DF06013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5405B-37A5-4D04-8AF3-C343777FF9B7}" type="pres">
      <dgm:prSet presAssocID="{44B1F128-4F0D-4093-9A5D-3F4F6B58A23B}" presName="node" presStyleLbl="node1" presStyleIdx="0" presStyleCnt="3" custScaleX="12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CC26C-D808-44E5-A0A3-85FBE3C34342}" type="pres">
      <dgm:prSet presAssocID="{92E454B3-B921-4341-9B22-02E2A44736B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22FA240-B1AE-4040-A620-A76475F251B2}" type="pres">
      <dgm:prSet presAssocID="{92E454B3-B921-4341-9B22-02E2A44736B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4502773-8358-454A-8CAE-078903B29019}" type="pres">
      <dgm:prSet presAssocID="{11FD9D19-6734-4EC3-973B-6F0356AC764A}" presName="node" presStyleLbl="node1" presStyleIdx="1" presStyleCnt="3" custScaleX="12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0FE3B-B0C5-4B4F-8C1E-BCF4D5CC67F7}" type="pres">
      <dgm:prSet presAssocID="{5BA6EA7E-6560-465A-9BF0-3FDCA6E8D93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FECC8B6-F216-4169-8CB4-AAA4107433C6}" type="pres">
      <dgm:prSet presAssocID="{5BA6EA7E-6560-465A-9BF0-3FDCA6E8D93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F5F5650-942A-440D-A3C2-E7ED6A332F4E}" type="pres">
      <dgm:prSet presAssocID="{2DCCC78B-A9C3-4099-B838-33DA068B50D3}" presName="node" presStyleLbl="node1" presStyleIdx="2" presStyleCnt="3" custScaleX="142735" custRadScaleRad="99343" custRadScaleInc="-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0B0C1-6FF1-499C-8A2D-175D22733400}" type="pres">
      <dgm:prSet presAssocID="{22DB7E7E-0DE8-4E85-8397-E7FD3F1C876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959D6F7-869F-4ED4-9573-B1A72AEA6973}" type="pres">
      <dgm:prSet presAssocID="{22DB7E7E-0DE8-4E85-8397-E7FD3F1C876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4408BBD-86DB-4004-87C6-6ACB7FE07767}" type="presOf" srcId="{22DB7E7E-0DE8-4E85-8397-E7FD3F1C876A}" destId="{B5D0B0C1-6FF1-499C-8A2D-175D22733400}" srcOrd="0" destOrd="0" presId="urn:microsoft.com/office/officeart/2005/8/layout/cycle2"/>
    <dgm:cxn modelId="{C8DBAB24-6FCA-4705-A80E-241948537C02}" type="presOf" srcId="{92E454B3-B921-4341-9B22-02E2A44736B1}" destId="{422FA240-B1AE-4040-A620-A76475F251B2}" srcOrd="1" destOrd="0" presId="urn:microsoft.com/office/officeart/2005/8/layout/cycle2"/>
    <dgm:cxn modelId="{92923853-8B5C-455B-A404-4229A4CCEC64}" srcId="{C89D857E-1459-4B08-A37C-5B7DF060138D}" destId="{44B1F128-4F0D-4093-9A5D-3F4F6B58A23B}" srcOrd="0" destOrd="0" parTransId="{95CB8FDF-E04B-471C-857B-6B3F80E38DAD}" sibTransId="{92E454B3-B921-4341-9B22-02E2A44736B1}"/>
    <dgm:cxn modelId="{02E8B389-03CB-4F2C-B381-12715CACBC3F}" type="presOf" srcId="{2DCCC78B-A9C3-4099-B838-33DA068B50D3}" destId="{BF5F5650-942A-440D-A3C2-E7ED6A332F4E}" srcOrd="0" destOrd="0" presId="urn:microsoft.com/office/officeart/2005/8/layout/cycle2"/>
    <dgm:cxn modelId="{5B8D5914-BC6D-4C97-A0AF-74E5EA6EDCCE}" type="presOf" srcId="{11FD9D19-6734-4EC3-973B-6F0356AC764A}" destId="{64502773-8358-454A-8CAE-078903B29019}" srcOrd="0" destOrd="0" presId="urn:microsoft.com/office/officeart/2005/8/layout/cycle2"/>
    <dgm:cxn modelId="{C63D7515-4193-4B4D-9DC7-192AB0846EAE}" type="presOf" srcId="{5BA6EA7E-6560-465A-9BF0-3FDCA6E8D931}" destId="{FF70FE3B-B0C5-4B4F-8C1E-BCF4D5CC67F7}" srcOrd="0" destOrd="0" presId="urn:microsoft.com/office/officeart/2005/8/layout/cycle2"/>
    <dgm:cxn modelId="{68770F5B-EFC7-4E7A-9B9C-9766C2DB6146}" type="presOf" srcId="{92E454B3-B921-4341-9B22-02E2A44736B1}" destId="{DAACC26C-D808-44E5-A0A3-85FBE3C34342}" srcOrd="0" destOrd="0" presId="urn:microsoft.com/office/officeart/2005/8/layout/cycle2"/>
    <dgm:cxn modelId="{40E5B1B4-9710-4176-A5A5-F485D011AE72}" type="presOf" srcId="{44B1F128-4F0D-4093-9A5D-3F4F6B58A23B}" destId="{9775405B-37A5-4D04-8AF3-C343777FF9B7}" srcOrd="0" destOrd="0" presId="urn:microsoft.com/office/officeart/2005/8/layout/cycle2"/>
    <dgm:cxn modelId="{34DA4605-4CC0-456A-A5D9-4DAC6263568D}" type="presOf" srcId="{5BA6EA7E-6560-465A-9BF0-3FDCA6E8D931}" destId="{8FECC8B6-F216-4169-8CB4-AAA4107433C6}" srcOrd="1" destOrd="0" presId="urn:microsoft.com/office/officeart/2005/8/layout/cycle2"/>
    <dgm:cxn modelId="{08B4C070-296F-4541-ACDB-0959AD0CFB86}" srcId="{C89D857E-1459-4B08-A37C-5B7DF060138D}" destId="{2DCCC78B-A9C3-4099-B838-33DA068B50D3}" srcOrd="2" destOrd="0" parTransId="{EBC2D9E3-C6E2-4469-B215-E511152EF616}" sibTransId="{22DB7E7E-0DE8-4E85-8397-E7FD3F1C876A}"/>
    <dgm:cxn modelId="{4AD29F2D-3660-4612-BC12-9A1EB2AE301A}" type="presOf" srcId="{22DB7E7E-0DE8-4E85-8397-E7FD3F1C876A}" destId="{C959D6F7-869F-4ED4-9573-B1A72AEA6973}" srcOrd="1" destOrd="0" presId="urn:microsoft.com/office/officeart/2005/8/layout/cycle2"/>
    <dgm:cxn modelId="{0B9C6412-E8E8-4C1A-A544-0B48F7CB024E}" srcId="{C89D857E-1459-4B08-A37C-5B7DF060138D}" destId="{11FD9D19-6734-4EC3-973B-6F0356AC764A}" srcOrd="1" destOrd="0" parTransId="{898D12AA-795F-44D9-9E1C-9F207BBBFBBA}" sibTransId="{5BA6EA7E-6560-465A-9BF0-3FDCA6E8D931}"/>
    <dgm:cxn modelId="{DEC381E8-2B7F-47D9-AA2F-F4D7F6000E46}" type="presOf" srcId="{C89D857E-1459-4B08-A37C-5B7DF060138D}" destId="{06A26E89-FE27-4598-AE0D-2F1ECB55C174}" srcOrd="0" destOrd="0" presId="urn:microsoft.com/office/officeart/2005/8/layout/cycle2"/>
    <dgm:cxn modelId="{2A733A6B-B860-4383-8DB7-5250E7A31D4A}" type="presParOf" srcId="{06A26E89-FE27-4598-AE0D-2F1ECB55C174}" destId="{9775405B-37A5-4D04-8AF3-C343777FF9B7}" srcOrd="0" destOrd="0" presId="urn:microsoft.com/office/officeart/2005/8/layout/cycle2"/>
    <dgm:cxn modelId="{6172161E-D39C-4658-8BCE-FA4453AF04D3}" type="presParOf" srcId="{06A26E89-FE27-4598-AE0D-2F1ECB55C174}" destId="{DAACC26C-D808-44E5-A0A3-85FBE3C34342}" srcOrd="1" destOrd="0" presId="urn:microsoft.com/office/officeart/2005/8/layout/cycle2"/>
    <dgm:cxn modelId="{9D7CF2D8-7EAC-48D0-B6AC-1F379D40CDD1}" type="presParOf" srcId="{DAACC26C-D808-44E5-A0A3-85FBE3C34342}" destId="{422FA240-B1AE-4040-A620-A76475F251B2}" srcOrd="0" destOrd="0" presId="urn:microsoft.com/office/officeart/2005/8/layout/cycle2"/>
    <dgm:cxn modelId="{7D0F1EAD-A529-4EC2-9BC3-8E6E50060A3E}" type="presParOf" srcId="{06A26E89-FE27-4598-AE0D-2F1ECB55C174}" destId="{64502773-8358-454A-8CAE-078903B29019}" srcOrd="2" destOrd="0" presId="urn:microsoft.com/office/officeart/2005/8/layout/cycle2"/>
    <dgm:cxn modelId="{4EF363A3-7572-4D6E-993F-990EF0993D79}" type="presParOf" srcId="{06A26E89-FE27-4598-AE0D-2F1ECB55C174}" destId="{FF70FE3B-B0C5-4B4F-8C1E-BCF4D5CC67F7}" srcOrd="3" destOrd="0" presId="urn:microsoft.com/office/officeart/2005/8/layout/cycle2"/>
    <dgm:cxn modelId="{D5E19627-61BE-4E58-979E-5809402CA334}" type="presParOf" srcId="{FF70FE3B-B0C5-4B4F-8C1E-BCF4D5CC67F7}" destId="{8FECC8B6-F216-4169-8CB4-AAA4107433C6}" srcOrd="0" destOrd="0" presId="urn:microsoft.com/office/officeart/2005/8/layout/cycle2"/>
    <dgm:cxn modelId="{63D9BA04-603B-45A0-94AE-5A3906BD4CB6}" type="presParOf" srcId="{06A26E89-FE27-4598-AE0D-2F1ECB55C174}" destId="{BF5F5650-942A-440D-A3C2-E7ED6A332F4E}" srcOrd="4" destOrd="0" presId="urn:microsoft.com/office/officeart/2005/8/layout/cycle2"/>
    <dgm:cxn modelId="{E726003A-8D73-4BEB-A5AE-F9EBD87E8D39}" type="presParOf" srcId="{06A26E89-FE27-4598-AE0D-2F1ECB55C174}" destId="{B5D0B0C1-6FF1-499C-8A2D-175D22733400}" srcOrd="5" destOrd="0" presId="urn:microsoft.com/office/officeart/2005/8/layout/cycle2"/>
    <dgm:cxn modelId="{7B62DA15-2C8C-4B6E-B1A4-A6B5FB46CA4B}" type="presParOf" srcId="{B5D0B0C1-6FF1-499C-8A2D-175D22733400}" destId="{C959D6F7-869F-4ED4-9573-B1A72AEA69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75405B-37A5-4D04-8AF3-C343777FF9B7}">
      <dsp:nvSpPr>
        <dsp:cNvPr id="0" name=""/>
        <dsp:cNvSpPr/>
      </dsp:nvSpPr>
      <dsp:spPr>
        <a:xfrm>
          <a:off x="2362232" y="1058"/>
          <a:ext cx="2248411" cy="1783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Журналисты</a:t>
          </a:r>
        </a:p>
      </dsp:txBody>
      <dsp:txXfrm>
        <a:off x="2362232" y="1058"/>
        <a:ext cx="2248411" cy="1783674"/>
      </dsp:txXfrm>
    </dsp:sp>
    <dsp:sp modelId="{DAACC26C-D808-44E5-A0A3-85FBE3C34342}">
      <dsp:nvSpPr>
        <dsp:cNvPr id="0" name=""/>
        <dsp:cNvSpPr/>
      </dsp:nvSpPr>
      <dsp:spPr>
        <a:xfrm rot="3600000">
          <a:off x="3936519" y="1739786"/>
          <a:ext cx="425302" cy="601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3600000">
        <a:off x="3936519" y="1739786"/>
        <a:ext cx="425302" cy="601990"/>
      </dsp:txXfrm>
    </dsp:sp>
    <dsp:sp modelId="{64502773-8358-454A-8CAE-078903B29019}">
      <dsp:nvSpPr>
        <dsp:cNvPr id="0" name=""/>
        <dsp:cNvSpPr/>
      </dsp:nvSpPr>
      <dsp:spPr>
        <a:xfrm>
          <a:off x="3684272" y="2319722"/>
          <a:ext cx="2281694" cy="1783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Мастерилки</a:t>
          </a:r>
        </a:p>
      </dsp:txBody>
      <dsp:txXfrm>
        <a:off x="3684272" y="2319722"/>
        <a:ext cx="2281694" cy="1783674"/>
      </dsp:txXfrm>
    </dsp:sp>
    <dsp:sp modelId="{FF70FE3B-B0C5-4B4F-8C1E-BCF4D5CC67F7}">
      <dsp:nvSpPr>
        <dsp:cNvPr id="0" name=""/>
        <dsp:cNvSpPr/>
      </dsp:nvSpPr>
      <dsp:spPr>
        <a:xfrm rot="10798943">
          <a:off x="3495772" y="2910952"/>
          <a:ext cx="133206" cy="601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798943">
        <a:off x="3495772" y="2910952"/>
        <a:ext cx="133206" cy="601990"/>
      </dsp:txXfrm>
    </dsp:sp>
    <dsp:sp modelId="{BF5F5650-942A-440D-A3C2-E7ED6A332F4E}">
      <dsp:nvSpPr>
        <dsp:cNvPr id="0" name=""/>
        <dsp:cNvSpPr/>
      </dsp:nvSpPr>
      <dsp:spPr>
        <a:xfrm>
          <a:off x="887010" y="2320541"/>
          <a:ext cx="2545928" cy="1783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Исследователи</a:t>
          </a:r>
        </a:p>
      </dsp:txBody>
      <dsp:txXfrm>
        <a:off x="887010" y="2320541"/>
        <a:ext cx="2545928" cy="1783674"/>
      </dsp:txXfrm>
    </dsp:sp>
    <dsp:sp modelId="{B5D0B0C1-6FF1-499C-8A2D-175D22733400}">
      <dsp:nvSpPr>
        <dsp:cNvPr id="0" name=""/>
        <dsp:cNvSpPr/>
      </dsp:nvSpPr>
      <dsp:spPr>
        <a:xfrm rot="17985860">
          <a:off x="2614446" y="1753985"/>
          <a:ext cx="414839" cy="601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7985860">
        <a:off x="2614446" y="1753985"/>
        <a:ext cx="414839" cy="601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51D3-487B-4BEF-B1F7-FF5B8AC5EF7D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65F7-A4DA-4B50-AB5D-ED00C0084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486600" cy="57849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МБОУ г.Астрахани «СОШ № 20»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Польза и вред пластиковых бутылок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581128"/>
            <a:ext cx="169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«б» класс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8052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Астрахань  2014</a:t>
            </a:r>
            <a:endParaRPr lang="ru-RU" sz="2400" b="1" dirty="0"/>
          </a:p>
        </p:txBody>
      </p:sp>
      <p:pic>
        <p:nvPicPr>
          <p:cNvPr id="1026" name="Picture 2" descr="C:\Users\1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4176464" cy="2337048"/>
          </a:xfrm>
          <a:prstGeom prst="round2Diag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Социологический опрос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i="1" dirty="0" smtClean="0"/>
              <a:t>Как Вы думаете, почему люди используют пластиковые  бутылки?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Социологический опрос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Как используются пластиковые бутылки</a:t>
            </a:r>
            <a:br>
              <a:rPr lang="ru-RU" sz="3600" i="1" dirty="0" smtClean="0"/>
            </a:br>
            <a:endParaRPr lang="ru-RU" sz="3600" i="1" dirty="0"/>
          </a:p>
        </p:txBody>
      </p:sp>
      <p:pic>
        <p:nvPicPr>
          <p:cNvPr id="1026" name="Picture 2" descr="C:\Users\1\Desktop\ПРОЕКТ 2 ПЛАСТИК БУТ\Каринки проект пласт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342778" cy="1745892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1508768">
            <a:off x="5551481" y="1969431"/>
            <a:ext cx="102176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103948" y="2960948"/>
            <a:ext cx="93610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208732">
            <a:off x="2520532" y="2026408"/>
            <a:ext cx="91513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1\Desktop\ПРОЕКТ 2 ПЛАСТИК БУТ\Каринки проект пласт\му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2181225" cy="2088232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</p:pic>
      <p:pic>
        <p:nvPicPr>
          <p:cNvPr id="1028" name="Picture 4" descr="C:\Users\1\Desktop\ПРОЕКТ 2 ПЛАСТИК БУТ\Каринки проект пласт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944216" cy="3024336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</p:pic>
      <p:pic>
        <p:nvPicPr>
          <p:cNvPr id="1029" name="Picture 5" descr="C:\Users\1\Desktop\99767437_getImage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33056"/>
            <a:ext cx="3600400" cy="2376264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литературных источников</a:t>
            </a:r>
            <a:endParaRPr lang="ru-RU" dirty="0"/>
          </a:p>
        </p:txBody>
      </p:sp>
      <p:pic>
        <p:nvPicPr>
          <p:cNvPr id="12289" name="Picture 1" descr="C:\Users\1\Desktop\ло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176464" cy="2448272"/>
          </a:xfrm>
          <a:prstGeom prst="rect">
            <a:avLst/>
          </a:prstGeom>
          <a:noFill/>
        </p:spPr>
      </p:pic>
      <p:pic>
        <p:nvPicPr>
          <p:cNvPr id="12291" name="Picture 3" descr="C:\Users\1\Desktop\Schermata-2012-05-13-a-14.12.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816424" cy="2520280"/>
          </a:xfrm>
          <a:prstGeom prst="rect">
            <a:avLst/>
          </a:prstGeom>
          <a:noFill/>
        </p:spPr>
      </p:pic>
      <p:pic>
        <p:nvPicPr>
          <p:cNvPr id="12292" name="Picture 4" descr="C:\Users\1\Desktop\ПРОЕКТ 2 ПЛАСТИК БУТ\Картинки проект пласт\99767437_getImage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4248472" cy="2519811"/>
          </a:xfrm>
          <a:prstGeom prst="rect">
            <a:avLst/>
          </a:prstGeom>
          <a:noFill/>
        </p:spPr>
      </p:pic>
      <p:pic>
        <p:nvPicPr>
          <p:cNvPr id="12293" name="Picture 5" descr="C:\Users\1\Desktop\ПРОЕКТ 2 ПЛАСТИК БУТ\Картинки проект пласт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600400" cy="2160240"/>
          </a:xfrm>
          <a:prstGeom prst="rect">
            <a:avLst/>
          </a:prstGeom>
          <a:noFill/>
        </p:spPr>
      </p:pic>
      <p:pic>
        <p:nvPicPr>
          <p:cNvPr id="12290" name="Picture 2" descr="C:\Users\1\Desktop\круж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348880"/>
            <a:ext cx="2880320" cy="225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литературных источников</a:t>
            </a:r>
            <a:endParaRPr lang="ru-RU" dirty="0"/>
          </a:p>
        </p:txBody>
      </p:sp>
      <p:pic>
        <p:nvPicPr>
          <p:cNvPr id="4" name="Содержимое 3" descr="классификация пластиковых бутыл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899592" y="3717032"/>
            <a:ext cx="1080120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1720" y="5157192"/>
            <a:ext cx="111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ПЭТ</a:t>
            </a:r>
            <a:endParaRPr lang="ru-RU" sz="4400" b="1" dirty="0"/>
          </a:p>
        </p:txBody>
      </p:sp>
      <p:pic>
        <p:nvPicPr>
          <p:cNvPr id="3074" name="Picture 2" descr="C:\Users\1\Desktop\б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3024336" cy="236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Анализ литературных источников</a:t>
            </a:r>
            <a:endParaRPr lang="ru-RU" sz="3600" b="1" dirty="0"/>
          </a:p>
        </p:txBody>
      </p:sp>
      <p:pic>
        <p:nvPicPr>
          <p:cNvPr id="4" name="Содержимое 3" descr="ПЭТ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t="56053" r="21650"/>
          <a:stretch>
            <a:fillRect/>
          </a:stretch>
        </p:blipFill>
        <p:spPr bwMode="auto">
          <a:xfrm>
            <a:off x="611560" y="1052736"/>
            <a:ext cx="34563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4499992" y="299695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1\Desktop\ПРОЕКТ 2 ПЛАСТИК БУТ\Картинки проект пласт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2325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112568" cy="2736304"/>
          </a:xfrm>
          <a:prstGeom prst="round2Diag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/>
              <a:t>Оборудование для производства ПЭТ- хлопьев из пластиковых бутылок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212976"/>
            <a:ext cx="5300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Выдувные машины для производства</a:t>
            </a:r>
          </a:p>
          <a:p>
            <a:pPr algn="ctr"/>
            <a:r>
              <a:rPr lang="ru-RU" sz="2400" b="1" dirty="0" smtClean="0"/>
              <a:t>ПЭТ-бутылок</a:t>
            </a:r>
            <a:endParaRPr lang="ru-RU" sz="2400" b="1" dirty="0"/>
          </a:p>
        </p:txBody>
      </p:sp>
      <p:pic>
        <p:nvPicPr>
          <p:cNvPr id="2052" name="Picture 4" descr="C:\Users\1\Desktop\за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024336" cy="4093046"/>
          </a:xfrm>
          <a:prstGeom prst="round2DiagRect">
            <a:avLst/>
          </a:prstGeom>
          <a:noFill/>
        </p:spPr>
      </p:pic>
      <p:pic>
        <p:nvPicPr>
          <p:cNvPr id="2053" name="Picture 5" descr="C:\Users\1\Desktop\бу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196443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андомат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464496" cy="5688632"/>
          </a:xfrm>
          <a:prstGeom prst="round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83671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ФАНДОМАТЫ</a:t>
            </a:r>
          </a:p>
          <a:p>
            <a:r>
              <a:rPr lang="ru-RU" sz="2400" dirty="0" smtClean="0"/>
              <a:t>принимают алюминиевую и ПЭТ-бутылку, а взамен выдают деньги.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из пластика</a:t>
            </a:r>
            <a:endParaRPr lang="ru-RU" dirty="0"/>
          </a:p>
        </p:txBody>
      </p:sp>
      <p:pic>
        <p:nvPicPr>
          <p:cNvPr id="4098" name="Picture 2" descr="C:\Users\1\Desktop\дом из пла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696743" cy="4608512"/>
          </a:xfrm>
          <a:prstGeom prst="rect">
            <a:avLst/>
          </a:prstGeom>
          <a:noFill/>
        </p:spPr>
      </p:pic>
      <p:pic>
        <p:nvPicPr>
          <p:cNvPr id="5" name="Picture 2" descr="C:\Users\1\Desktop\casa-botella-plastico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6624736" cy="4525963"/>
          </a:xfrm>
          <a:prstGeom prst="rect">
            <a:avLst/>
          </a:prstGeom>
          <a:noFill/>
        </p:spPr>
      </p:pic>
      <p:pic>
        <p:nvPicPr>
          <p:cNvPr id="6" name="Picture 4" descr="C:\Users\1\Desktop\66114880_1204886709_img_4733474_190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6673924" cy="480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Интересные факты о пластике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 пройти около 450 лет, прежде чем пластик начнет разлагаться. </a:t>
            </a:r>
          </a:p>
          <a:p>
            <a:r>
              <a:rPr lang="ru-RU" dirty="0" smtClean="0"/>
              <a:t>90% той цены, которую Вы платите за воду — составляет стоимость пластика, в то время как сама вода стоит около 10%</a:t>
            </a:r>
          </a:p>
          <a:p>
            <a:r>
              <a:rPr lang="ru-RU" dirty="0" smtClean="0"/>
              <a:t>Всего 25 переработанных бутылок достаточно, чтобы произвести пиджак для взрослого человека</a:t>
            </a:r>
          </a:p>
          <a:p>
            <a:r>
              <a:rPr lang="ru-RU" dirty="0" smtClean="0"/>
              <a:t>В некоторых странах полностью запрещено использование пластиковых бутылок. Среди них Австралия, Китай, Австрия, Бангладеш, Ирландия и несколько других стран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Химическое исследование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i="1" u="sng" dirty="0" smtClean="0"/>
              <a:t>Основополагающий вопрос</a:t>
            </a:r>
            <a:r>
              <a:rPr lang="ru-RU" i="1" dirty="0" smtClean="0"/>
              <a:t>: «Можно ли утилизировать пластиковые бутылки самим?»</a:t>
            </a:r>
            <a:endParaRPr lang="ru-RU" dirty="0" smtClean="0"/>
          </a:p>
          <a:p>
            <a:pPr lvl="0"/>
            <a:r>
              <a:rPr lang="ru-RU" u="sng" dirty="0" smtClean="0"/>
              <a:t>Горение</a:t>
            </a:r>
            <a:endParaRPr lang="ru-RU" dirty="0" smtClean="0"/>
          </a:p>
          <a:p>
            <a:pPr lvl="0"/>
            <a:r>
              <a:rPr lang="ru-RU" u="sng" dirty="0" smtClean="0"/>
              <a:t>Действие на пластик серной кислоты и щелочи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5" name="Picture 1" descr="C:\Users\1\Desktop\ПРОЕКТ 2 ПЛАСТИК БУТ\Картинки проект пласт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149080"/>
            <a:ext cx="2520280" cy="226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осторов колоч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ound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074" name="Picture 2" descr="C:\Users\1\Desktop\верблю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104456" cy="2520280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076" name="Picture 4" descr="C:\Users\1\Desktop\лотосы цвету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4248472" cy="2592288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077" name="Picture 5" descr="C:\Users\1\Desktop\пт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96952"/>
            <a:ext cx="3960440" cy="3456384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078" name="Picture 6" descr="C:\Users\1\Desktop\лошад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996952"/>
            <a:ext cx="4248472" cy="3456384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Выводы по исследованию: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Мы убедились, что пластик нельзя сжигать, т.к. он выделяет ядовитые вещества, опасные для человека и окружающей среды</a:t>
            </a:r>
          </a:p>
          <a:p>
            <a:r>
              <a:rPr lang="ru-RU" dirty="0" smtClean="0"/>
              <a:t>Материал, из которого сделаны пластиковые бутылки, достаточно прочен: он не растворяется ни в кислотах, ни и щелочах.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Наблюдение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\Desktop\IMG_42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744416" cy="238408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ПРОЕКТ 2 ПЛАСТИК БУТ\фото пластик\IMG_2833.JPG"/>
          <p:cNvPicPr/>
          <p:nvPr/>
        </p:nvPicPr>
        <p:blipFill>
          <a:blip r:embed="rId3" cstate="print"/>
          <a:srcRect b="18642"/>
          <a:stretch>
            <a:fillRect/>
          </a:stretch>
        </p:blipFill>
        <p:spPr bwMode="auto">
          <a:xfrm>
            <a:off x="4139952" y="4581128"/>
            <a:ext cx="4648643" cy="18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ПРОЕКТ 2 ПЛАСТИК БУТ\фото пластик\IMG_2831.JPG"/>
          <p:cNvPicPr/>
          <p:nvPr/>
        </p:nvPicPr>
        <p:blipFill>
          <a:blip r:embed="rId4" cstate="print"/>
          <a:srcRect b="16810"/>
          <a:stretch>
            <a:fillRect/>
          </a:stretch>
        </p:blipFill>
        <p:spPr bwMode="auto">
          <a:xfrm>
            <a:off x="2699792" y="2348880"/>
            <a:ext cx="4712439" cy="19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поделок</a:t>
            </a:r>
            <a:endParaRPr lang="ru-RU" dirty="0"/>
          </a:p>
        </p:txBody>
      </p:sp>
      <p:pic>
        <p:nvPicPr>
          <p:cNvPr id="4" name="Содержимое 3" descr="C:\Users\1\AppData\Local\Microsoft\Windows\Temporary Internet Files\Content.Word\P3041264.jpg"/>
          <p:cNvPicPr>
            <a:picLocks noGrp="1"/>
          </p:cNvPicPr>
          <p:nvPr>
            <p:ph idx="1"/>
          </p:nvPr>
        </p:nvPicPr>
        <p:blipFill>
          <a:blip r:embed="rId2" cstate="print"/>
          <a:srcRect t="20486" b="15128"/>
          <a:stretch>
            <a:fillRect/>
          </a:stretch>
        </p:blipFill>
        <p:spPr bwMode="auto">
          <a:xfrm>
            <a:off x="755576" y="1340768"/>
            <a:ext cx="7776864" cy="2880320"/>
          </a:xfrm>
          <a:prstGeom prst="round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C:\Users\1\AppData\Local\Microsoft\Windows\Temporary Internet Files\Content.Word\P30412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664296" cy="1867434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C:\Users\1\AppData\Local\Microsoft\Windows\Temporary Internet Files\Content.Word\P3041273.jpg"/>
          <p:cNvPicPr/>
          <p:nvPr/>
        </p:nvPicPr>
        <p:blipFill>
          <a:blip r:embed="rId4" cstate="print"/>
          <a:srcRect l="26592" t="15267" r="20223" b="20614"/>
          <a:stretch>
            <a:fillRect/>
          </a:stretch>
        </p:blipFill>
        <p:spPr bwMode="auto">
          <a:xfrm>
            <a:off x="3635896" y="4581128"/>
            <a:ext cx="2448272" cy="1728192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Информационно-просветительский этап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Конкурс мини-сочинений </a:t>
            </a:r>
          </a:p>
          <a:p>
            <a:pPr>
              <a:buNone/>
            </a:pPr>
            <a:r>
              <a:rPr lang="ru-RU" dirty="0" smtClean="0"/>
              <a:t>«Что  мы знаем о пластике?»</a:t>
            </a:r>
          </a:p>
          <a:p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буклета «Интересные факты о пластике»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Агитбригада «Мы – против загрязнения планеты пластиком»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1\Desktop\МО13-14\МО\Новая папка\DSC02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1"/>
            <a:ext cx="3024336" cy="1944216"/>
          </a:xfrm>
          <a:prstGeom prst="round2Diag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Пластиковая бутылка – уникальное изобретение человечества, которое позволило облегчить жизнь человека, представляет собой полиэтилентерефталат (ПЭТ) – один из разновидностей пластика; </a:t>
            </a:r>
          </a:p>
          <a:p>
            <a:r>
              <a:rPr lang="ru-RU" dirty="0" smtClean="0"/>
              <a:t>Пластиковую бутылку нельзя сжигать (загрязнение окружающей среды, отравление ядовитыми парами) или закапывать (бутылка разложится только через 500 лет!), необходимо искать альтернативные способы вторичного использования пластиковых бутылок.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Вторичное использование ПЭТ-бутылок– сбор и сдача в пункты приема вторсырья, поделки для дома и сада, применение в качестве тары в хозяйственных нуждах;</a:t>
            </a:r>
          </a:p>
          <a:p>
            <a:r>
              <a:rPr lang="ru-RU" dirty="0" smtClean="0"/>
              <a:t>Пластиковые бутылки полезны при рациональном использовании;</a:t>
            </a:r>
          </a:p>
          <a:p>
            <a:r>
              <a:rPr lang="ru-RU" dirty="0" smtClean="0"/>
              <a:t>Перспектива развития темы – продолжить просветительскую работу о необходимости бережного отношения к природе;</a:t>
            </a:r>
          </a:p>
          <a:p>
            <a:r>
              <a:rPr lang="ru-RU" dirty="0" smtClean="0"/>
              <a:t>Проведение акций «За чистоту школьного двора»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4cece45732dfa8.33951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070226" cy="2908654"/>
          </a:xfrm>
          <a:prstGeom prst="rect">
            <a:avLst/>
          </a:prstGeom>
          <a:noFill/>
        </p:spPr>
      </p:pic>
      <p:pic>
        <p:nvPicPr>
          <p:cNvPr id="1028" name="Picture 4" descr="C:\Users\1\Desktop\iдель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032448" cy="2808312"/>
          </a:xfrm>
          <a:prstGeom prst="rect">
            <a:avLst/>
          </a:prstGeom>
          <a:noFill/>
        </p:spPr>
      </p:pic>
      <p:pic>
        <p:nvPicPr>
          <p:cNvPr id="1029" name="Picture 5" descr="C:\Users\1\Desktop\птиц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176464" cy="2808312"/>
          </a:xfrm>
          <a:prstGeom prst="rect">
            <a:avLst/>
          </a:prstGeom>
          <a:noFill/>
        </p:spPr>
      </p:pic>
      <p:pic>
        <p:nvPicPr>
          <p:cNvPr id="1030" name="Picture 6" descr="C:\Users\1\Desktop\ко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6672"/>
            <a:ext cx="4104456" cy="2880320"/>
          </a:xfrm>
          <a:prstGeom prst="rect">
            <a:avLst/>
          </a:prstGeom>
          <a:noFill/>
        </p:spPr>
      </p:pic>
      <p:pic>
        <p:nvPicPr>
          <p:cNvPr id="1027" name="Picture 3" descr="C:\Users\1\Desktop\astr_prir01.jpg_1439120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844824"/>
            <a:ext cx="259228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му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1588"/>
            <a:ext cx="3960440" cy="2513356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1\Desktop\2gQmcSk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104456" cy="4266474"/>
          </a:xfrm>
          <a:prstGeom prst="round2Diag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052" name="Picture 4" descr="C:\Users\1\Desktop\фото пластик\IMG_2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3888432" cy="2952328"/>
          </a:xfrm>
          <a:prstGeom prst="round1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изучить пользу и вред, вторичное использование пластиковых бутылок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-анализ литературных источников: выяснить историю создания и применения пластиковых бутылок; </a:t>
            </a:r>
          </a:p>
          <a:p>
            <a:r>
              <a:rPr lang="ru-RU" dirty="0" smtClean="0"/>
              <a:t>-провести анкетирование среди обучающихся нашей школы с целью выяснить, каким образом используется  пластиковая тара;</a:t>
            </a:r>
          </a:p>
          <a:p>
            <a:r>
              <a:rPr lang="ru-RU" dirty="0" smtClean="0"/>
              <a:t>-сформировать представления учащихся о ПЭТ (материале, используемом для производства бутылок); </a:t>
            </a:r>
          </a:p>
          <a:p>
            <a:r>
              <a:rPr lang="ru-RU" dirty="0" smtClean="0"/>
              <a:t>          -изучить химические  свойства пластиковых бутылок;</a:t>
            </a:r>
          </a:p>
          <a:p>
            <a:r>
              <a:rPr lang="ru-RU" dirty="0" smtClean="0"/>
              <a:t>          -разработать рекомендации по вторичному применению пластиковых  бутылок.</a:t>
            </a:r>
          </a:p>
          <a:p>
            <a:r>
              <a:rPr lang="ru-RU" dirty="0" smtClean="0"/>
              <a:t>-активизировать познавательный интерес, умение рассуждать, анализировать; </a:t>
            </a:r>
          </a:p>
          <a:p>
            <a:r>
              <a:rPr lang="ru-RU" dirty="0" smtClean="0"/>
              <a:t>-воспитывать бережное отношение к природе, любовь и уважение к родному краю.</a:t>
            </a:r>
          </a:p>
          <a:p>
            <a:r>
              <a:rPr lang="ru-RU" dirty="0" smtClean="0"/>
              <a:t>-развивать инициативу и умение работать в команде, доводить начатое дело до конца;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Основополагающий вопрос: «Что мы знаем о пластиковых бутылках?»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1484784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Социологический 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Знаете ли Вы историю происхождения пластиковой бутылки?</a:t>
            </a:r>
          </a:p>
          <a:p>
            <a:r>
              <a:rPr lang="ru-RU" dirty="0" smtClean="0"/>
              <a:t>2. Куда идут бутылки после использования?</a:t>
            </a:r>
          </a:p>
          <a:p>
            <a:r>
              <a:rPr lang="ru-RU" dirty="0" smtClean="0"/>
              <a:t>3. Если не выбрасываются, то, как используются пластиковые бутылки?</a:t>
            </a:r>
          </a:p>
          <a:p>
            <a:r>
              <a:rPr lang="ru-RU" dirty="0" smtClean="0"/>
              <a:t>4. Как Вы думаете, почему люди используют пластиковые  бутылки?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Социологический опрос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/>
              <a:t> Знаете ли Вы историю происхождения пластиковой бутылки?</a:t>
            </a:r>
            <a:endParaRPr lang="ru-RU" sz="3100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масло раст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2088232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Социологический опрос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Какие продукты?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Растительное масло</a:t>
            </a:r>
          </a:p>
          <a:p>
            <a:r>
              <a:rPr lang="ru-RU" dirty="0" smtClean="0"/>
              <a:t>Молоко</a:t>
            </a:r>
          </a:p>
          <a:p>
            <a:r>
              <a:rPr lang="ru-RU" dirty="0" smtClean="0"/>
              <a:t>Газированные напитки</a:t>
            </a:r>
            <a:endParaRPr lang="ru-RU" dirty="0"/>
          </a:p>
        </p:txBody>
      </p:sp>
      <p:pic>
        <p:nvPicPr>
          <p:cNvPr id="5" name="Picture 2" descr="C:\Users\1\Desktop\мо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48880"/>
            <a:ext cx="1872208" cy="1728192"/>
          </a:xfrm>
          <a:prstGeom prst="rect">
            <a:avLst/>
          </a:prstGeom>
          <a:noFill/>
        </p:spPr>
      </p:pic>
      <p:pic>
        <p:nvPicPr>
          <p:cNvPr id="4100" name="Picture 4" descr="C:\Users\1\Desktop\лимон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2418581" cy="171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Социологический опрос</a:t>
            </a:r>
            <a:br>
              <a:rPr lang="ru-RU" dirty="0" smtClean="0"/>
            </a:br>
            <a:r>
              <a:rPr lang="ru-RU" sz="3600" i="1" dirty="0" smtClean="0"/>
              <a:t>Куда деваются пластиковые бутылки после использования?</a:t>
            </a:r>
            <a:endParaRPr lang="ru-RU" sz="36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60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538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МБОУ г.Астрахани «СОШ № 20»</vt:lpstr>
      <vt:lpstr>Слайд 2</vt:lpstr>
      <vt:lpstr>Слайд 3</vt:lpstr>
      <vt:lpstr>Слайд 4</vt:lpstr>
      <vt:lpstr>Слайд 5</vt:lpstr>
      <vt:lpstr>Социологический опрос</vt:lpstr>
      <vt:lpstr>Социологический опрос  Знаете ли Вы историю происхождения пластиковой бутылки?</vt:lpstr>
      <vt:lpstr>Социологический опрос Какие продукты?</vt:lpstr>
      <vt:lpstr>Социологический опрос Куда деваются пластиковые бутылки после использования?</vt:lpstr>
      <vt:lpstr> Социологический опрос  Как Вы думаете, почему люди используют пластиковые  бутылки? </vt:lpstr>
      <vt:lpstr>Социологический опрос Как используются пластиковые бутылки </vt:lpstr>
      <vt:lpstr>Анализ литературных источников</vt:lpstr>
      <vt:lpstr>Анализ литературных источников</vt:lpstr>
      <vt:lpstr>Анализ литературных источников</vt:lpstr>
      <vt:lpstr>Слайд 15</vt:lpstr>
      <vt:lpstr>Слайд 16</vt:lpstr>
      <vt:lpstr>Дом из пластика</vt:lpstr>
      <vt:lpstr>Интересные факты о пластике</vt:lpstr>
      <vt:lpstr>Химическое исследование </vt:lpstr>
      <vt:lpstr>Выводы по исследованию: </vt:lpstr>
      <vt:lpstr>Наблюдение </vt:lpstr>
      <vt:lpstr>Создание поделок</vt:lpstr>
      <vt:lpstr>Информационно-просветительский этап</vt:lpstr>
      <vt:lpstr>Выводы</vt:lpstr>
      <vt:lpstr>Выводы</vt:lpstr>
      <vt:lpstr>Слайд 26</vt:lpstr>
      <vt:lpstr>Слайд 27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42</cp:revision>
  <dcterms:created xsi:type="dcterms:W3CDTF">2014-02-25T18:45:59Z</dcterms:created>
  <dcterms:modified xsi:type="dcterms:W3CDTF">2014-03-12T16:41:11Z</dcterms:modified>
</cp:coreProperties>
</file>