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B467E6-879B-45FA-BDD7-D2648F400EA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76872"/>
            <a:ext cx="8391408" cy="3361928"/>
          </a:xfrm>
        </p:spPr>
        <p:txBody>
          <a:bodyPr>
            <a:noAutofit/>
          </a:bodyPr>
          <a:lstStyle/>
          <a:p>
            <a:pPr algn="ctr"/>
            <a:r>
              <a:rPr lang="ru-RU" sz="8800" i="1" u="sng" dirty="0" smtClean="0">
                <a:solidFill>
                  <a:srgbClr val="C00000"/>
                </a:solidFill>
              </a:rPr>
              <a:t>Блокада </a:t>
            </a:r>
            <a:br>
              <a:rPr lang="ru-RU" sz="8800" i="1" u="sng" dirty="0" smtClean="0">
                <a:solidFill>
                  <a:srgbClr val="C00000"/>
                </a:solidFill>
              </a:rPr>
            </a:br>
            <a:r>
              <a:rPr lang="ru-RU" sz="8800" i="1" u="sng" dirty="0" smtClean="0">
                <a:solidFill>
                  <a:srgbClr val="C00000"/>
                </a:solidFill>
              </a:rPr>
              <a:t>Ленинграда</a:t>
            </a:r>
            <a:endParaRPr lang="ru-RU" sz="8800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60648"/>
            <a:ext cx="8188436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Страницы Великой Отечественной Войны</a:t>
            </a:r>
            <a:endParaRPr lang="ru-RU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</a:t>
            </a:r>
            <a:r>
              <a:rPr lang="ru-RU" sz="4400" dirty="0" smtClean="0">
                <a:solidFill>
                  <a:srgbClr val="C00000"/>
                </a:solidFill>
              </a:rPr>
              <a:t>Ленинграда –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5122" name="Picture 2" descr="D:\б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700808"/>
            <a:ext cx="737524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</a:t>
            </a:r>
            <a:r>
              <a:rPr lang="ru-RU" sz="4400" dirty="0" smtClean="0">
                <a:solidFill>
                  <a:srgbClr val="C00000"/>
                </a:solidFill>
              </a:rPr>
              <a:t>Ленинграда -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6146" name="Picture 2" descr="D:\б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Блокадный   хлеб</a:t>
            </a:r>
            <a:endParaRPr lang="ru-RU" sz="4800" dirty="0"/>
          </a:p>
        </p:txBody>
      </p:sp>
      <p:pic>
        <p:nvPicPr>
          <p:cNvPr id="7170" name="Picture 2" descr="D:\карт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26" y="1506662"/>
            <a:ext cx="2848960" cy="4525962"/>
          </a:xfrm>
          <a:prstGeom prst="rect">
            <a:avLst/>
          </a:prstGeom>
          <a:noFill/>
        </p:spPr>
      </p:pic>
      <p:pic>
        <p:nvPicPr>
          <p:cNvPr id="7171" name="Picture 3" descr="D:\хл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Блокадная  школа</a:t>
            </a:r>
            <a:endParaRPr lang="ru-RU" sz="4400" dirty="0"/>
          </a:p>
        </p:txBody>
      </p:sp>
      <p:pic>
        <p:nvPicPr>
          <p:cNvPr id="8194" name="Picture 2" descr="D:\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895" y="1554163"/>
            <a:ext cx="671661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Блокадная  школа</a:t>
            </a:r>
            <a:endParaRPr lang="ru-RU" sz="4400" dirty="0"/>
          </a:p>
        </p:txBody>
      </p:sp>
      <p:pic>
        <p:nvPicPr>
          <p:cNvPr id="13314" name="Picture 2" descr="D:\ш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301" y="1554163"/>
            <a:ext cx="697979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Блокада Ленинграда</a:t>
            </a:r>
            <a:endParaRPr lang="ru-RU" sz="4800" dirty="0"/>
          </a:p>
        </p:txBody>
      </p:sp>
      <p:pic>
        <p:nvPicPr>
          <p:cNvPr id="9218" name="Picture 2" descr="D:\б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535" y="1340769"/>
            <a:ext cx="696187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Жизни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дор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84887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</a:t>
            </a:r>
            <a:r>
              <a:rPr lang="ru-RU" sz="4800" b="1" dirty="0" smtClean="0">
                <a:solidFill>
                  <a:srgbClr val="C00000"/>
                </a:solidFill>
              </a:rPr>
              <a:t>Жизни</a:t>
            </a:r>
            <a:endParaRPr lang="ru-RU" sz="4800" dirty="0"/>
          </a:p>
        </p:txBody>
      </p:sp>
      <p:pic>
        <p:nvPicPr>
          <p:cNvPr id="12290" name="Picture 2" descr="D:\дорог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4481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Жизни</a:t>
            </a:r>
            <a:endParaRPr lang="ru-RU" sz="4800" dirty="0"/>
          </a:p>
        </p:txBody>
      </p:sp>
      <p:pic>
        <p:nvPicPr>
          <p:cNvPr id="4" name="Picture 2" descr="D:\до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0660"/>
            <a:ext cx="7920880" cy="518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Дневник Тани Савичевой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D:\т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22 июня 1941 года фашистская Германия напала на СССР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без объявления войны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1844824"/>
            <a:ext cx="7040785" cy="470852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4502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Голодный  Ленинград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ист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56600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Победный Ленинград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D: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3158"/>
            <a:ext cx="8208912" cy="537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583264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D:\27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90" y="17812"/>
            <a:ext cx="8106440" cy="6709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08758" y="260648"/>
            <a:ext cx="8655730" cy="626469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5024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ПЛАН «Барбаросса»</a:t>
            </a:r>
            <a:endParaRPr lang="ru-RU" sz="6000" dirty="0"/>
          </a:p>
        </p:txBody>
      </p:sp>
      <p:pic>
        <p:nvPicPr>
          <p:cNvPr id="7" name="Picture 4" descr="pg_09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1"/>
            <a:ext cx="3859088" cy="4811351"/>
          </a:xfrm>
        </p:spPr>
      </p:pic>
      <p:pic>
        <p:nvPicPr>
          <p:cNvPr id="8" name="Picture 7" descr="M1_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556792"/>
            <a:ext cx="4752528" cy="4824536"/>
          </a:xfrm>
        </p:spPr>
      </p:pic>
      <p:sp>
        <p:nvSpPr>
          <p:cNvPr id="9" name="AutoShape 12"/>
          <p:cNvSpPr/>
          <p:nvPr/>
        </p:nvSpPr>
        <p:spPr>
          <a:xfrm>
            <a:off x="4139955" y="2565404"/>
            <a:ext cx="1728188" cy="10080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912"/>
              <a:gd name="f8" fmla="+- 12158 0 2912"/>
              <a:gd name="f9" fmla="+- 21600 0 15126"/>
              <a:gd name="f10" fmla="val 6079"/>
              <a:gd name="f11" fmla="val 15126"/>
              <a:gd name="f12" fmla="val 12427"/>
              <a:gd name="f13" fmla="val 5564"/>
              <a:gd name="f14" fmla="val 7052"/>
              <a:gd name="f15" fmla="val 12158"/>
              <a:gd name="f16" fmla="val 6474"/>
              <a:gd name="f17" fmla="val 10550"/>
              <a:gd name="f18" fmla="val 9139"/>
              <a:gd name="f19" fmla="val 9246"/>
              <a:gd name="f20" fmla="+- 0 0 -360"/>
              <a:gd name="f21" fmla="+- 0 0 -180"/>
              <a:gd name="f22" fmla="+- 0 0 -90"/>
              <a:gd name="f23" fmla="*/ f3 1 21600"/>
              <a:gd name="f24" fmla="*/ f4 1 21600"/>
              <a:gd name="f25" fmla="*/ f9 2912 1"/>
              <a:gd name="f26" fmla="+- f6 0 f5"/>
              <a:gd name="f27" fmla="*/ f20 f0 1"/>
              <a:gd name="f28" fmla="*/ f21 f0 1"/>
              <a:gd name="f29" fmla="*/ f22 f0 1"/>
              <a:gd name="f30" fmla="*/ f25 1 6079"/>
              <a:gd name="f31" fmla="*/ f26 1 21600"/>
              <a:gd name="f32" fmla="*/ 15126 f26 1"/>
              <a:gd name="f33" fmla="*/ 0 f26 1"/>
              <a:gd name="f34" fmla="*/ 12158 f26 1"/>
              <a:gd name="f35" fmla="*/ 3237 f26 1"/>
              <a:gd name="f36" fmla="*/ 21600 f26 1"/>
              <a:gd name="f37" fmla="*/ 6079 f26 1"/>
              <a:gd name="f38" fmla="*/ 12427 f26 1"/>
              <a:gd name="f39" fmla="*/ f7 f26 1"/>
              <a:gd name="f40" fmla="*/ f8 f26 1"/>
              <a:gd name="f41" fmla="*/ f27 1 f2"/>
              <a:gd name="f42" fmla="*/ f28 1 f2"/>
              <a:gd name="f43" fmla="*/ f29 1 f2"/>
              <a:gd name="f44" fmla="+- f30 15126 0"/>
              <a:gd name="f45" fmla="*/ f32 1 21600"/>
              <a:gd name="f46" fmla="*/ f33 1 21600"/>
              <a:gd name="f47" fmla="*/ f34 1 21600"/>
              <a:gd name="f48" fmla="*/ f35 1 21600"/>
              <a:gd name="f49" fmla="*/ f36 1 21600"/>
              <a:gd name="f50" fmla="*/ f37 1 21600"/>
              <a:gd name="f51" fmla="*/ f38 1 21600"/>
              <a:gd name="f52" fmla="*/ f39 1 21600"/>
              <a:gd name="f53" fmla="*/ f40 1 21600"/>
              <a:gd name="f54" fmla="+- f41 0 f1"/>
              <a:gd name="f55" fmla="+- f42 0 f1"/>
              <a:gd name="f56" fmla="+- f43 0 f1"/>
              <a:gd name="f57" fmla="*/ f44 f26 1"/>
              <a:gd name="f58" fmla="*/ f45 1 f31"/>
              <a:gd name="f59" fmla="*/ f46 1 f31"/>
              <a:gd name="f60" fmla="*/ f47 1 f31"/>
              <a:gd name="f61" fmla="*/ f48 1 f31"/>
              <a:gd name="f62" fmla="*/ f49 1 f31"/>
              <a:gd name="f63" fmla="*/ f50 1 f31"/>
              <a:gd name="f64" fmla="*/ f51 1 f31"/>
              <a:gd name="f65" fmla="*/ f52 1 f31"/>
              <a:gd name="f66" fmla="*/ f53 1 f31"/>
              <a:gd name="f67" fmla="*/ f57 1 21600"/>
              <a:gd name="f68" fmla="*/ f64 f23 1"/>
              <a:gd name="f69" fmla="*/ f66 f24 1"/>
              <a:gd name="f70" fmla="*/ f65 f24 1"/>
              <a:gd name="f71" fmla="*/ f58 f23 1"/>
              <a:gd name="f72" fmla="*/ f59 f24 1"/>
              <a:gd name="f73" fmla="*/ f60 f24 1"/>
              <a:gd name="f74" fmla="*/ f61 f23 1"/>
              <a:gd name="f75" fmla="*/ f62 f24 1"/>
              <a:gd name="f76" fmla="*/ f62 f23 1"/>
              <a:gd name="f77" fmla="*/ f63 f24 1"/>
              <a:gd name="f78" fmla="*/ f67 1 f31"/>
              <a:gd name="f79" fmla="*/ f7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71" y="f72"/>
              </a:cxn>
              <a:cxn ang="f55">
                <a:pos x="f71" y="f73"/>
              </a:cxn>
              <a:cxn ang="f55">
                <a:pos x="f74" y="f75"/>
              </a:cxn>
              <a:cxn ang="f56">
                <a:pos x="f76" y="f77"/>
              </a:cxn>
            </a:cxnLst>
            <a:rect l="f68" t="f70" r="f79" b="f69"/>
            <a:pathLst>
              <a:path w="21600" h="21600">
                <a:moveTo>
                  <a:pt x="f6" y="f10"/>
                </a:moveTo>
                <a:lnTo>
                  <a:pt x="f11" y="f5"/>
                </a:lnTo>
                <a:lnTo>
                  <a:pt x="f11" y="f7"/>
                </a:lnTo>
                <a:lnTo>
                  <a:pt x="f12" y="f7"/>
                </a:lnTo>
                <a:cubicBezTo>
                  <a:pt x="f13" y="f7"/>
                  <a:pt x="f5" y="f14"/>
                  <a:pt x="f5" y="f15"/>
                </a:cubicBezTo>
                <a:lnTo>
                  <a:pt x="f5" y="f6"/>
                </a:lnTo>
                <a:lnTo>
                  <a:pt x="f16" y="f6"/>
                </a:lnTo>
                <a:lnTo>
                  <a:pt x="f16" y="f15"/>
                </a:lnTo>
                <a:cubicBezTo>
                  <a:pt x="f16" y="f17"/>
                  <a:pt x="f18" y="f19"/>
                  <a:pt x="f12" y="f19"/>
                </a:cubicBezTo>
                <a:lnTo>
                  <a:pt x="f11" y="f19"/>
                </a:lnTo>
                <a:lnTo>
                  <a:pt x="f11" y="f15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39955" y="3500442"/>
            <a:ext cx="2088233" cy="576264"/>
          </a:xfrm>
          <a:custGeom>
            <a:avLst>
              <a:gd name="f0" fmla="val 167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" name="AutoShape 19"/>
          <p:cNvSpPr/>
          <p:nvPr/>
        </p:nvSpPr>
        <p:spPr>
          <a:xfrm flipV="1">
            <a:off x="4139952" y="4005064"/>
            <a:ext cx="1800197" cy="10795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912"/>
              <a:gd name="f8" fmla="+- 12158 0 2912"/>
              <a:gd name="f9" fmla="+- 21600 0 15126"/>
              <a:gd name="f10" fmla="val 6079"/>
              <a:gd name="f11" fmla="val 15126"/>
              <a:gd name="f12" fmla="val 12427"/>
              <a:gd name="f13" fmla="val 5564"/>
              <a:gd name="f14" fmla="val 7052"/>
              <a:gd name="f15" fmla="val 12158"/>
              <a:gd name="f16" fmla="val 6474"/>
              <a:gd name="f17" fmla="val 10550"/>
              <a:gd name="f18" fmla="val 9139"/>
              <a:gd name="f19" fmla="val 9246"/>
              <a:gd name="f20" fmla="+- 0 0 -360"/>
              <a:gd name="f21" fmla="+- 0 0 -180"/>
              <a:gd name="f22" fmla="+- 0 0 -90"/>
              <a:gd name="f23" fmla="*/ f3 1 21600"/>
              <a:gd name="f24" fmla="*/ f4 1 21600"/>
              <a:gd name="f25" fmla="*/ f9 2912 1"/>
              <a:gd name="f26" fmla="+- f6 0 f5"/>
              <a:gd name="f27" fmla="*/ f20 f0 1"/>
              <a:gd name="f28" fmla="*/ f21 f0 1"/>
              <a:gd name="f29" fmla="*/ f22 f0 1"/>
              <a:gd name="f30" fmla="*/ f25 1 6079"/>
              <a:gd name="f31" fmla="*/ f26 1 21600"/>
              <a:gd name="f32" fmla="*/ 15126 f26 1"/>
              <a:gd name="f33" fmla="*/ 0 f26 1"/>
              <a:gd name="f34" fmla="*/ 12158 f26 1"/>
              <a:gd name="f35" fmla="*/ 3237 f26 1"/>
              <a:gd name="f36" fmla="*/ 21600 f26 1"/>
              <a:gd name="f37" fmla="*/ 6079 f26 1"/>
              <a:gd name="f38" fmla="*/ 12427 f26 1"/>
              <a:gd name="f39" fmla="*/ f7 f26 1"/>
              <a:gd name="f40" fmla="*/ f8 f26 1"/>
              <a:gd name="f41" fmla="*/ f27 1 f2"/>
              <a:gd name="f42" fmla="*/ f28 1 f2"/>
              <a:gd name="f43" fmla="*/ f29 1 f2"/>
              <a:gd name="f44" fmla="+- f30 15126 0"/>
              <a:gd name="f45" fmla="*/ f32 1 21600"/>
              <a:gd name="f46" fmla="*/ f33 1 21600"/>
              <a:gd name="f47" fmla="*/ f34 1 21600"/>
              <a:gd name="f48" fmla="*/ f35 1 21600"/>
              <a:gd name="f49" fmla="*/ f36 1 21600"/>
              <a:gd name="f50" fmla="*/ f37 1 21600"/>
              <a:gd name="f51" fmla="*/ f38 1 21600"/>
              <a:gd name="f52" fmla="*/ f39 1 21600"/>
              <a:gd name="f53" fmla="*/ f40 1 21600"/>
              <a:gd name="f54" fmla="+- f41 0 f1"/>
              <a:gd name="f55" fmla="+- f42 0 f1"/>
              <a:gd name="f56" fmla="+- f43 0 f1"/>
              <a:gd name="f57" fmla="*/ f44 f26 1"/>
              <a:gd name="f58" fmla="*/ f45 1 f31"/>
              <a:gd name="f59" fmla="*/ f46 1 f31"/>
              <a:gd name="f60" fmla="*/ f47 1 f31"/>
              <a:gd name="f61" fmla="*/ f48 1 f31"/>
              <a:gd name="f62" fmla="*/ f49 1 f31"/>
              <a:gd name="f63" fmla="*/ f50 1 f31"/>
              <a:gd name="f64" fmla="*/ f51 1 f31"/>
              <a:gd name="f65" fmla="*/ f52 1 f31"/>
              <a:gd name="f66" fmla="*/ f53 1 f31"/>
              <a:gd name="f67" fmla="*/ f57 1 21600"/>
              <a:gd name="f68" fmla="*/ f64 f23 1"/>
              <a:gd name="f69" fmla="*/ f66 f24 1"/>
              <a:gd name="f70" fmla="*/ f65 f24 1"/>
              <a:gd name="f71" fmla="*/ f58 f23 1"/>
              <a:gd name="f72" fmla="*/ f59 f24 1"/>
              <a:gd name="f73" fmla="*/ f60 f24 1"/>
              <a:gd name="f74" fmla="*/ f61 f23 1"/>
              <a:gd name="f75" fmla="*/ f62 f24 1"/>
              <a:gd name="f76" fmla="*/ f62 f23 1"/>
              <a:gd name="f77" fmla="*/ f63 f24 1"/>
              <a:gd name="f78" fmla="*/ f67 1 f31"/>
              <a:gd name="f79" fmla="*/ f7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71" y="f72"/>
              </a:cxn>
              <a:cxn ang="f55">
                <a:pos x="f71" y="f73"/>
              </a:cxn>
              <a:cxn ang="f55">
                <a:pos x="f74" y="f75"/>
              </a:cxn>
              <a:cxn ang="f56">
                <a:pos x="f76" y="f77"/>
              </a:cxn>
            </a:cxnLst>
            <a:rect l="f68" t="f70" r="f79" b="f69"/>
            <a:pathLst>
              <a:path w="21600" h="21600">
                <a:moveTo>
                  <a:pt x="f6" y="f10"/>
                </a:moveTo>
                <a:lnTo>
                  <a:pt x="f11" y="f5"/>
                </a:lnTo>
                <a:lnTo>
                  <a:pt x="f11" y="f7"/>
                </a:lnTo>
                <a:lnTo>
                  <a:pt x="f12" y="f7"/>
                </a:lnTo>
                <a:cubicBezTo>
                  <a:pt x="f13" y="f7"/>
                  <a:pt x="f5" y="f14"/>
                  <a:pt x="f5" y="f15"/>
                </a:cubicBezTo>
                <a:lnTo>
                  <a:pt x="f5" y="f6"/>
                </a:lnTo>
                <a:lnTo>
                  <a:pt x="f16" y="f6"/>
                </a:lnTo>
                <a:lnTo>
                  <a:pt x="f16" y="f15"/>
                </a:lnTo>
                <a:cubicBezTo>
                  <a:pt x="f16" y="f17"/>
                  <a:pt x="f18" y="f19"/>
                  <a:pt x="f12" y="f19"/>
                </a:cubicBezTo>
                <a:lnTo>
                  <a:pt x="f11" y="f19"/>
                </a:lnTo>
                <a:lnTo>
                  <a:pt x="f11" y="f15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Санкт-Петербург –Петроград ---Ленинград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17" descr="PET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888432" cy="4896544"/>
          </a:xfrm>
          <a:prstGeom prst="rect">
            <a:avLst/>
          </a:prstGeom>
          <a:noFill/>
        </p:spPr>
      </p:pic>
      <p:pic>
        <p:nvPicPr>
          <p:cNvPr id="6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6532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Блокада Ленинграда</a:t>
            </a:r>
            <a:endParaRPr lang="ru-RU" sz="6000" dirty="0"/>
          </a:p>
        </p:txBody>
      </p:sp>
      <p:pic>
        <p:nvPicPr>
          <p:cNvPr id="4" name="Picture 2" descr="D:\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7"/>
            <a:ext cx="8496944" cy="5310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404664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8 сентября 1941 –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27 января  1944  -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блокада Ленинграда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D:\б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99288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Блокада Ленинграда</a:t>
            </a:r>
            <a:endParaRPr lang="ru-RU" sz="6000" dirty="0"/>
          </a:p>
        </p:txBody>
      </p:sp>
      <p:pic>
        <p:nvPicPr>
          <p:cNvPr id="2050" name="Picture 2" descr="D:\б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Блокада </a:t>
            </a:r>
            <a:r>
              <a:rPr lang="ru-RU" sz="4800" b="1" dirty="0" smtClean="0">
                <a:solidFill>
                  <a:srgbClr val="C00000"/>
                </a:solidFill>
              </a:rPr>
              <a:t>Ленинграда –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900 дней</a:t>
            </a:r>
            <a:endParaRPr lang="ru-RU" sz="4800" b="1" dirty="0"/>
          </a:p>
        </p:txBody>
      </p:sp>
      <p:pic>
        <p:nvPicPr>
          <p:cNvPr id="3074" name="Picture 2" descr="D:\б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12879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</a:t>
            </a:r>
            <a:r>
              <a:rPr lang="ru-RU" sz="4400" dirty="0" smtClean="0">
                <a:solidFill>
                  <a:srgbClr val="C00000"/>
                </a:solidFill>
              </a:rPr>
              <a:t>Ленинграда –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4098" name="Picture 2" descr="D:\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60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Блокада  Ленинграда</vt:lpstr>
      <vt:lpstr>22 июня 1941 года фашистская Германия напала на СССР  без объявления войны</vt:lpstr>
      <vt:lpstr>ПЛАН «Барбаросса»</vt:lpstr>
      <vt:lpstr>Санкт-Петербург –Петроград ---Ленинград</vt:lpstr>
      <vt:lpstr>Блокада Ленинграда</vt:lpstr>
      <vt:lpstr> 8 сентября 1941 –  27 января  1944  -  блокада Ленинграда  </vt:lpstr>
      <vt:lpstr>Блокада Ленинграда</vt:lpstr>
      <vt:lpstr>Блокада Ленинграда –  900 дней</vt:lpstr>
      <vt:lpstr>Блокада Ленинграда – 900 дней</vt:lpstr>
      <vt:lpstr>Блокада Ленинграда – 900 дней</vt:lpstr>
      <vt:lpstr>Блокада Ленинграда -  900 дней</vt:lpstr>
      <vt:lpstr>Блокадный   хлеб</vt:lpstr>
      <vt:lpstr>Блокадная  школа</vt:lpstr>
      <vt:lpstr>Блокадная  школа</vt:lpstr>
      <vt:lpstr>Блокада Ленинграда</vt:lpstr>
      <vt:lpstr>Дорога  Жизни</vt:lpstr>
      <vt:lpstr>Дорога  Жизни</vt:lpstr>
      <vt:lpstr>Дорога  Жизни</vt:lpstr>
      <vt:lpstr>Дневник Тани Савичевой</vt:lpstr>
      <vt:lpstr>Голодный  Ленинград</vt:lpstr>
      <vt:lpstr>Победный Ленинград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</dc:title>
  <dc:creator>1</dc:creator>
  <cp:lastModifiedBy>1</cp:lastModifiedBy>
  <cp:revision>13</cp:revision>
  <dcterms:created xsi:type="dcterms:W3CDTF">2013-01-20T10:08:45Z</dcterms:created>
  <dcterms:modified xsi:type="dcterms:W3CDTF">2013-01-20T16:47:00Z</dcterms:modified>
</cp:coreProperties>
</file>