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0" r:id="rId5"/>
    <p:sldId id="264" r:id="rId6"/>
    <p:sldId id="265" r:id="rId7"/>
    <p:sldId id="266" r:id="rId8"/>
    <p:sldId id="267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0" autoAdjust="0"/>
  </p:normalViewPr>
  <p:slideViewPr>
    <p:cSldViewPr>
      <p:cViewPr>
        <p:scale>
          <a:sx n="70" d="100"/>
          <a:sy n="70" d="100"/>
        </p:scale>
        <p:origin x="-129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Лист1!$F$2:$F$15</c:f>
              <c:numCache>
                <c:formatCode>0.00</c:formatCode>
                <c:ptCount val="14"/>
                <c:pt idx="0" formatCode="0">
                  <c:v>0</c:v>
                </c:pt>
                <c:pt idx="1">
                  <c:v>0.86602540378443871</c:v>
                </c:pt>
                <c:pt idx="2">
                  <c:v>1.7320508075688774</c:v>
                </c:pt>
                <c:pt idx="3">
                  <c:v>2.5980762113533165</c:v>
                </c:pt>
                <c:pt idx="4">
                  <c:v>3.4641016151377548</c:v>
                </c:pt>
                <c:pt idx="5">
                  <c:v>4.3301270189221936</c:v>
                </c:pt>
                <c:pt idx="6">
                  <c:v>5.196152422706632</c:v>
                </c:pt>
                <c:pt idx="7">
                  <c:v>6.0621778264910713</c:v>
                </c:pt>
                <c:pt idx="8">
                  <c:v>6.9282032302755088</c:v>
                </c:pt>
                <c:pt idx="9">
                  <c:v>7.794228634059948</c:v>
                </c:pt>
                <c:pt idx="10">
                  <c:v>8.6602540378443855</c:v>
                </c:pt>
                <c:pt idx="11">
                  <c:v>9.5262794416288248</c:v>
                </c:pt>
                <c:pt idx="12">
                  <c:v>10.392304845413264</c:v>
                </c:pt>
                <c:pt idx="13">
                  <c:v>11.258330249197703</c:v>
                </c:pt>
              </c:numCache>
            </c:numRef>
          </c:xVal>
          <c:yVal>
            <c:numRef>
              <c:f>Лист1!$G$2:$G$15</c:f>
              <c:numCache>
                <c:formatCode>0.00</c:formatCode>
                <c:ptCount val="14"/>
                <c:pt idx="0" formatCode="0">
                  <c:v>5</c:v>
                </c:pt>
                <c:pt idx="1">
                  <c:v>6.9650635094610962</c:v>
                </c:pt>
                <c:pt idx="2">
                  <c:v>8.5301270189221921</c:v>
                </c:pt>
                <c:pt idx="3">
                  <c:v>9.6951905283832893</c:v>
                </c:pt>
                <c:pt idx="4">
                  <c:v>10.460254037844386</c:v>
                </c:pt>
                <c:pt idx="5">
                  <c:v>10.825317547305483</c:v>
                </c:pt>
                <c:pt idx="6">
                  <c:v>10.790381056766581</c:v>
                </c:pt>
                <c:pt idx="7">
                  <c:v>10.35544456622768</c:v>
                </c:pt>
                <c:pt idx="8">
                  <c:v>9.5205080756887703</c:v>
                </c:pt>
                <c:pt idx="9">
                  <c:v>8.2855715851498672</c:v>
                </c:pt>
                <c:pt idx="10">
                  <c:v>6.6506350946109656</c:v>
                </c:pt>
                <c:pt idx="11">
                  <c:v>4.6156986040720653</c:v>
                </c:pt>
                <c:pt idx="12">
                  <c:v>2.1807621135331594</c:v>
                </c:pt>
                <c:pt idx="13">
                  <c:v>-0.65417437700575221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61984"/>
        <c:axId val="74962560"/>
      </c:scatterChart>
      <c:valAx>
        <c:axId val="7496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Х, м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74962560"/>
        <c:crosses val="autoZero"/>
        <c:crossBetween val="midCat"/>
      </c:valAx>
      <c:valAx>
        <c:axId val="74962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  <a:r>
                  <a:rPr lang="ru-RU"/>
                  <a:t>, м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2.1070647419072615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7496198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08AC-0164-444A-AC01-820C397EB5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9FE0-B776-4372-A0B3-06E1EA07F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3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9FE0-B776-4372-A0B3-06E1EA07F1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9FE0-B776-4372-A0B3-06E1EA07F1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871962" y="1000108"/>
            <a:ext cx="5129194" cy="250033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ИКТ в деятельности учителя физики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0620" y="4143380"/>
            <a:ext cx="4219852" cy="157163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Аверков В.А.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Жидиловского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Заворонежской СОШ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53548"/>
            <a:ext cx="8147248" cy="5111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26476" y="908720"/>
            <a:ext cx="8033956" cy="155652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Компьютерный урок обогащает обратную связь между всеми участниками педагогического процесса и взаимодействие всех его компонентов, способствует дифференциации и индивидуализации обучения, мотивирует учебную деятельность учащихся, способствует развитию самообразования, делает учебный материал более доступным, облегчает решение многих дидактических задач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уроке. Но не следует злоупотреблять ИКТ, нужно применять и другие формы и методы обучения.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27784" y="2564904"/>
            <a:ext cx="3816424" cy="52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понимание!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965028" cy="3297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4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19" y="855522"/>
            <a:ext cx="6048673" cy="199741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уроках физики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мотивации обучающихся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5" descr="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184" y="908720"/>
            <a:ext cx="2627312" cy="231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79512" y="3277884"/>
            <a:ext cx="864096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ИКТ позволяет решать следующие задачи: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03919" y="3735842"/>
            <a:ext cx="8344545" cy="264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вырабатывать навыки рациональной организации учебного труда;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изучаемому предмету;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целенаправленно формировать обобщенные приемы умственной деятельности;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самостоятельность учащихся;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готовить учащихся к творческой преобразующей деятельности;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вырабатывать умение пользоваться полученными знаниями и расширять эти умения за счет самостоятельного изучения.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Виды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применения ИКТ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7" y="855522"/>
            <a:ext cx="5184577" cy="17093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демонстрации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тестирование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85192" y="2557804"/>
            <a:ext cx="8147248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должен уметь: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htainternat4.ucoz.ru/za_komp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126" y="332656"/>
            <a:ext cx="2556314" cy="26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84666"/>
            <a:ext cx="393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" y="2968377"/>
            <a:ext cx="843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обрабатывать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  текстовую, цифровую, графическую и звуковую информацию при помощи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соответствующих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редакторов для подготовки дидактических материалов, чтобы работать с ними на уроке;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создавать слайды по данному учебному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материалу,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используя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редактор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презентации 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Microsoft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PowerPoint, 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OpenOffice.org Impress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и демонстрировать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презентацию на уроке;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использовать имеющиеся готовые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программные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продукты по своей дисциплине;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организовать работу с электронным учебником на уроке;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применять учебные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программные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средства 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осуществлять поиск необходимой информации в Интернете в процессе подготовки к урокам и внеклассным мероприятиям;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организовывать работу  с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обучающимися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по поиску необходимой информации в Интернете непосредственно на уроке;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работать на уроке с материалами </a:t>
            </a:r>
            <a:r>
              <a:rPr lang="ru-RU" sz="1400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Web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-сайтов;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создавать </a:t>
            </a:r>
            <a:r>
              <a:rPr lang="ru-RU" sz="1400" i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web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-страницы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по интересующему вопросу учебного материала;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85725" lvl="0" indent="-857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разрабатывать тесты, используя готовые 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программы-оболочки 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или самостоятельно, и проводить компьютерное тестирование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7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Виртуальные лабораторные работы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146" y="1988840"/>
            <a:ext cx="5264163" cy="3959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79512" y="908720"/>
            <a:ext cx="8791798" cy="71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Виртуальные лабораторные работы могут быть использованы в тех случаях,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нет возможности провести опыт в реальных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условиях, или проведение такого опыта даёт высокую погрешность.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таком случае можно провести работу с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81364" y="2103664"/>
            <a:ext cx="3526540" cy="203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реальным оборудованием, а после – виртуально, чтобы проверить результат.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Моделирование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9512" y="908720"/>
            <a:ext cx="8568952" cy="129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некоторых случаях физические процессы можно самостоятельно смоделировать математически, что способствует расширению кругозора обучающихся и повышает мотивацию.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54541"/>
              </p:ext>
            </p:extLst>
          </p:nvPr>
        </p:nvGraphicFramePr>
        <p:xfrm>
          <a:off x="4430464" y="1988840"/>
          <a:ext cx="4318000" cy="35718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604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м/с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α=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h=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d(x;y)=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873118"/>
              </p:ext>
            </p:extLst>
          </p:nvPr>
        </p:nvGraphicFramePr>
        <p:xfrm>
          <a:off x="1547664" y="3140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Демонстрация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9512" y="836712"/>
            <a:ext cx="8568952" cy="1650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Хорошо известно, что курс физики средней школы включает в себя разделы, изучение и понимание которых требует развитого образного мышления, умения анализировать, сравнивать. В первую очередь речь идет о таких разделах, как "Молекулярная физика", некоторые главы "Электродинамики", "Ядерная физика", "Оптика" и др.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900igr.net/datai/fizika/JAvlenie-radioaktivnosti/0015-014-Voprosy-dlja-zakreplenij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4" r="8844"/>
          <a:stretch/>
        </p:blipFill>
        <p:spPr bwMode="auto">
          <a:xfrm>
            <a:off x="176411" y="2852936"/>
            <a:ext cx="3819525" cy="336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900igr.net/datai/fizika/Stroenie-atoma/0024-030-Izmenenie-v-sostave-jader-atomov-khimicheskikh-elementov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5684" y="2852937"/>
            <a:ext cx="4424788" cy="336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94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Компьютерное тестирование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9512" y="836712"/>
            <a:ext cx="8568952" cy="222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 настоящее время существуют множество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Web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-сайтов и программных модулей, позволяющих проводить тестирование обучающихся. Они различаются возможностями и доступностью (некоторые платные). Самые функциональные способны автоматически сохранять отчёты о тестировании, имеют защиту, возможность добавлять и изменять базу вопросов, включать сопровождающее видео, графику, звук, анимацию и много других функций, что экономит время учителя.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86" y="3364470"/>
            <a:ext cx="5206714" cy="2787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425" y="4005064"/>
            <a:ext cx="380606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11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практикум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9512" y="836712"/>
            <a:ext cx="8568952" cy="111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Использование дополнительных программ позволяет проводить практические задания. Обычно это решение задач. Решив задачу, можно тут же проверить результат на модели, внеся начальные условия.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27320"/>
            <a:ext cx="5760640" cy="432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6060373" y="2420888"/>
            <a:ext cx="288032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Пример программного модуля для решения задач на закон Кулона из единой коллекции цифровых образовательных ресурсов.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53548"/>
            <a:ext cx="8147248" cy="5111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36712"/>
            <a:ext cx="393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folHlink"/>
                </a:solidFill>
                <a:latin typeface="Times New Roman" pitchFamily="18" charset="0"/>
              </a:rPr>
              <a:t>Преимущества использования ИКТ</a:t>
            </a:r>
            <a:endParaRPr lang="ru-RU" u="sng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26476" y="1224408"/>
            <a:ext cx="8538012" cy="2204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Опыт работы показал, что использование современных ИКТ-технологий на уроках: 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активизирует познавательную деятельность обучающихся; 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повышает мотивацию обучающихся к изучаемому предмету;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экономит время на объяснение материала;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позволяет выйти за рамки школьных учебников, дополнить и углубить их содержание;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позволяет дифференцировать и индивидуализировать работу учащихся;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даёт возможность увеличить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накопляемость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оценок;</a:t>
            </a:r>
          </a:p>
          <a:p>
            <a:pPr marL="177800" indent="-177800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создаёт комфортность на уроках.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429000"/>
            <a:ext cx="1404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folHlink"/>
                </a:solidFill>
                <a:latin typeface="Times New Roman" pitchFamily="18" charset="0"/>
              </a:rPr>
              <a:t>Недостатки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3861048"/>
            <a:ext cx="8460432" cy="187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80000"/>
              </a:lnSpc>
              <a:spcBef>
                <a:spcPts val="384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недостаточная компьютерная грамотность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преподавателей;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177800" indent="-177800" algn="just">
              <a:lnSpc>
                <a:spcPct val="80000"/>
              </a:lnSpc>
              <a:spcBef>
                <a:spcPts val="384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у учителей недостаточно времени для подготовки к уроку, на котором используются компьютеры;</a:t>
            </a:r>
          </a:p>
          <a:p>
            <a:pPr marL="177800" indent="-177800" algn="just">
              <a:lnSpc>
                <a:spcPct val="80000"/>
              </a:lnSpc>
              <a:spcBef>
                <a:spcPts val="384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существует вероятность, что, увлекшись применением ИКТ на уроках, учитель перейдет от развивающего обучения к наглядно-иллюстративным методам;</a:t>
            </a:r>
          </a:p>
          <a:p>
            <a:pPr marL="177800" indent="-177800" algn="just">
              <a:lnSpc>
                <a:spcPct val="80000"/>
              </a:lnSpc>
              <a:spcBef>
                <a:spcPts val="384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недостаток качественного программного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и технического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низкая скорость Интернета в том числе)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177800" indent="-177800" algn="just">
              <a:lnSpc>
                <a:spcPct val="80000"/>
              </a:lnSpc>
              <a:spcBef>
                <a:spcPts val="384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нагрузка на зрение, нужно соблюдать санитарные нормы.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601</Words>
  <Application>Microsoft Office PowerPoint</Application>
  <PresentationFormat>Экран (4:3)</PresentationFormat>
  <Paragraphs>123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Использование ИКТ в деятельности учителя физики</vt:lpstr>
      <vt:lpstr>Цель работы:</vt:lpstr>
      <vt:lpstr>Виды применения ИКТ</vt:lpstr>
      <vt:lpstr>Виртуальные лабораторные работы</vt:lpstr>
      <vt:lpstr>Моделирование</vt:lpstr>
      <vt:lpstr>Демонстрация</vt:lpstr>
      <vt:lpstr>Компьютерное тестирование</vt:lpstr>
      <vt:lpstr>Компьютерный практикум</vt:lpstr>
      <vt:lpstr>Заключение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53</cp:revision>
  <dcterms:modified xsi:type="dcterms:W3CDTF">2014-10-09T11:11:23Z</dcterms:modified>
</cp:coreProperties>
</file>